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71"/>
  </p:notesMasterIdLst>
  <p:sldIdLst>
    <p:sldId id="257" r:id="rId2"/>
    <p:sldId id="258" r:id="rId3"/>
    <p:sldId id="367" r:id="rId4"/>
    <p:sldId id="368" r:id="rId5"/>
    <p:sldId id="369" r:id="rId6"/>
    <p:sldId id="370" r:id="rId7"/>
    <p:sldId id="259" r:id="rId8"/>
    <p:sldId id="260" r:id="rId9"/>
    <p:sldId id="380" r:id="rId10"/>
    <p:sldId id="381" r:id="rId11"/>
    <p:sldId id="382" r:id="rId12"/>
    <p:sldId id="383" r:id="rId13"/>
    <p:sldId id="384" r:id="rId14"/>
    <p:sldId id="385" r:id="rId15"/>
    <p:sldId id="371" r:id="rId16"/>
    <p:sldId id="372" r:id="rId17"/>
    <p:sldId id="373" r:id="rId18"/>
    <p:sldId id="374" r:id="rId19"/>
    <p:sldId id="375" r:id="rId20"/>
    <p:sldId id="379" r:id="rId21"/>
    <p:sldId id="376" r:id="rId22"/>
    <p:sldId id="261" r:id="rId23"/>
    <p:sldId id="387" r:id="rId24"/>
    <p:sldId id="262" r:id="rId25"/>
    <p:sldId id="263" r:id="rId26"/>
    <p:sldId id="264" r:id="rId27"/>
    <p:sldId id="265" r:id="rId28"/>
    <p:sldId id="266" r:id="rId29"/>
    <p:sldId id="267" r:id="rId30"/>
    <p:sldId id="268" r:id="rId31"/>
    <p:sldId id="269" r:id="rId32"/>
    <p:sldId id="270" r:id="rId33"/>
    <p:sldId id="271" r:id="rId34"/>
    <p:sldId id="272" r:id="rId35"/>
    <p:sldId id="273" r:id="rId36"/>
    <p:sldId id="392" r:id="rId37"/>
    <p:sldId id="274" r:id="rId38"/>
    <p:sldId id="275" r:id="rId39"/>
    <p:sldId id="389" r:id="rId40"/>
    <p:sldId id="390" r:id="rId41"/>
    <p:sldId id="391" r:id="rId42"/>
    <p:sldId id="388" r:id="rId43"/>
    <p:sldId id="276" r:id="rId44"/>
    <p:sldId id="277" r:id="rId45"/>
    <p:sldId id="278" r:id="rId46"/>
    <p:sldId id="279" r:id="rId47"/>
    <p:sldId id="280" r:id="rId48"/>
    <p:sldId id="287" r:id="rId49"/>
    <p:sldId id="288" r:id="rId50"/>
    <p:sldId id="289" r:id="rId51"/>
    <p:sldId id="290" r:id="rId52"/>
    <p:sldId id="291" r:id="rId53"/>
    <p:sldId id="292" r:id="rId54"/>
    <p:sldId id="293" r:id="rId55"/>
    <p:sldId id="294" r:id="rId56"/>
    <p:sldId id="295" r:id="rId57"/>
    <p:sldId id="296" r:id="rId58"/>
    <p:sldId id="297" r:id="rId59"/>
    <p:sldId id="298" r:id="rId60"/>
    <p:sldId id="299" r:id="rId61"/>
    <p:sldId id="300" r:id="rId62"/>
    <p:sldId id="301" r:id="rId63"/>
    <p:sldId id="302" r:id="rId64"/>
    <p:sldId id="303" r:id="rId65"/>
    <p:sldId id="304" r:id="rId66"/>
    <p:sldId id="305" r:id="rId67"/>
    <p:sldId id="306" r:id="rId68"/>
    <p:sldId id="307" r:id="rId69"/>
    <p:sldId id="308" r:id="rId70"/>
    <p:sldId id="309" r:id="rId71"/>
    <p:sldId id="317" r:id="rId72"/>
    <p:sldId id="319" r:id="rId73"/>
    <p:sldId id="321" r:id="rId74"/>
    <p:sldId id="322" r:id="rId75"/>
    <p:sldId id="323" r:id="rId76"/>
    <p:sldId id="324" r:id="rId77"/>
    <p:sldId id="325" r:id="rId78"/>
    <p:sldId id="326" r:id="rId79"/>
    <p:sldId id="327" r:id="rId80"/>
    <p:sldId id="328" r:id="rId81"/>
    <p:sldId id="329" r:id="rId82"/>
    <p:sldId id="330" r:id="rId83"/>
    <p:sldId id="394" r:id="rId84"/>
    <p:sldId id="395" r:id="rId85"/>
    <p:sldId id="396" r:id="rId86"/>
    <p:sldId id="397" r:id="rId87"/>
    <p:sldId id="398" r:id="rId88"/>
    <p:sldId id="399" r:id="rId89"/>
    <p:sldId id="400" r:id="rId90"/>
    <p:sldId id="401" r:id="rId91"/>
    <p:sldId id="402" r:id="rId92"/>
    <p:sldId id="403" r:id="rId93"/>
    <p:sldId id="404" r:id="rId94"/>
    <p:sldId id="405" r:id="rId95"/>
    <p:sldId id="406" r:id="rId96"/>
    <p:sldId id="407" r:id="rId97"/>
    <p:sldId id="408" r:id="rId98"/>
    <p:sldId id="409" r:id="rId99"/>
    <p:sldId id="410" r:id="rId100"/>
    <p:sldId id="411" r:id="rId101"/>
    <p:sldId id="412" r:id="rId102"/>
    <p:sldId id="413" r:id="rId103"/>
    <p:sldId id="414" r:id="rId104"/>
    <p:sldId id="415" r:id="rId105"/>
    <p:sldId id="423" r:id="rId106"/>
    <p:sldId id="424" r:id="rId107"/>
    <p:sldId id="425" r:id="rId108"/>
    <p:sldId id="420" r:id="rId109"/>
    <p:sldId id="421" r:id="rId110"/>
    <p:sldId id="426" r:id="rId111"/>
    <p:sldId id="427" r:id="rId112"/>
    <p:sldId id="428" r:id="rId113"/>
    <p:sldId id="429" r:id="rId114"/>
    <p:sldId id="430" r:id="rId115"/>
    <p:sldId id="431" r:id="rId116"/>
    <p:sldId id="432" r:id="rId117"/>
    <p:sldId id="433" r:id="rId118"/>
    <p:sldId id="463" r:id="rId119"/>
    <p:sldId id="464" r:id="rId120"/>
    <p:sldId id="465" r:id="rId121"/>
    <p:sldId id="466" r:id="rId122"/>
    <p:sldId id="467" r:id="rId123"/>
    <p:sldId id="468" r:id="rId124"/>
    <p:sldId id="469" r:id="rId125"/>
    <p:sldId id="470" r:id="rId126"/>
    <p:sldId id="471" r:id="rId127"/>
    <p:sldId id="434" r:id="rId128"/>
    <p:sldId id="435" r:id="rId129"/>
    <p:sldId id="436" r:id="rId130"/>
    <p:sldId id="437" r:id="rId131"/>
    <p:sldId id="438" r:id="rId132"/>
    <p:sldId id="439" r:id="rId133"/>
    <p:sldId id="440" r:id="rId134"/>
    <p:sldId id="441" r:id="rId135"/>
    <p:sldId id="442" r:id="rId136"/>
    <p:sldId id="443" r:id="rId137"/>
    <p:sldId id="444" r:id="rId138"/>
    <p:sldId id="445" r:id="rId139"/>
    <p:sldId id="446" r:id="rId140"/>
    <p:sldId id="447" r:id="rId141"/>
    <p:sldId id="448" r:id="rId142"/>
    <p:sldId id="449" r:id="rId143"/>
    <p:sldId id="450" r:id="rId144"/>
    <p:sldId id="451" r:id="rId145"/>
    <p:sldId id="452" r:id="rId146"/>
    <p:sldId id="453" r:id="rId147"/>
    <p:sldId id="557" r:id="rId148"/>
    <p:sldId id="559" r:id="rId149"/>
    <p:sldId id="560" r:id="rId150"/>
    <p:sldId id="575" r:id="rId151"/>
    <p:sldId id="576" r:id="rId152"/>
    <p:sldId id="577" r:id="rId153"/>
    <p:sldId id="561" r:id="rId154"/>
    <p:sldId id="562" r:id="rId155"/>
    <p:sldId id="563" r:id="rId156"/>
    <p:sldId id="564" r:id="rId157"/>
    <p:sldId id="565" r:id="rId158"/>
    <p:sldId id="566" r:id="rId159"/>
    <p:sldId id="839" r:id="rId160"/>
    <p:sldId id="840" r:id="rId161"/>
    <p:sldId id="567" r:id="rId162"/>
    <p:sldId id="568" r:id="rId163"/>
    <p:sldId id="569" r:id="rId164"/>
    <p:sldId id="570" r:id="rId165"/>
    <p:sldId id="571" r:id="rId166"/>
    <p:sldId id="572" r:id="rId167"/>
    <p:sldId id="573" r:id="rId168"/>
    <p:sldId id="460" r:id="rId169"/>
    <p:sldId id="462" r:id="rId17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第三章 可靠性评估" id="{9A7719B0-291F-43F3-A3E2-2C7EB3C253CF}">
          <p14:sldIdLst>
            <p14:sldId id="257"/>
            <p14:sldId id="258"/>
            <p14:sldId id="367"/>
            <p14:sldId id="368"/>
            <p14:sldId id="369"/>
            <p14:sldId id="370"/>
            <p14:sldId id="259"/>
            <p14:sldId id="260"/>
            <p14:sldId id="380"/>
            <p14:sldId id="381"/>
            <p14:sldId id="382"/>
            <p14:sldId id="383"/>
            <p14:sldId id="384"/>
            <p14:sldId id="385"/>
            <p14:sldId id="371"/>
            <p14:sldId id="372"/>
            <p14:sldId id="373"/>
            <p14:sldId id="374"/>
            <p14:sldId id="375"/>
            <p14:sldId id="379"/>
            <p14:sldId id="376"/>
            <p14:sldId id="261"/>
            <p14:sldId id="387"/>
            <p14:sldId id="262"/>
            <p14:sldId id="263"/>
            <p14:sldId id="264"/>
            <p14:sldId id="265"/>
            <p14:sldId id="266"/>
            <p14:sldId id="267"/>
            <p14:sldId id="268"/>
            <p14:sldId id="269"/>
            <p14:sldId id="270"/>
            <p14:sldId id="271"/>
            <p14:sldId id="272"/>
            <p14:sldId id="273"/>
            <p14:sldId id="392"/>
            <p14:sldId id="274"/>
            <p14:sldId id="275"/>
            <p14:sldId id="389"/>
            <p14:sldId id="390"/>
            <p14:sldId id="391"/>
            <p14:sldId id="388"/>
            <p14:sldId id="276"/>
            <p14:sldId id="277"/>
            <p14:sldId id="278"/>
            <p14:sldId id="279"/>
            <p14:sldId id="280"/>
            <p14:sldId id="287"/>
            <p14:sldId id="288"/>
            <p14:sldId id="289"/>
            <p14:sldId id="290"/>
            <p14:sldId id="291"/>
            <p14:sldId id="292"/>
            <p14:sldId id="293"/>
            <p14:sldId id="294"/>
            <p14:sldId id="295"/>
            <p14:sldId id="296"/>
            <p14:sldId id="297"/>
            <p14:sldId id="298"/>
            <p14:sldId id="299"/>
            <p14:sldId id="300"/>
            <p14:sldId id="301"/>
            <p14:sldId id="302"/>
            <p14:sldId id="303"/>
            <p14:sldId id="304"/>
            <p14:sldId id="305"/>
            <p14:sldId id="306"/>
            <p14:sldId id="307"/>
            <p14:sldId id="308"/>
            <p14:sldId id="309"/>
            <p14:sldId id="317"/>
            <p14:sldId id="319"/>
            <p14:sldId id="321"/>
            <p14:sldId id="322"/>
            <p14:sldId id="323"/>
            <p14:sldId id="324"/>
            <p14:sldId id="325"/>
            <p14:sldId id="326"/>
            <p14:sldId id="327"/>
            <p14:sldId id="328"/>
            <p14:sldId id="329"/>
            <p14:sldId id="330"/>
            <p14:sldId id="394"/>
            <p14:sldId id="395"/>
            <p14:sldId id="396"/>
            <p14:sldId id="397"/>
            <p14:sldId id="398"/>
            <p14:sldId id="399"/>
            <p14:sldId id="400"/>
            <p14:sldId id="401"/>
            <p14:sldId id="402"/>
            <p14:sldId id="403"/>
            <p14:sldId id="404"/>
            <p14:sldId id="405"/>
            <p14:sldId id="406"/>
            <p14:sldId id="407"/>
            <p14:sldId id="408"/>
            <p14:sldId id="409"/>
            <p14:sldId id="410"/>
            <p14:sldId id="411"/>
            <p14:sldId id="412"/>
            <p14:sldId id="413"/>
            <p14:sldId id="414"/>
            <p14:sldId id="415"/>
            <p14:sldId id="423"/>
            <p14:sldId id="424"/>
            <p14:sldId id="425"/>
            <p14:sldId id="420"/>
            <p14:sldId id="421"/>
            <p14:sldId id="426"/>
            <p14:sldId id="427"/>
            <p14:sldId id="428"/>
            <p14:sldId id="429"/>
            <p14:sldId id="430"/>
            <p14:sldId id="431"/>
            <p14:sldId id="432"/>
            <p14:sldId id="433"/>
            <p14:sldId id="463"/>
            <p14:sldId id="464"/>
            <p14:sldId id="465"/>
            <p14:sldId id="466"/>
            <p14:sldId id="467"/>
            <p14:sldId id="468"/>
            <p14:sldId id="469"/>
            <p14:sldId id="470"/>
            <p14:sldId id="471"/>
            <p14:sldId id="434"/>
            <p14:sldId id="435"/>
            <p14:sldId id="436"/>
            <p14:sldId id="437"/>
            <p14:sldId id="438"/>
            <p14:sldId id="439"/>
            <p14:sldId id="440"/>
            <p14:sldId id="441"/>
            <p14:sldId id="442"/>
            <p14:sldId id="443"/>
            <p14:sldId id="444"/>
            <p14:sldId id="445"/>
            <p14:sldId id="446"/>
            <p14:sldId id="447"/>
            <p14:sldId id="448"/>
            <p14:sldId id="449"/>
            <p14:sldId id="450"/>
            <p14:sldId id="451"/>
            <p14:sldId id="452"/>
            <p14:sldId id="453"/>
            <p14:sldId id="557"/>
            <p14:sldId id="559"/>
            <p14:sldId id="560"/>
            <p14:sldId id="575"/>
            <p14:sldId id="576"/>
            <p14:sldId id="577"/>
            <p14:sldId id="561"/>
            <p14:sldId id="562"/>
            <p14:sldId id="563"/>
            <p14:sldId id="564"/>
            <p14:sldId id="565"/>
            <p14:sldId id="566"/>
            <p14:sldId id="839"/>
            <p14:sldId id="840"/>
            <p14:sldId id="567"/>
            <p14:sldId id="568"/>
            <p14:sldId id="569"/>
            <p14:sldId id="570"/>
            <p14:sldId id="571"/>
            <p14:sldId id="572"/>
            <p14:sldId id="573"/>
            <p14:sldId id="460"/>
            <p14:sldId id="462"/>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91" d="100"/>
          <a:sy n="91" d="100"/>
        </p:scale>
        <p:origin x="322"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notesMaster" Target="notesMasters/notesMaster1.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2" Type="http://schemas.openxmlformats.org/officeDocument/2006/relationships/presProps" Target="pres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theme" Target="theme/theme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tableStyles" Target="tableStyles.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F6AA241-DA56-4B51-AF51-A9ACF3704162}" type="datetimeFigureOut">
              <a:rPr lang="zh-CN" altLang="en-US" smtClean="0"/>
              <a:t>2021/9/15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ADD03E-085F-4314-A7B2-A2BABF5633C8}" type="slidenum">
              <a:rPr lang="zh-CN" altLang="en-US" smtClean="0"/>
              <a:t>‹#›</a:t>
            </a:fld>
            <a:endParaRPr lang="zh-CN" altLang="en-US"/>
          </a:p>
        </p:txBody>
      </p:sp>
    </p:spTree>
    <p:extLst>
      <p:ext uri="{BB962C8B-B14F-4D97-AF65-F5344CB8AC3E}">
        <p14:creationId xmlns:p14="http://schemas.microsoft.com/office/powerpoint/2010/main" val="1234831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8DC53B9-AEB2-45F6-9BD2-362CAF63EA99}" type="slidenum">
              <a:rPr lang="zh-CN" altLang="en-US" smtClean="0"/>
              <a:t>4</a:t>
            </a:fld>
            <a:endParaRPr lang="zh-CN" altLang="en-US"/>
          </a:p>
        </p:txBody>
      </p:sp>
    </p:spTree>
    <p:extLst>
      <p:ext uri="{BB962C8B-B14F-4D97-AF65-F5344CB8AC3E}">
        <p14:creationId xmlns:p14="http://schemas.microsoft.com/office/powerpoint/2010/main" val="12273076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2AA9EC4-43BE-48B4-9CCB-080068153AF5}" type="slidenum">
              <a:rPr lang="zh-CN" altLang="en-US"/>
              <a:pPr/>
              <a:t>148</a:t>
            </a:fld>
            <a:endParaRPr lang="en-US" altLang="zh-CN"/>
          </a:p>
        </p:txBody>
      </p:sp>
      <p:sp>
        <p:nvSpPr>
          <p:cNvPr id="106498" name="Rectangle 2"/>
          <p:cNvSpPr>
            <a:spLocks noGrp="1" noRot="1" noChangeAspect="1" noChangeArrowheads="1" noTextEdit="1"/>
          </p:cNvSpPr>
          <p:nvPr>
            <p:ph type="sldImg"/>
          </p:nvPr>
        </p:nvSpPr>
        <p:spPr>
          <a:ln/>
        </p:spPr>
      </p:sp>
      <p:sp>
        <p:nvSpPr>
          <p:cNvPr id="106499" name="Rectangle 3"/>
          <p:cNvSpPr>
            <a:spLocks noGrp="1" noChangeArrowheads="1"/>
          </p:cNvSpPr>
          <p:nvPr>
            <p:ph type="body" idx="1"/>
          </p:nvPr>
        </p:nvSpPr>
        <p:spPr/>
        <p:txBody>
          <a:bodyPr/>
          <a:lstStyle/>
          <a:p>
            <a:r>
              <a:rPr lang="zh-CN" altLang="en-US"/>
              <a:t>可以拿任务进行论述</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8DC53B9-AEB2-45F6-9BD2-362CAF63EA99}" type="slidenum">
              <a:rPr lang="zh-CN" altLang="en-US" smtClean="0"/>
              <a:t>156</a:t>
            </a:fld>
            <a:endParaRPr lang="zh-CN" altLang="en-US"/>
          </a:p>
        </p:txBody>
      </p:sp>
    </p:spTree>
    <p:extLst>
      <p:ext uri="{BB962C8B-B14F-4D97-AF65-F5344CB8AC3E}">
        <p14:creationId xmlns:p14="http://schemas.microsoft.com/office/powerpoint/2010/main" val="18250963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8DC53B9-AEB2-45F6-9BD2-362CAF63EA99}" type="slidenum">
              <a:rPr lang="zh-CN" altLang="en-US" smtClean="0"/>
              <a:t>94</a:t>
            </a:fld>
            <a:endParaRPr lang="zh-CN" altLang="en-US"/>
          </a:p>
        </p:txBody>
      </p:sp>
    </p:spTree>
    <p:extLst>
      <p:ext uri="{BB962C8B-B14F-4D97-AF65-F5344CB8AC3E}">
        <p14:creationId xmlns:p14="http://schemas.microsoft.com/office/powerpoint/2010/main" val="28459989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8DC53B9-AEB2-45F6-9BD2-362CAF63EA99}" type="slidenum">
              <a:rPr lang="zh-CN" altLang="en-US" smtClean="0"/>
              <a:t>98</a:t>
            </a:fld>
            <a:endParaRPr lang="zh-CN" altLang="en-US"/>
          </a:p>
        </p:txBody>
      </p:sp>
    </p:spTree>
    <p:extLst>
      <p:ext uri="{BB962C8B-B14F-4D97-AF65-F5344CB8AC3E}">
        <p14:creationId xmlns:p14="http://schemas.microsoft.com/office/powerpoint/2010/main" val="32062576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effectLst/>
                <a:latin typeface="+mn-lt"/>
                <a:ea typeface="+mn-ea"/>
                <a:cs typeface="+mn-cs"/>
              </a:rPr>
              <a:t>神经网络的训练过程</a:t>
            </a:r>
            <a:endParaRPr lang="zh-CN" altLang="en-US" dirty="0"/>
          </a:p>
        </p:txBody>
      </p:sp>
      <p:sp>
        <p:nvSpPr>
          <p:cNvPr id="4" name="灯片编号占位符 3"/>
          <p:cNvSpPr>
            <a:spLocks noGrp="1"/>
          </p:cNvSpPr>
          <p:nvPr>
            <p:ph type="sldNum" sz="quarter" idx="10"/>
          </p:nvPr>
        </p:nvSpPr>
        <p:spPr/>
        <p:txBody>
          <a:bodyPr/>
          <a:lstStyle/>
          <a:p>
            <a:fld id="{68DC53B9-AEB2-45F6-9BD2-362CAF63EA99}" type="slidenum">
              <a:rPr lang="zh-CN" altLang="en-US" smtClean="0"/>
              <a:t>103</a:t>
            </a:fld>
            <a:endParaRPr lang="zh-CN" altLang="en-US"/>
          </a:p>
        </p:txBody>
      </p:sp>
    </p:spTree>
    <p:extLst>
      <p:ext uri="{BB962C8B-B14F-4D97-AF65-F5344CB8AC3E}">
        <p14:creationId xmlns:p14="http://schemas.microsoft.com/office/powerpoint/2010/main" val="34471709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8DC53B9-AEB2-45F6-9BD2-362CAF63EA99}" type="slidenum">
              <a:rPr lang="zh-CN" altLang="en-US" smtClean="0"/>
              <a:t>105</a:t>
            </a:fld>
            <a:endParaRPr lang="zh-CN" altLang="en-US"/>
          </a:p>
        </p:txBody>
      </p:sp>
    </p:spTree>
    <p:extLst>
      <p:ext uri="{BB962C8B-B14F-4D97-AF65-F5344CB8AC3E}">
        <p14:creationId xmlns:p14="http://schemas.microsoft.com/office/powerpoint/2010/main" val="6044986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8DC53B9-AEB2-45F6-9BD2-362CAF63EA99}" type="slidenum">
              <a:rPr lang="zh-CN" altLang="en-US" smtClean="0"/>
              <a:t>113</a:t>
            </a:fld>
            <a:endParaRPr lang="zh-CN" altLang="en-US"/>
          </a:p>
        </p:txBody>
      </p:sp>
    </p:spTree>
    <p:extLst>
      <p:ext uri="{BB962C8B-B14F-4D97-AF65-F5344CB8AC3E}">
        <p14:creationId xmlns:p14="http://schemas.microsoft.com/office/powerpoint/2010/main" val="24557631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8DC53B9-AEB2-45F6-9BD2-362CAF63EA99}" type="slidenum">
              <a:rPr lang="zh-CN" altLang="en-US" smtClean="0"/>
              <a:t>121</a:t>
            </a:fld>
            <a:endParaRPr lang="zh-CN" altLang="en-US"/>
          </a:p>
        </p:txBody>
      </p:sp>
    </p:spTree>
    <p:extLst>
      <p:ext uri="{BB962C8B-B14F-4D97-AF65-F5344CB8AC3E}">
        <p14:creationId xmlns:p14="http://schemas.microsoft.com/office/powerpoint/2010/main" val="19243613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8DC53B9-AEB2-45F6-9BD2-362CAF63EA99}" type="slidenum">
              <a:rPr lang="zh-CN" altLang="en-US" smtClean="0"/>
              <a:t>134</a:t>
            </a:fld>
            <a:endParaRPr lang="zh-CN" altLang="en-US"/>
          </a:p>
        </p:txBody>
      </p:sp>
    </p:spTree>
    <p:extLst>
      <p:ext uri="{BB962C8B-B14F-4D97-AF65-F5344CB8AC3E}">
        <p14:creationId xmlns:p14="http://schemas.microsoft.com/office/powerpoint/2010/main" val="20427288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85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3485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33485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charset="-122"/>
              </a:defRPr>
            </a:lvl1pPr>
            <a:lvl2pPr marL="685817" indent="-263776" eaLnBrk="0" hangingPunct="0">
              <a:defRPr>
                <a:solidFill>
                  <a:schemeClr val="tx1"/>
                </a:solidFill>
                <a:latin typeface="Arial" charset="0"/>
                <a:ea typeface="宋体" charset="-122"/>
              </a:defRPr>
            </a:lvl2pPr>
            <a:lvl3pPr marL="1055103" indent="-211021" eaLnBrk="0" hangingPunct="0">
              <a:defRPr>
                <a:solidFill>
                  <a:schemeClr val="tx1"/>
                </a:solidFill>
                <a:latin typeface="Arial" charset="0"/>
                <a:ea typeface="宋体" charset="-122"/>
              </a:defRPr>
            </a:lvl3pPr>
            <a:lvl4pPr marL="1477145" indent="-211021" eaLnBrk="0" hangingPunct="0">
              <a:defRPr>
                <a:solidFill>
                  <a:schemeClr val="tx1"/>
                </a:solidFill>
                <a:latin typeface="Arial" charset="0"/>
                <a:ea typeface="宋体" charset="-122"/>
              </a:defRPr>
            </a:lvl4pPr>
            <a:lvl5pPr marL="1899186" indent="-211021" eaLnBrk="0" hangingPunct="0">
              <a:defRPr>
                <a:solidFill>
                  <a:schemeClr val="tx1"/>
                </a:solidFill>
                <a:latin typeface="Arial" charset="0"/>
                <a:ea typeface="宋体" charset="-122"/>
              </a:defRPr>
            </a:lvl5pPr>
            <a:lvl6pPr marL="2321227" indent="-211021" eaLnBrk="0" fontAlgn="base" hangingPunct="0">
              <a:spcBef>
                <a:spcPct val="0"/>
              </a:spcBef>
              <a:spcAft>
                <a:spcPct val="0"/>
              </a:spcAft>
              <a:defRPr>
                <a:solidFill>
                  <a:schemeClr val="tx1"/>
                </a:solidFill>
                <a:latin typeface="Arial" charset="0"/>
                <a:ea typeface="宋体" charset="-122"/>
              </a:defRPr>
            </a:lvl6pPr>
            <a:lvl7pPr marL="2743269" indent="-211021" eaLnBrk="0" fontAlgn="base" hangingPunct="0">
              <a:spcBef>
                <a:spcPct val="0"/>
              </a:spcBef>
              <a:spcAft>
                <a:spcPct val="0"/>
              </a:spcAft>
              <a:defRPr>
                <a:solidFill>
                  <a:schemeClr val="tx1"/>
                </a:solidFill>
                <a:latin typeface="Arial" charset="0"/>
                <a:ea typeface="宋体" charset="-122"/>
              </a:defRPr>
            </a:lvl7pPr>
            <a:lvl8pPr marL="3165310" indent="-211021" eaLnBrk="0" fontAlgn="base" hangingPunct="0">
              <a:spcBef>
                <a:spcPct val="0"/>
              </a:spcBef>
              <a:spcAft>
                <a:spcPct val="0"/>
              </a:spcAft>
              <a:defRPr>
                <a:solidFill>
                  <a:schemeClr val="tx1"/>
                </a:solidFill>
                <a:latin typeface="Arial" charset="0"/>
                <a:ea typeface="宋体" charset="-122"/>
              </a:defRPr>
            </a:lvl8pPr>
            <a:lvl9pPr marL="3587351" indent="-211021" eaLnBrk="0" fontAlgn="base" hangingPunct="0">
              <a:spcBef>
                <a:spcPct val="0"/>
              </a:spcBef>
              <a:spcAft>
                <a:spcPct val="0"/>
              </a:spcAft>
              <a:defRPr>
                <a:solidFill>
                  <a:schemeClr val="tx1"/>
                </a:solidFill>
                <a:latin typeface="Arial" charset="0"/>
                <a:ea typeface="宋体" charset="-122"/>
              </a:defRPr>
            </a:lvl9pPr>
          </a:lstStyle>
          <a:p>
            <a:pPr eaLnBrk="1" hangingPunct="1"/>
            <a:fld id="{04375D0A-4830-4014-8ADB-4E3567175A3C}" type="slidenum">
              <a:rPr lang="zh-CN" altLang="en-US" smtClean="0"/>
              <a:pPr eaLnBrk="1" hangingPunct="1"/>
              <a:t>142</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20870A-ABA7-4B75-ADFD-FEC01223F1A1}"/>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5584BA2-8F42-402F-9A87-0E766D30333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5C75A07-882E-43F8-8A43-712247791CF9}"/>
              </a:ext>
            </a:extLst>
          </p:cNvPr>
          <p:cNvSpPr>
            <a:spLocks noGrp="1"/>
          </p:cNvSpPr>
          <p:nvPr>
            <p:ph type="dt" sz="half" idx="10"/>
          </p:nvPr>
        </p:nvSpPr>
        <p:spPr/>
        <p:txBody>
          <a:bodyPr/>
          <a:lstStyle/>
          <a:p>
            <a:fld id="{3FE57810-34C8-4E08-AC1E-73773A3E80C0}" type="datetimeFigureOut">
              <a:rPr lang="zh-CN" altLang="en-US" smtClean="0"/>
              <a:t>2021/9/15</a:t>
            </a:fld>
            <a:endParaRPr lang="zh-CN" altLang="en-US"/>
          </a:p>
        </p:txBody>
      </p:sp>
      <p:sp>
        <p:nvSpPr>
          <p:cNvPr id="5" name="页脚占位符 4">
            <a:extLst>
              <a:ext uri="{FF2B5EF4-FFF2-40B4-BE49-F238E27FC236}">
                <a16:creationId xmlns:a16="http://schemas.microsoft.com/office/drawing/2014/main" id="{5CD9C504-A9F4-406F-88DD-C2892A5E02D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83F107B-AA22-4FC3-AA6F-25B8CC9DD8D2}"/>
              </a:ext>
            </a:extLst>
          </p:cNvPr>
          <p:cNvSpPr>
            <a:spLocks noGrp="1"/>
          </p:cNvSpPr>
          <p:nvPr>
            <p:ph type="sldNum" sz="quarter" idx="12"/>
          </p:nvPr>
        </p:nvSpPr>
        <p:spPr/>
        <p:txBody>
          <a:bodyPr/>
          <a:lstStyle/>
          <a:p>
            <a:fld id="{0B3FACD0-8542-4A2A-9FB6-5E60404B81AD}" type="slidenum">
              <a:rPr lang="zh-CN" altLang="en-US" smtClean="0"/>
              <a:t>‹#›</a:t>
            </a:fld>
            <a:endParaRPr lang="zh-CN" altLang="en-US"/>
          </a:p>
        </p:txBody>
      </p:sp>
    </p:spTree>
    <p:extLst>
      <p:ext uri="{BB962C8B-B14F-4D97-AF65-F5344CB8AC3E}">
        <p14:creationId xmlns:p14="http://schemas.microsoft.com/office/powerpoint/2010/main" val="8678613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07345A-C922-4AE9-BCD5-723679690C8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53AE2E9-2767-4E1B-A86B-E85481F8633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37671EF-6979-4900-9BB8-A7448C58B850}"/>
              </a:ext>
            </a:extLst>
          </p:cNvPr>
          <p:cNvSpPr>
            <a:spLocks noGrp="1"/>
          </p:cNvSpPr>
          <p:nvPr>
            <p:ph type="dt" sz="half" idx="10"/>
          </p:nvPr>
        </p:nvSpPr>
        <p:spPr/>
        <p:txBody>
          <a:bodyPr/>
          <a:lstStyle/>
          <a:p>
            <a:fld id="{3FE57810-34C8-4E08-AC1E-73773A3E80C0}" type="datetimeFigureOut">
              <a:rPr lang="zh-CN" altLang="en-US" smtClean="0"/>
              <a:t>2021/9/15</a:t>
            </a:fld>
            <a:endParaRPr lang="zh-CN" altLang="en-US"/>
          </a:p>
        </p:txBody>
      </p:sp>
      <p:sp>
        <p:nvSpPr>
          <p:cNvPr id="5" name="页脚占位符 4">
            <a:extLst>
              <a:ext uri="{FF2B5EF4-FFF2-40B4-BE49-F238E27FC236}">
                <a16:creationId xmlns:a16="http://schemas.microsoft.com/office/drawing/2014/main" id="{462932C6-211E-4507-AB78-A4EC61AE116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9A66AB2-0E63-4000-9654-962697587B4C}"/>
              </a:ext>
            </a:extLst>
          </p:cNvPr>
          <p:cNvSpPr>
            <a:spLocks noGrp="1"/>
          </p:cNvSpPr>
          <p:nvPr>
            <p:ph type="sldNum" sz="quarter" idx="12"/>
          </p:nvPr>
        </p:nvSpPr>
        <p:spPr/>
        <p:txBody>
          <a:bodyPr/>
          <a:lstStyle/>
          <a:p>
            <a:fld id="{0B3FACD0-8542-4A2A-9FB6-5E60404B81AD}" type="slidenum">
              <a:rPr lang="zh-CN" altLang="en-US" smtClean="0"/>
              <a:t>‹#›</a:t>
            </a:fld>
            <a:endParaRPr lang="zh-CN" altLang="en-US"/>
          </a:p>
        </p:txBody>
      </p:sp>
    </p:spTree>
    <p:extLst>
      <p:ext uri="{BB962C8B-B14F-4D97-AF65-F5344CB8AC3E}">
        <p14:creationId xmlns:p14="http://schemas.microsoft.com/office/powerpoint/2010/main" val="40640628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1B997E1-1748-47B0-B0EF-ABE5381A44E4}"/>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92530B8-B626-4511-96D4-9D55947DDF9E}"/>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3516412-3865-47C3-AA5F-9A1E359C1DED}"/>
              </a:ext>
            </a:extLst>
          </p:cNvPr>
          <p:cNvSpPr>
            <a:spLocks noGrp="1"/>
          </p:cNvSpPr>
          <p:nvPr>
            <p:ph type="dt" sz="half" idx="10"/>
          </p:nvPr>
        </p:nvSpPr>
        <p:spPr/>
        <p:txBody>
          <a:bodyPr/>
          <a:lstStyle/>
          <a:p>
            <a:fld id="{3FE57810-34C8-4E08-AC1E-73773A3E80C0}" type="datetimeFigureOut">
              <a:rPr lang="zh-CN" altLang="en-US" smtClean="0"/>
              <a:t>2021/9/15</a:t>
            </a:fld>
            <a:endParaRPr lang="zh-CN" altLang="en-US"/>
          </a:p>
        </p:txBody>
      </p:sp>
      <p:sp>
        <p:nvSpPr>
          <p:cNvPr id="5" name="页脚占位符 4">
            <a:extLst>
              <a:ext uri="{FF2B5EF4-FFF2-40B4-BE49-F238E27FC236}">
                <a16:creationId xmlns:a16="http://schemas.microsoft.com/office/drawing/2014/main" id="{4B70559E-9BC9-49B2-B79E-76ABF6BA488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BF6629D-39BE-4037-89FC-3D109A936155}"/>
              </a:ext>
            </a:extLst>
          </p:cNvPr>
          <p:cNvSpPr>
            <a:spLocks noGrp="1"/>
          </p:cNvSpPr>
          <p:nvPr>
            <p:ph type="sldNum" sz="quarter" idx="12"/>
          </p:nvPr>
        </p:nvSpPr>
        <p:spPr/>
        <p:txBody>
          <a:bodyPr/>
          <a:lstStyle/>
          <a:p>
            <a:fld id="{0B3FACD0-8542-4A2A-9FB6-5E60404B81AD}" type="slidenum">
              <a:rPr lang="zh-CN" altLang="en-US" smtClean="0"/>
              <a:t>‹#›</a:t>
            </a:fld>
            <a:endParaRPr lang="zh-CN" altLang="en-US"/>
          </a:p>
        </p:txBody>
      </p:sp>
    </p:spTree>
    <p:extLst>
      <p:ext uri="{BB962C8B-B14F-4D97-AF65-F5344CB8AC3E}">
        <p14:creationId xmlns:p14="http://schemas.microsoft.com/office/powerpoint/2010/main" val="22017764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
        <p:nvSpPr>
          <p:cNvPr id="3" name="Rectangle 2"/>
          <p:cNvSpPr>
            <a:spLocks noChangeArrowheads="1"/>
          </p:cNvSpPr>
          <p:nvPr/>
        </p:nvSpPr>
        <p:spPr bwMode="invGray">
          <a:xfrm rot="5400000">
            <a:off x="321733" y="2794000"/>
            <a:ext cx="152400" cy="10160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4" name="Rectangle 3"/>
          <p:cNvSpPr>
            <a:spLocks noChangeArrowheads="1"/>
          </p:cNvSpPr>
          <p:nvPr/>
        </p:nvSpPr>
        <p:spPr bwMode="invGray">
          <a:xfrm rot="5400000">
            <a:off x="563033" y="2654300"/>
            <a:ext cx="76200" cy="30480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5" name="Rectangle 4"/>
          <p:cNvSpPr>
            <a:spLocks noChangeArrowheads="1"/>
          </p:cNvSpPr>
          <p:nvPr/>
        </p:nvSpPr>
        <p:spPr bwMode="invGray">
          <a:xfrm rot="5400000">
            <a:off x="359833" y="2857500"/>
            <a:ext cx="76200" cy="50800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6" name="Rectangle 5"/>
          <p:cNvSpPr>
            <a:spLocks noChangeArrowheads="1"/>
          </p:cNvSpPr>
          <p:nvPr/>
        </p:nvSpPr>
        <p:spPr bwMode="invGray">
          <a:xfrm rot="5400000">
            <a:off x="-33867" y="2794000"/>
            <a:ext cx="457200" cy="10160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7" name="Rectangle 6"/>
          <p:cNvSpPr>
            <a:spLocks noChangeArrowheads="1"/>
          </p:cNvSpPr>
          <p:nvPr/>
        </p:nvSpPr>
        <p:spPr bwMode="invGray">
          <a:xfrm rot="5400000">
            <a:off x="563033" y="2298700"/>
            <a:ext cx="76200" cy="71120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8" name="Rectangle 7"/>
          <p:cNvSpPr>
            <a:spLocks noChangeArrowheads="1"/>
          </p:cNvSpPr>
          <p:nvPr/>
        </p:nvSpPr>
        <p:spPr bwMode="invGray">
          <a:xfrm rot="5400000">
            <a:off x="-1113102" y="4660636"/>
            <a:ext cx="4040188" cy="103717"/>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grpSp>
        <p:nvGrpSpPr>
          <p:cNvPr id="9" name="Group 8"/>
          <p:cNvGrpSpPr>
            <a:grpSpLocks/>
          </p:cNvGrpSpPr>
          <p:nvPr/>
        </p:nvGrpSpPr>
        <p:grpSpPr bwMode="auto">
          <a:xfrm>
            <a:off x="347134" y="2921000"/>
            <a:ext cx="11584517" cy="77788"/>
            <a:chOff x="191" y="1823"/>
            <a:chExt cx="5473" cy="49"/>
          </a:xfrm>
        </p:grpSpPr>
        <p:sp>
          <p:nvSpPr>
            <p:cNvPr id="10" name="Rectangle 9"/>
            <p:cNvSpPr>
              <a:spLocks noChangeArrowheads="1"/>
            </p:cNvSpPr>
            <p:nvPr userDrawn="1"/>
          </p:nvSpPr>
          <p:spPr bwMode="invGray">
            <a:xfrm rot="5400000">
              <a:off x="215" y="1799"/>
              <a:ext cx="48" cy="96"/>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11" name="Rectangle 10"/>
            <p:cNvSpPr>
              <a:spLocks noChangeArrowheads="1"/>
            </p:cNvSpPr>
            <p:nvPr userDrawn="1"/>
          </p:nvSpPr>
          <p:spPr bwMode="invGray">
            <a:xfrm>
              <a:off x="288" y="1824"/>
              <a:ext cx="240" cy="48"/>
            </a:xfrm>
            <a:prstGeom prst="rect">
              <a:avLst/>
            </a:prstGeom>
            <a:solidFill>
              <a:schemeClr val="accent1">
                <a:alpha val="50195"/>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12" name="Rectangle 11"/>
            <p:cNvSpPr>
              <a:spLocks noChangeArrowheads="1"/>
            </p:cNvSpPr>
            <p:nvPr userDrawn="1"/>
          </p:nvSpPr>
          <p:spPr bwMode="invGray">
            <a:xfrm>
              <a:off x="528" y="1824"/>
              <a:ext cx="5136" cy="48"/>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grpSp>
      <p:sp>
        <p:nvSpPr>
          <p:cNvPr id="13" name="Rectangle 12"/>
          <p:cNvSpPr>
            <a:spLocks noChangeArrowheads="1"/>
          </p:cNvSpPr>
          <p:nvPr/>
        </p:nvSpPr>
        <p:spPr bwMode="invGray">
          <a:xfrm rot="5400000">
            <a:off x="550333" y="2946400"/>
            <a:ext cx="304800" cy="10160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grpSp>
        <p:nvGrpSpPr>
          <p:cNvPr id="14" name="Group 13"/>
          <p:cNvGrpSpPr>
            <a:grpSpLocks/>
          </p:cNvGrpSpPr>
          <p:nvPr/>
        </p:nvGrpSpPr>
        <p:grpSpPr bwMode="auto">
          <a:xfrm>
            <a:off x="146051" y="26988"/>
            <a:ext cx="609600" cy="6705600"/>
            <a:chOff x="96" y="0"/>
            <a:chExt cx="288" cy="4224"/>
          </a:xfrm>
        </p:grpSpPr>
        <p:grpSp>
          <p:nvGrpSpPr>
            <p:cNvPr id="15" name="Group 14"/>
            <p:cNvGrpSpPr>
              <a:grpSpLocks/>
            </p:cNvGrpSpPr>
            <p:nvPr userDrawn="1"/>
          </p:nvGrpSpPr>
          <p:grpSpPr bwMode="auto">
            <a:xfrm>
              <a:off x="96" y="0"/>
              <a:ext cx="288" cy="1584"/>
              <a:chOff x="96" y="0"/>
              <a:chExt cx="288" cy="1584"/>
            </a:xfrm>
          </p:grpSpPr>
          <p:sp>
            <p:nvSpPr>
              <p:cNvPr id="19" name="Rectangle 15"/>
              <p:cNvSpPr>
                <a:spLocks noChangeArrowheads="1"/>
              </p:cNvSpPr>
              <p:nvPr userDrawn="1"/>
            </p:nvSpPr>
            <p:spPr bwMode="ltGray">
              <a:xfrm>
                <a:off x="96" y="1488"/>
                <a:ext cx="288" cy="96"/>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20" name="Rectangle 16"/>
              <p:cNvSpPr>
                <a:spLocks noChangeArrowheads="1"/>
              </p:cNvSpPr>
              <p:nvPr userDrawn="1"/>
            </p:nvSpPr>
            <p:spPr bwMode="ltGray">
              <a:xfrm>
                <a:off x="96" y="0"/>
                <a:ext cx="288" cy="1488"/>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grpSp>
        <p:grpSp>
          <p:nvGrpSpPr>
            <p:cNvPr id="16" name="Group 17"/>
            <p:cNvGrpSpPr>
              <a:grpSpLocks/>
            </p:cNvGrpSpPr>
            <p:nvPr userDrawn="1"/>
          </p:nvGrpSpPr>
          <p:grpSpPr bwMode="auto">
            <a:xfrm>
              <a:off x="96" y="2016"/>
              <a:ext cx="288" cy="2208"/>
              <a:chOff x="96" y="2016"/>
              <a:chExt cx="288" cy="2208"/>
            </a:xfrm>
          </p:grpSpPr>
          <p:sp>
            <p:nvSpPr>
              <p:cNvPr id="17" name="Rectangle 18"/>
              <p:cNvSpPr>
                <a:spLocks noChangeArrowheads="1"/>
              </p:cNvSpPr>
              <p:nvPr userDrawn="1"/>
            </p:nvSpPr>
            <p:spPr bwMode="ltGray">
              <a:xfrm>
                <a:off x="96" y="2016"/>
                <a:ext cx="288" cy="96"/>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18" name="Rectangle 19"/>
              <p:cNvSpPr>
                <a:spLocks noChangeArrowheads="1"/>
              </p:cNvSpPr>
              <p:nvPr userDrawn="1"/>
            </p:nvSpPr>
            <p:spPr bwMode="ltGray">
              <a:xfrm>
                <a:off x="96" y="2112"/>
                <a:ext cx="288" cy="211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grpSp>
      </p:grpSp>
      <p:pic>
        <p:nvPicPr>
          <p:cNvPr id="21" name="Picture 25" descr="neural_network_brows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90951" y="3068639"/>
            <a:ext cx="4895849" cy="2306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28" name="Rectangle 20"/>
          <p:cNvSpPr>
            <a:spLocks noGrp="1" noChangeArrowheads="1"/>
          </p:cNvSpPr>
          <p:nvPr>
            <p:ph type="ctrTitle"/>
          </p:nvPr>
        </p:nvSpPr>
        <p:spPr>
          <a:xfrm>
            <a:off x="1466851" y="1703388"/>
            <a:ext cx="10363200" cy="1143000"/>
          </a:xfrm>
        </p:spPr>
        <p:txBody>
          <a:bodyPr/>
          <a:lstStyle>
            <a:lvl1pPr>
              <a:defRPr/>
            </a:lvl1pPr>
          </a:lstStyle>
          <a:p>
            <a:pPr lvl="0"/>
            <a:r>
              <a:rPr lang="zh-CN" altLang="en-US" noProof="0"/>
              <a:t>单击此处编辑母版标题样式</a:t>
            </a:r>
          </a:p>
        </p:txBody>
      </p:sp>
      <p:sp>
        <p:nvSpPr>
          <p:cNvPr id="23" name="Rectangle 22"/>
          <p:cNvSpPr>
            <a:spLocks noGrp="1" noChangeArrowheads="1"/>
          </p:cNvSpPr>
          <p:nvPr>
            <p:ph type="dt" sz="half" idx="10"/>
          </p:nvPr>
        </p:nvSpPr>
        <p:spPr>
          <a:xfrm>
            <a:off x="857251" y="6275388"/>
            <a:ext cx="2540000" cy="457200"/>
          </a:xfrm>
        </p:spPr>
        <p:txBody>
          <a:bodyPr/>
          <a:lstStyle>
            <a:lvl1pPr>
              <a:defRPr>
                <a:solidFill>
                  <a:schemeClr val="tx1"/>
                </a:solidFill>
                <a:latin typeface="Arial Narrow" pitchFamily="34" charset="0"/>
              </a:defRPr>
            </a:lvl1pPr>
          </a:lstStyle>
          <a:p>
            <a:pPr>
              <a:defRPr/>
            </a:pPr>
            <a:endParaRPr lang="en-US" altLang="zh-CN"/>
          </a:p>
        </p:txBody>
      </p:sp>
      <p:sp>
        <p:nvSpPr>
          <p:cNvPr id="24" name="Rectangle 23"/>
          <p:cNvSpPr>
            <a:spLocks noGrp="1" noChangeArrowheads="1"/>
          </p:cNvSpPr>
          <p:nvPr>
            <p:ph type="ftr" sz="quarter" idx="11"/>
          </p:nvPr>
        </p:nvSpPr>
        <p:spPr bwMode="auto">
          <a:xfrm>
            <a:off x="4108451" y="6275388"/>
            <a:ext cx="3860800" cy="4572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0" hangingPunct="0">
              <a:defRPr sz="1400">
                <a:latin typeface="Arial Narrow" pitchFamily="34" charset="0"/>
              </a:defRPr>
            </a:lvl1pPr>
          </a:lstStyle>
          <a:p>
            <a:pPr>
              <a:defRPr/>
            </a:pPr>
            <a:endParaRPr lang="en-US" altLang="zh-CN"/>
          </a:p>
        </p:txBody>
      </p:sp>
      <p:sp>
        <p:nvSpPr>
          <p:cNvPr id="25" name="Rectangle 24"/>
          <p:cNvSpPr>
            <a:spLocks noGrp="1" noChangeArrowheads="1"/>
          </p:cNvSpPr>
          <p:nvPr>
            <p:ph type="sldNum" sz="quarter" idx="12"/>
          </p:nvPr>
        </p:nvSpPr>
        <p:spPr>
          <a:xfrm>
            <a:off x="9457267" y="6251575"/>
            <a:ext cx="2540000" cy="457200"/>
          </a:xfrm>
        </p:spPr>
        <p:txBody>
          <a:bodyPr/>
          <a:lstStyle>
            <a:lvl1pPr>
              <a:defRPr>
                <a:solidFill>
                  <a:schemeClr val="tx1"/>
                </a:solidFill>
              </a:defRPr>
            </a:lvl1pPr>
          </a:lstStyle>
          <a:p>
            <a:pPr>
              <a:defRPr/>
            </a:pPr>
            <a:fld id="{4F404A50-916E-4EFB-95C9-382D1931100F}" type="slidenum">
              <a:rPr lang="en-US" altLang="zh-CN"/>
              <a:pPr>
                <a:defRPr/>
              </a:pPr>
              <a:t>‹#›</a:t>
            </a:fld>
            <a:endParaRPr lang="en-US" altLang="zh-CN"/>
          </a:p>
        </p:txBody>
      </p:sp>
    </p:spTree>
    <p:extLst>
      <p:ext uri="{BB962C8B-B14F-4D97-AF65-F5344CB8AC3E}">
        <p14:creationId xmlns:p14="http://schemas.microsoft.com/office/powerpoint/2010/main" val="261700612"/>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6"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arn(inHorizontal)">
                                      <p:cBhvr>
                                        <p:cTn id="7" dur="500"/>
                                        <p:tgtEl>
                                          <p:spTgt spid="14"/>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down)">
                                      <p:cBhvr>
                                        <p:cTn id="11" dur="500"/>
                                        <p:tgtEl>
                                          <p:spTgt spid="8"/>
                                        </p:tgtEl>
                                      </p:cBhvr>
                                    </p:animEffect>
                                  </p:childTnLst>
                                </p:cTn>
                              </p:par>
                            </p:childTnLst>
                          </p:cTn>
                        </p:par>
                        <p:par>
                          <p:cTn id="12" fill="hold">
                            <p:stCondLst>
                              <p:cond delay="1000"/>
                            </p:stCondLst>
                            <p:childTnLst>
                              <p:par>
                                <p:cTn id="13" presetID="22" presetClass="entr" presetSubtype="2"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right)">
                                      <p:cBhvr>
                                        <p:cTn id="15" dur="500"/>
                                        <p:tgtEl>
                                          <p:spTgt spid="7"/>
                                        </p:tgtEl>
                                      </p:cBhvr>
                                    </p:animEffect>
                                  </p:childTnLst>
                                </p:cTn>
                              </p:par>
                            </p:childTnLst>
                          </p:cTn>
                        </p:par>
                        <p:par>
                          <p:cTn id="16" fill="hold">
                            <p:stCondLst>
                              <p:cond delay="1500"/>
                            </p:stCondLst>
                            <p:childTnLst>
                              <p:par>
                                <p:cTn id="17" presetID="22" presetClass="entr" presetSubtype="1" fill="hold" grpId="0"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wipe(up)">
                                      <p:cBhvr>
                                        <p:cTn id="19" dur="500"/>
                                        <p:tgtEl>
                                          <p:spTgt spid="6"/>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wipe(left)">
                                      <p:cBhvr>
                                        <p:cTn id="23" dur="500"/>
                                        <p:tgtEl>
                                          <p:spTgt spid="5"/>
                                        </p:tgtEl>
                                      </p:cBhvr>
                                    </p:animEffect>
                                  </p:childTnLst>
                                </p:cTn>
                              </p:par>
                            </p:childTnLst>
                          </p:cTn>
                        </p:par>
                        <p:par>
                          <p:cTn id="24" fill="hold">
                            <p:stCondLst>
                              <p:cond delay="2500"/>
                            </p:stCondLst>
                            <p:childTnLst>
                              <p:par>
                                <p:cTn id="25" presetID="22" presetClass="entr" presetSubtype="4" fill="hold" grpId="0" nodeType="after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wipe(down)">
                                      <p:cBhvr>
                                        <p:cTn id="27" dur="500"/>
                                        <p:tgtEl>
                                          <p:spTgt spid="13"/>
                                        </p:tgtEl>
                                      </p:cBhvr>
                                    </p:animEffect>
                                  </p:childTnLst>
                                </p:cTn>
                              </p:par>
                            </p:childTnLst>
                          </p:cTn>
                        </p:par>
                        <p:par>
                          <p:cTn id="28" fill="hold">
                            <p:stCondLst>
                              <p:cond delay="3000"/>
                            </p:stCondLst>
                            <p:childTnLst>
                              <p:par>
                                <p:cTn id="29" presetID="22" presetClass="entr" presetSubtype="2" fill="hold" grpId="0" nodeType="after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wipe(right)">
                                      <p:cBhvr>
                                        <p:cTn id="31" dur="500"/>
                                        <p:tgtEl>
                                          <p:spTgt spid="4"/>
                                        </p:tgtEl>
                                      </p:cBhvr>
                                    </p:animEffect>
                                  </p:childTnLst>
                                </p:cTn>
                              </p:par>
                            </p:childTnLst>
                          </p:cTn>
                        </p:par>
                        <p:par>
                          <p:cTn id="32" fill="hold">
                            <p:stCondLst>
                              <p:cond delay="3500"/>
                            </p:stCondLst>
                            <p:childTnLst>
                              <p:par>
                                <p:cTn id="33" presetID="22" presetClass="entr" presetSubtype="1" fill="hold" grpId="0" nodeType="afterEffect">
                                  <p:stCondLst>
                                    <p:cond delay="0"/>
                                  </p:stCondLst>
                                  <p:childTnLst>
                                    <p:set>
                                      <p:cBhvr>
                                        <p:cTn id="34" dur="1" fill="hold">
                                          <p:stCondLst>
                                            <p:cond delay="0"/>
                                          </p:stCondLst>
                                        </p:cTn>
                                        <p:tgtEl>
                                          <p:spTgt spid="3"/>
                                        </p:tgtEl>
                                        <p:attrNameLst>
                                          <p:attrName>style.visibility</p:attrName>
                                        </p:attrNameLst>
                                      </p:cBhvr>
                                      <p:to>
                                        <p:strVal val="visible"/>
                                      </p:to>
                                    </p:set>
                                    <p:animEffect transition="in" filter="wipe(up)">
                                      <p:cBhvr>
                                        <p:cTn id="35" dur="500"/>
                                        <p:tgtEl>
                                          <p:spTgt spid="3"/>
                                        </p:tgtEl>
                                      </p:cBhvr>
                                    </p:animEffect>
                                  </p:childTnLst>
                                </p:cTn>
                              </p:par>
                            </p:childTnLst>
                          </p:cTn>
                        </p:par>
                        <p:par>
                          <p:cTn id="36" fill="hold">
                            <p:stCondLst>
                              <p:cond delay="4000"/>
                            </p:stCondLst>
                            <p:childTnLst>
                              <p:par>
                                <p:cTn id="37" presetID="22" presetClass="entr" presetSubtype="8" fill="hold" nodeType="afterEffect">
                                  <p:stCondLst>
                                    <p:cond delay="0"/>
                                  </p:stCondLst>
                                  <p:childTnLst>
                                    <p:set>
                                      <p:cBhvr>
                                        <p:cTn id="38" dur="1" fill="hold">
                                          <p:stCondLst>
                                            <p:cond delay="0"/>
                                          </p:stCondLst>
                                        </p:cTn>
                                        <p:tgtEl>
                                          <p:spTgt spid="9"/>
                                        </p:tgtEl>
                                        <p:attrNameLst>
                                          <p:attrName>style.visibility</p:attrName>
                                        </p:attrNameLst>
                                      </p:cBhvr>
                                      <p:to>
                                        <p:strVal val="visible"/>
                                      </p:to>
                                    </p:set>
                                    <p:animEffect transition="in" filter="wipe(left)">
                                      <p:cBhvr>
                                        <p:cTn id="39" dur="500"/>
                                        <p:tgtEl>
                                          <p:spTgt spid="9"/>
                                        </p:tgtEl>
                                      </p:cBhvr>
                                    </p:animEffec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499"/>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P spid="13"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1390651" y="188913"/>
            <a:ext cx="10363200" cy="863600"/>
          </a:xfrm>
        </p:spPr>
        <p:txBody>
          <a:bodyPr/>
          <a:lstStyle/>
          <a:p>
            <a:r>
              <a:rPr lang="zh-CN" altLang="en-US"/>
              <a:t>单击此处编辑母版标题样式</a:t>
            </a:r>
          </a:p>
        </p:txBody>
      </p:sp>
      <p:sp>
        <p:nvSpPr>
          <p:cNvPr id="3" name="文本占位符 2"/>
          <p:cNvSpPr>
            <a:spLocks noGrp="1"/>
          </p:cNvSpPr>
          <p:nvPr>
            <p:ph type="body" sz="half" idx="1"/>
          </p:nvPr>
        </p:nvSpPr>
        <p:spPr>
          <a:xfrm>
            <a:off x="1390651" y="1773238"/>
            <a:ext cx="5080000" cy="41148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673851" y="1773238"/>
            <a:ext cx="5080000" cy="41148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sldNum" sz="quarter" idx="11"/>
          </p:nvPr>
        </p:nvSpPr>
        <p:spPr>
          <a:ln/>
        </p:spPr>
        <p:txBody>
          <a:bodyPr/>
          <a:lstStyle>
            <a:lvl1pPr>
              <a:defRPr/>
            </a:lvl1pPr>
          </a:lstStyle>
          <a:p>
            <a:pPr>
              <a:defRPr/>
            </a:pPr>
            <a:fld id="{A94FAD7D-792D-42E5-A7A8-22E29A5AFD5F}" type="slidenum">
              <a:rPr lang="en-US" altLang="zh-CN"/>
              <a:pPr>
                <a:defRPr/>
              </a:pPr>
              <a:t>‹#›</a:t>
            </a:fld>
            <a:endParaRPr lang="en-US" altLang="zh-CN"/>
          </a:p>
        </p:txBody>
      </p:sp>
    </p:spTree>
    <p:extLst>
      <p:ext uri="{BB962C8B-B14F-4D97-AF65-F5344CB8AC3E}">
        <p14:creationId xmlns:p14="http://schemas.microsoft.com/office/powerpoint/2010/main" val="1237593841"/>
      </p:ext>
    </p:extLst>
  </p:cSld>
  <p:clrMapOvr>
    <a:masterClrMapping/>
  </p:clrMapOvr>
  <p:transition spd="slow">
    <p:pull dir="ru"/>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objOnly">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609600" y="274639"/>
            <a:ext cx="10972800" cy="585152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a:ln/>
        </p:spPr>
        <p:txBody>
          <a:bodyPr/>
          <a:lstStyle>
            <a:lvl1pPr>
              <a:defRPr/>
            </a:lvl1pPr>
          </a:lstStyle>
          <a:p>
            <a:pPr>
              <a:defRPr/>
            </a:pPr>
            <a:fld id="{85C0799E-6196-4848-8A15-78E82EAFCFE8}" type="slidenum">
              <a:rPr lang="en-US" altLang="zh-CN"/>
              <a:pPr>
                <a:defRPr/>
              </a:pPr>
              <a:t>‹#›</a:t>
            </a:fld>
            <a:endParaRPr lang="en-US" altLang="zh-CN"/>
          </a:p>
        </p:txBody>
      </p:sp>
    </p:spTree>
    <p:extLst>
      <p:ext uri="{BB962C8B-B14F-4D97-AF65-F5344CB8AC3E}">
        <p14:creationId xmlns:p14="http://schemas.microsoft.com/office/powerpoint/2010/main" val="9094341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34B33E-81AD-4B58-93C1-11E73F483B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6DC100B-6D49-4F0A-9A7E-5B16CC00606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02F9E6C-D98F-47DF-B492-465AC726E0D3}"/>
              </a:ext>
            </a:extLst>
          </p:cNvPr>
          <p:cNvSpPr>
            <a:spLocks noGrp="1"/>
          </p:cNvSpPr>
          <p:nvPr>
            <p:ph type="dt" sz="half" idx="10"/>
          </p:nvPr>
        </p:nvSpPr>
        <p:spPr/>
        <p:txBody>
          <a:bodyPr/>
          <a:lstStyle/>
          <a:p>
            <a:fld id="{3FE57810-34C8-4E08-AC1E-73773A3E80C0}" type="datetimeFigureOut">
              <a:rPr lang="zh-CN" altLang="en-US" smtClean="0"/>
              <a:t>2021/9/15</a:t>
            </a:fld>
            <a:endParaRPr lang="zh-CN" altLang="en-US"/>
          </a:p>
        </p:txBody>
      </p:sp>
      <p:sp>
        <p:nvSpPr>
          <p:cNvPr id="5" name="页脚占位符 4">
            <a:extLst>
              <a:ext uri="{FF2B5EF4-FFF2-40B4-BE49-F238E27FC236}">
                <a16:creationId xmlns:a16="http://schemas.microsoft.com/office/drawing/2014/main" id="{8567C5AC-5956-41E4-870A-139E6721F64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05DDA10-890E-4518-8749-35929541A930}"/>
              </a:ext>
            </a:extLst>
          </p:cNvPr>
          <p:cNvSpPr>
            <a:spLocks noGrp="1"/>
          </p:cNvSpPr>
          <p:nvPr>
            <p:ph type="sldNum" sz="quarter" idx="12"/>
          </p:nvPr>
        </p:nvSpPr>
        <p:spPr/>
        <p:txBody>
          <a:bodyPr/>
          <a:lstStyle/>
          <a:p>
            <a:fld id="{0B3FACD0-8542-4A2A-9FB6-5E60404B81AD}" type="slidenum">
              <a:rPr lang="zh-CN" altLang="en-US" smtClean="0"/>
              <a:t>‹#›</a:t>
            </a:fld>
            <a:endParaRPr lang="zh-CN" altLang="en-US"/>
          </a:p>
        </p:txBody>
      </p:sp>
    </p:spTree>
    <p:extLst>
      <p:ext uri="{BB962C8B-B14F-4D97-AF65-F5344CB8AC3E}">
        <p14:creationId xmlns:p14="http://schemas.microsoft.com/office/powerpoint/2010/main" val="37301537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9808F0-7F37-42A0-8708-44ADA56F3A13}"/>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F72803D-4B42-4EC6-80BA-FF04900E369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1A98D562-7D4C-4D2D-9D95-734F4A7CDE9D}"/>
              </a:ext>
            </a:extLst>
          </p:cNvPr>
          <p:cNvSpPr>
            <a:spLocks noGrp="1"/>
          </p:cNvSpPr>
          <p:nvPr>
            <p:ph type="dt" sz="half" idx="10"/>
          </p:nvPr>
        </p:nvSpPr>
        <p:spPr/>
        <p:txBody>
          <a:bodyPr/>
          <a:lstStyle/>
          <a:p>
            <a:fld id="{3FE57810-34C8-4E08-AC1E-73773A3E80C0}" type="datetimeFigureOut">
              <a:rPr lang="zh-CN" altLang="en-US" smtClean="0"/>
              <a:t>2021/9/15</a:t>
            </a:fld>
            <a:endParaRPr lang="zh-CN" altLang="en-US"/>
          </a:p>
        </p:txBody>
      </p:sp>
      <p:sp>
        <p:nvSpPr>
          <p:cNvPr id="5" name="页脚占位符 4">
            <a:extLst>
              <a:ext uri="{FF2B5EF4-FFF2-40B4-BE49-F238E27FC236}">
                <a16:creationId xmlns:a16="http://schemas.microsoft.com/office/drawing/2014/main" id="{20281DAF-6513-4E25-B819-C419EF5E668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D09553A-AC58-413B-AB3F-4741D03AFF2D}"/>
              </a:ext>
            </a:extLst>
          </p:cNvPr>
          <p:cNvSpPr>
            <a:spLocks noGrp="1"/>
          </p:cNvSpPr>
          <p:nvPr>
            <p:ph type="sldNum" sz="quarter" idx="12"/>
          </p:nvPr>
        </p:nvSpPr>
        <p:spPr/>
        <p:txBody>
          <a:bodyPr/>
          <a:lstStyle/>
          <a:p>
            <a:fld id="{0B3FACD0-8542-4A2A-9FB6-5E60404B81AD}" type="slidenum">
              <a:rPr lang="zh-CN" altLang="en-US" smtClean="0"/>
              <a:t>‹#›</a:t>
            </a:fld>
            <a:endParaRPr lang="zh-CN" altLang="en-US"/>
          </a:p>
        </p:txBody>
      </p:sp>
    </p:spTree>
    <p:extLst>
      <p:ext uri="{BB962C8B-B14F-4D97-AF65-F5344CB8AC3E}">
        <p14:creationId xmlns:p14="http://schemas.microsoft.com/office/powerpoint/2010/main" val="20654237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2CED39-8B2A-40BA-9F50-68DD06AEF12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BFBD2B8-A2B5-452F-9AE0-B00DCAF33640}"/>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B6E3C17-02F2-4F14-B84A-8D6AA14B357B}"/>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264D0D9-C986-4766-B001-52D49C614830}"/>
              </a:ext>
            </a:extLst>
          </p:cNvPr>
          <p:cNvSpPr>
            <a:spLocks noGrp="1"/>
          </p:cNvSpPr>
          <p:nvPr>
            <p:ph type="dt" sz="half" idx="10"/>
          </p:nvPr>
        </p:nvSpPr>
        <p:spPr/>
        <p:txBody>
          <a:bodyPr/>
          <a:lstStyle/>
          <a:p>
            <a:fld id="{3FE57810-34C8-4E08-AC1E-73773A3E80C0}" type="datetimeFigureOut">
              <a:rPr lang="zh-CN" altLang="en-US" smtClean="0"/>
              <a:t>2021/9/15</a:t>
            </a:fld>
            <a:endParaRPr lang="zh-CN" altLang="en-US"/>
          </a:p>
        </p:txBody>
      </p:sp>
      <p:sp>
        <p:nvSpPr>
          <p:cNvPr id="6" name="页脚占位符 5">
            <a:extLst>
              <a:ext uri="{FF2B5EF4-FFF2-40B4-BE49-F238E27FC236}">
                <a16:creationId xmlns:a16="http://schemas.microsoft.com/office/drawing/2014/main" id="{43891A70-6128-4F45-8017-EFC01C5E1952}"/>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68ED47BE-1473-45AD-8E81-F44D92CD9E96}"/>
              </a:ext>
            </a:extLst>
          </p:cNvPr>
          <p:cNvSpPr>
            <a:spLocks noGrp="1"/>
          </p:cNvSpPr>
          <p:nvPr>
            <p:ph type="sldNum" sz="quarter" idx="12"/>
          </p:nvPr>
        </p:nvSpPr>
        <p:spPr/>
        <p:txBody>
          <a:bodyPr/>
          <a:lstStyle/>
          <a:p>
            <a:fld id="{0B3FACD0-8542-4A2A-9FB6-5E60404B81AD}" type="slidenum">
              <a:rPr lang="zh-CN" altLang="en-US" smtClean="0"/>
              <a:t>‹#›</a:t>
            </a:fld>
            <a:endParaRPr lang="zh-CN" altLang="en-US"/>
          </a:p>
        </p:txBody>
      </p:sp>
    </p:spTree>
    <p:extLst>
      <p:ext uri="{BB962C8B-B14F-4D97-AF65-F5344CB8AC3E}">
        <p14:creationId xmlns:p14="http://schemas.microsoft.com/office/powerpoint/2010/main" val="34197560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9A2FFD-E32B-4142-8202-5CE1F254031A}"/>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D326439-9057-472B-96CD-AB03503187D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5C4420C-27C0-4BBE-9D70-E49CC5377AC1}"/>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FEED539-1EFF-417A-9243-F7BA132C4F8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8EA874A-4217-42EE-A4B4-A9E7F6CED237}"/>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B85A549-ECDE-45A4-9052-46AFAF827B0E}"/>
              </a:ext>
            </a:extLst>
          </p:cNvPr>
          <p:cNvSpPr>
            <a:spLocks noGrp="1"/>
          </p:cNvSpPr>
          <p:nvPr>
            <p:ph type="dt" sz="half" idx="10"/>
          </p:nvPr>
        </p:nvSpPr>
        <p:spPr/>
        <p:txBody>
          <a:bodyPr/>
          <a:lstStyle/>
          <a:p>
            <a:fld id="{3FE57810-34C8-4E08-AC1E-73773A3E80C0}" type="datetimeFigureOut">
              <a:rPr lang="zh-CN" altLang="en-US" smtClean="0"/>
              <a:t>2021/9/15</a:t>
            </a:fld>
            <a:endParaRPr lang="zh-CN" altLang="en-US"/>
          </a:p>
        </p:txBody>
      </p:sp>
      <p:sp>
        <p:nvSpPr>
          <p:cNvPr id="8" name="页脚占位符 7">
            <a:extLst>
              <a:ext uri="{FF2B5EF4-FFF2-40B4-BE49-F238E27FC236}">
                <a16:creationId xmlns:a16="http://schemas.microsoft.com/office/drawing/2014/main" id="{62EDDB95-6C54-4148-BE9C-AEC37F809743}"/>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63D65418-D141-4A20-8194-8DBED0C1A993}"/>
              </a:ext>
            </a:extLst>
          </p:cNvPr>
          <p:cNvSpPr>
            <a:spLocks noGrp="1"/>
          </p:cNvSpPr>
          <p:nvPr>
            <p:ph type="sldNum" sz="quarter" idx="12"/>
          </p:nvPr>
        </p:nvSpPr>
        <p:spPr/>
        <p:txBody>
          <a:bodyPr/>
          <a:lstStyle/>
          <a:p>
            <a:fld id="{0B3FACD0-8542-4A2A-9FB6-5E60404B81AD}" type="slidenum">
              <a:rPr lang="zh-CN" altLang="en-US" smtClean="0"/>
              <a:t>‹#›</a:t>
            </a:fld>
            <a:endParaRPr lang="zh-CN" altLang="en-US"/>
          </a:p>
        </p:txBody>
      </p:sp>
    </p:spTree>
    <p:extLst>
      <p:ext uri="{BB962C8B-B14F-4D97-AF65-F5344CB8AC3E}">
        <p14:creationId xmlns:p14="http://schemas.microsoft.com/office/powerpoint/2010/main" val="343845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01B512-C298-4D80-B975-7F0FD6880DD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0F7965D-A822-4203-89C4-DFFAD2D1ED74}"/>
              </a:ext>
            </a:extLst>
          </p:cNvPr>
          <p:cNvSpPr>
            <a:spLocks noGrp="1"/>
          </p:cNvSpPr>
          <p:nvPr>
            <p:ph type="dt" sz="half" idx="10"/>
          </p:nvPr>
        </p:nvSpPr>
        <p:spPr/>
        <p:txBody>
          <a:bodyPr/>
          <a:lstStyle/>
          <a:p>
            <a:fld id="{3FE57810-34C8-4E08-AC1E-73773A3E80C0}" type="datetimeFigureOut">
              <a:rPr lang="zh-CN" altLang="en-US" smtClean="0"/>
              <a:t>2021/9/15</a:t>
            </a:fld>
            <a:endParaRPr lang="zh-CN" altLang="en-US"/>
          </a:p>
        </p:txBody>
      </p:sp>
      <p:sp>
        <p:nvSpPr>
          <p:cNvPr id="4" name="页脚占位符 3">
            <a:extLst>
              <a:ext uri="{FF2B5EF4-FFF2-40B4-BE49-F238E27FC236}">
                <a16:creationId xmlns:a16="http://schemas.microsoft.com/office/drawing/2014/main" id="{2C89B18D-251A-401E-8E7D-A14FED7AD016}"/>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8559C1A1-105C-4571-AB0F-90818958A70D}"/>
              </a:ext>
            </a:extLst>
          </p:cNvPr>
          <p:cNvSpPr>
            <a:spLocks noGrp="1"/>
          </p:cNvSpPr>
          <p:nvPr>
            <p:ph type="sldNum" sz="quarter" idx="12"/>
          </p:nvPr>
        </p:nvSpPr>
        <p:spPr/>
        <p:txBody>
          <a:bodyPr/>
          <a:lstStyle/>
          <a:p>
            <a:fld id="{0B3FACD0-8542-4A2A-9FB6-5E60404B81AD}" type="slidenum">
              <a:rPr lang="zh-CN" altLang="en-US" smtClean="0"/>
              <a:t>‹#›</a:t>
            </a:fld>
            <a:endParaRPr lang="zh-CN" altLang="en-US"/>
          </a:p>
        </p:txBody>
      </p:sp>
    </p:spTree>
    <p:extLst>
      <p:ext uri="{BB962C8B-B14F-4D97-AF65-F5344CB8AC3E}">
        <p14:creationId xmlns:p14="http://schemas.microsoft.com/office/powerpoint/2010/main" val="31302560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15926C9-4DA1-4BA0-8148-E64E4C845561}"/>
              </a:ext>
            </a:extLst>
          </p:cNvPr>
          <p:cNvSpPr>
            <a:spLocks noGrp="1"/>
          </p:cNvSpPr>
          <p:nvPr>
            <p:ph type="dt" sz="half" idx="10"/>
          </p:nvPr>
        </p:nvSpPr>
        <p:spPr/>
        <p:txBody>
          <a:bodyPr/>
          <a:lstStyle/>
          <a:p>
            <a:fld id="{3FE57810-34C8-4E08-AC1E-73773A3E80C0}" type="datetimeFigureOut">
              <a:rPr lang="zh-CN" altLang="en-US" smtClean="0"/>
              <a:t>2021/9/15</a:t>
            </a:fld>
            <a:endParaRPr lang="zh-CN" altLang="en-US"/>
          </a:p>
        </p:txBody>
      </p:sp>
      <p:sp>
        <p:nvSpPr>
          <p:cNvPr id="3" name="页脚占位符 2">
            <a:extLst>
              <a:ext uri="{FF2B5EF4-FFF2-40B4-BE49-F238E27FC236}">
                <a16:creationId xmlns:a16="http://schemas.microsoft.com/office/drawing/2014/main" id="{3AEBA1FB-2FCB-4940-8566-EE9AC28DC670}"/>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2E15A0BB-42E9-4B60-B33C-D04CF9660FE9}"/>
              </a:ext>
            </a:extLst>
          </p:cNvPr>
          <p:cNvSpPr>
            <a:spLocks noGrp="1"/>
          </p:cNvSpPr>
          <p:nvPr>
            <p:ph type="sldNum" sz="quarter" idx="12"/>
          </p:nvPr>
        </p:nvSpPr>
        <p:spPr/>
        <p:txBody>
          <a:bodyPr/>
          <a:lstStyle/>
          <a:p>
            <a:fld id="{0B3FACD0-8542-4A2A-9FB6-5E60404B81AD}" type="slidenum">
              <a:rPr lang="zh-CN" altLang="en-US" smtClean="0"/>
              <a:t>‹#›</a:t>
            </a:fld>
            <a:endParaRPr lang="zh-CN" altLang="en-US"/>
          </a:p>
        </p:txBody>
      </p:sp>
    </p:spTree>
    <p:extLst>
      <p:ext uri="{BB962C8B-B14F-4D97-AF65-F5344CB8AC3E}">
        <p14:creationId xmlns:p14="http://schemas.microsoft.com/office/powerpoint/2010/main" val="41939232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00774E-D239-4FB0-9477-962DF3E16287}"/>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7FE9D14-10D2-4CAF-95A8-0E277A10905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2E0046F-4821-4C2F-BF2E-7B56429499C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F64AAC7-2DB0-44AB-81BF-D3FDF38A9008}"/>
              </a:ext>
            </a:extLst>
          </p:cNvPr>
          <p:cNvSpPr>
            <a:spLocks noGrp="1"/>
          </p:cNvSpPr>
          <p:nvPr>
            <p:ph type="dt" sz="half" idx="10"/>
          </p:nvPr>
        </p:nvSpPr>
        <p:spPr/>
        <p:txBody>
          <a:bodyPr/>
          <a:lstStyle/>
          <a:p>
            <a:fld id="{3FE57810-34C8-4E08-AC1E-73773A3E80C0}" type="datetimeFigureOut">
              <a:rPr lang="zh-CN" altLang="en-US" smtClean="0"/>
              <a:t>2021/9/15</a:t>
            </a:fld>
            <a:endParaRPr lang="zh-CN" altLang="en-US"/>
          </a:p>
        </p:txBody>
      </p:sp>
      <p:sp>
        <p:nvSpPr>
          <p:cNvPr id="6" name="页脚占位符 5">
            <a:extLst>
              <a:ext uri="{FF2B5EF4-FFF2-40B4-BE49-F238E27FC236}">
                <a16:creationId xmlns:a16="http://schemas.microsoft.com/office/drawing/2014/main" id="{CAB8B16D-2206-49AF-A5DD-4809C4692ABE}"/>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823AFD2E-4E5A-437E-948A-BC25AC2E6E45}"/>
              </a:ext>
            </a:extLst>
          </p:cNvPr>
          <p:cNvSpPr>
            <a:spLocks noGrp="1"/>
          </p:cNvSpPr>
          <p:nvPr>
            <p:ph type="sldNum" sz="quarter" idx="12"/>
          </p:nvPr>
        </p:nvSpPr>
        <p:spPr/>
        <p:txBody>
          <a:bodyPr/>
          <a:lstStyle/>
          <a:p>
            <a:fld id="{0B3FACD0-8542-4A2A-9FB6-5E60404B81AD}" type="slidenum">
              <a:rPr lang="zh-CN" altLang="en-US" smtClean="0"/>
              <a:t>‹#›</a:t>
            </a:fld>
            <a:endParaRPr lang="zh-CN" altLang="en-US"/>
          </a:p>
        </p:txBody>
      </p:sp>
    </p:spTree>
    <p:extLst>
      <p:ext uri="{BB962C8B-B14F-4D97-AF65-F5344CB8AC3E}">
        <p14:creationId xmlns:p14="http://schemas.microsoft.com/office/powerpoint/2010/main" val="32112796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81F374-733D-4B72-8F79-39C971C75EE4}"/>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1E3DD17-EBA3-440A-890B-F61F5E43C12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6A318A4-B830-40B0-BFBC-5130F6EA123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4D4299B-95EC-400B-A649-3E0B17C67937}"/>
              </a:ext>
            </a:extLst>
          </p:cNvPr>
          <p:cNvSpPr>
            <a:spLocks noGrp="1"/>
          </p:cNvSpPr>
          <p:nvPr>
            <p:ph type="dt" sz="half" idx="10"/>
          </p:nvPr>
        </p:nvSpPr>
        <p:spPr/>
        <p:txBody>
          <a:bodyPr/>
          <a:lstStyle/>
          <a:p>
            <a:fld id="{3FE57810-34C8-4E08-AC1E-73773A3E80C0}" type="datetimeFigureOut">
              <a:rPr lang="zh-CN" altLang="en-US" smtClean="0"/>
              <a:t>2021/9/15</a:t>
            </a:fld>
            <a:endParaRPr lang="zh-CN" altLang="en-US"/>
          </a:p>
        </p:txBody>
      </p:sp>
      <p:sp>
        <p:nvSpPr>
          <p:cNvPr id="6" name="页脚占位符 5">
            <a:extLst>
              <a:ext uri="{FF2B5EF4-FFF2-40B4-BE49-F238E27FC236}">
                <a16:creationId xmlns:a16="http://schemas.microsoft.com/office/drawing/2014/main" id="{DB269FC1-F209-4DA4-A4E1-F2B7ED09C206}"/>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8454C1F7-033D-459A-ADDA-6D284CF012A3}"/>
              </a:ext>
            </a:extLst>
          </p:cNvPr>
          <p:cNvSpPr>
            <a:spLocks noGrp="1"/>
          </p:cNvSpPr>
          <p:nvPr>
            <p:ph type="sldNum" sz="quarter" idx="12"/>
          </p:nvPr>
        </p:nvSpPr>
        <p:spPr/>
        <p:txBody>
          <a:bodyPr/>
          <a:lstStyle/>
          <a:p>
            <a:fld id="{0B3FACD0-8542-4A2A-9FB6-5E60404B81AD}" type="slidenum">
              <a:rPr lang="zh-CN" altLang="en-US" smtClean="0"/>
              <a:t>‹#›</a:t>
            </a:fld>
            <a:endParaRPr lang="zh-CN" altLang="en-US"/>
          </a:p>
        </p:txBody>
      </p:sp>
    </p:spTree>
    <p:extLst>
      <p:ext uri="{BB962C8B-B14F-4D97-AF65-F5344CB8AC3E}">
        <p14:creationId xmlns:p14="http://schemas.microsoft.com/office/powerpoint/2010/main" val="2507439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C68C2A7A-1B04-467E-BAA5-FEBF99DB9F6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B522593D-5AF5-4B0F-ABFF-05C6F3514BA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7206906-A460-471D-A581-3391FC90061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FE57810-34C8-4E08-AC1E-73773A3E80C0}" type="datetimeFigureOut">
              <a:rPr lang="zh-CN" altLang="en-US" smtClean="0"/>
              <a:t>2021/9/15</a:t>
            </a:fld>
            <a:endParaRPr lang="zh-CN" altLang="en-US"/>
          </a:p>
        </p:txBody>
      </p:sp>
      <p:sp>
        <p:nvSpPr>
          <p:cNvPr id="5" name="页脚占位符 4">
            <a:extLst>
              <a:ext uri="{FF2B5EF4-FFF2-40B4-BE49-F238E27FC236}">
                <a16:creationId xmlns:a16="http://schemas.microsoft.com/office/drawing/2014/main" id="{F1C39AA7-28C8-423A-BFA7-F64398E5A95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E775F304-95B4-4939-8FCE-517EA7FE22F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B3FACD0-8542-4A2A-9FB6-5E60404B81AD}" type="slidenum">
              <a:rPr lang="zh-CN" altLang="en-US" smtClean="0"/>
              <a:t>‹#›</a:t>
            </a:fld>
            <a:endParaRPr lang="zh-CN" altLang="en-US"/>
          </a:p>
        </p:txBody>
      </p:sp>
    </p:spTree>
    <p:extLst>
      <p:ext uri="{BB962C8B-B14F-4D97-AF65-F5344CB8AC3E}">
        <p14:creationId xmlns:p14="http://schemas.microsoft.com/office/powerpoint/2010/main" val="41964767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169.wmf"/><Relationship Id="rId2" Type="http://schemas.openxmlformats.org/officeDocument/2006/relationships/oleObject" Target="../embeddings/oleObject62.bin"/><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170.wmf"/><Relationship Id="rId2" Type="http://schemas.openxmlformats.org/officeDocument/2006/relationships/oleObject" Target="../embeddings/oleObject63.bin"/><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171.wmf"/><Relationship Id="rId2" Type="http://schemas.openxmlformats.org/officeDocument/2006/relationships/oleObject" Target="../embeddings/oleObject64.bin"/><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73.png"/></Relationships>
</file>

<file path=ppt/slides/_rels/slide104.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178.jpe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image" Target="../media/image179.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image" Target="../media/image181.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8" Type="http://schemas.openxmlformats.org/officeDocument/2006/relationships/image" Target="../media/image186.wmf"/><Relationship Id="rId13" Type="http://schemas.openxmlformats.org/officeDocument/2006/relationships/oleObject" Target="../embeddings/oleObject70.bin"/><Relationship Id="rId3" Type="http://schemas.openxmlformats.org/officeDocument/2006/relationships/oleObject" Target="../embeddings/oleObject65.bin"/><Relationship Id="rId7" Type="http://schemas.openxmlformats.org/officeDocument/2006/relationships/oleObject" Target="../embeddings/oleObject67.bin"/><Relationship Id="rId12" Type="http://schemas.openxmlformats.org/officeDocument/2006/relationships/image" Target="../media/image188.wmf"/><Relationship Id="rId2" Type="http://schemas.openxmlformats.org/officeDocument/2006/relationships/image" Target="../media/image183.png"/><Relationship Id="rId1" Type="http://schemas.openxmlformats.org/officeDocument/2006/relationships/slideLayout" Target="../slideLayouts/slideLayout2.xml"/><Relationship Id="rId6" Type="http://schemas.openxmlformats.org/officeDocument/2006/relationships/image" Target="../media/image185.wmf"/><Relationship Id="rId11" Type="http://schemas.openxmlformats.org/officeDocument/2006/relationships/oleObject" Target="../embeddings/oleObject69.bin"/><Relationship Id="rId5" Type="http://schemas.openxmlformats.org/officeDocument/2006/relationships/oleObject" Target="../embeddings/oleObject66.bin"/><Relationship Id="rId10" Type="http://schemas.openxmlformats.org/officeDocument/2006/relationships/image" Target="../media/image187.wmf"/><Relationship Id="rId4" Type="http://schemas.openxmlformats.org/officeDocument/2006/relationships/image" Target="../media/image184.wmf"/><Relationship Id="rId9" Type="http://schemas.openxmlformats.org/officeDocument/2006/relationships/oleObject" Target="../embeddings/oleObject68.bin"/><Relationship Id="rId14" Type="http://schemas.openxmlformats.org/officeDocument/2006/relationships/image" Target="../media/image189.wmf"/></Relationships>
</file>

<file path=ppt/slides/_rels/slide117.xml.rels><?xml version="1.0" encoding="UTF-8" standalone="yes"?>
<Relationships xmlns="http://schemas.openxmlformats.org/package/2006/relationships"><Relationship Id="rId8" Type="http://schemas.openxmlformats.org/officeDocument/2006/relationships/oleObject" Target="../embeddings/oleObject74.bin"/><Relationship Id="rId13" Type="http://schemas.openxmlformats.org/officeDocument/2006/relationships/image" Target="../media/image195.wmf"/><Relationship Id="rId3" Type="http://schemas.openxmlformats.org/officeDocument/2006/relationships/image" Target="../media/image190.wmf"/><Relationship Id="rId7" Type="http://schemas.openxmlformats.org/officeDocument/2006/relationships/image" Target="../media/image192.wmf"/><Relationship Id="rId12" Type="http://schemas.openxmlformats.org/officeDocument/2006/relationships/oleObject" Target="../embeddings/oleObject76.bin"/><Relationship Id="rId2" Type="http://schemas.openxmlformats.org/officeDocument/2006/relationships/oleObject" Target="../embeddings/oleObject71.bin"/><Relationship Id="rId1" Type="http://schemas.openxmlformats.org/officeDocument/2006/relationships/slideLayout" Target="../slideLayouts/slideLayout2.xml"/><Relationship Id="rId6" Type="http://schemas.openxmlformats.org/officeDocument/2006/relationships/oleObject" Target="../embeddings/oleObject73.bin"/><Relationship Id="rId11" Type="http://schemas.openxmlformats.org/officeDocument/2006/relationships/image" Target="../media/image194.wmf"/><Relationship Id="rId5" Type="http://schemas.openxmlformats.org/officeDocument/2006/relationships/image" Target="../media/image191.wmf"/><Relationship Id="rId10" Type="http://schemas.openxmlformats.org/officeDocument/2006/relationships/oleObject" Target="../embeddings/oleObject75.bin"/><Relationship Id="rId4" Type="http://schemas.openxmlformats.org/officeDocument/2006/relationships/oleObject" Target="../embeddings/oleObject72.bin"/><Relationship Id="rId9" Type="http://schemas.openxmlformats.org/officeDocument/2006/relationships/image" Target="../media/image193.wmf"/></Relationships>
</file>

<file path=ppt/slides/_rels/slide118.xml.rels><?xml version="1.0" encoding="UTF-8" standalone="yes"?>
<Relationships xmlns="http://schemas.openxmlformats.org/package/2006/relationships"><Relationship Id="rId3" Type="http://schemas.openxmlformats.org/officeDocument/2006/relationships/image" Target="../media/image197.png"/><Relationship Id="rId7" Type="http://schemas.openxmlformats.org/officeDocument/2006/relationships/image" Target="../media/image201.png"/><Relationship Id="rId2" Type="http://schemas.openxmlformats.org/officeDocument/2006/relationships/image" Target="../media/image196.png"/><Relationship Id="rId1" Type="http://schemas.openxmlformats.org/officeDocument/2006/relationships/slideLayout" Target="../slideLayouts/slideLayout2.xml"/><Relationship Id="rId6" Type="http://schemas.openxmlformats.org/officeDocument/2006/relationships/image" Target="../media/image200.png"/><Relationship Id="rId5" Type="http://schemas.openxmlformats.org/officeDocument/2006/relationships/image" Target="../media/image199.png"/><Relationship Id="rId4" Type="http://schemas.openxmlformats.org/officeDocument/2006/relationships/image" Target="../media/image198.png"/></Relationships>
</file>

<file path=ppt/slides/_rels/slide119.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image" Target="../media/image202.png"/><Relationship Id="rId1" Type="http://schemas.openxmlformats.org/officeDocument/2006/relationships/slideLayout" Target="../slideLayouts/slideLayout2.xml"/><Relationship Id="rId6" Type="http://schemas.openxmlformats.org/officeDocument/2006/relationships/image" Target="../media/image206.png"/><Relationship Id="rId5" Type="http://schemas.openxmlformats.org/officeDocument/2006/relationships/image" Target="../media/image205.png"/><Relationship Id="rId4" Type="http://schemas.openxmlformats.org/officeDocument/2006/relationships/image" Target="../media/image204.png"/></Relationships>
</file>

<file path=ppt/slides/_rels/slide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8" Type="http://schemas.openxmlformats.org/officeDocument/2006/relationships/image" Target="../media/image213.png"/><Relationship Id="rId3" Type="http://schemas.openxmlformats.org/officeDocument/2006/relationships/image" Target="../media/image208.png"/><Relationship Id="rId7" Type="http://schemas.openxmlformats.org/officeDocument/2006/relationships/image" Target="../media/image212.png"/><Relationship Id="rId2" Type="http://schemas.openxmlformats.org/officeDocument/2006/relationships/image" Target="../media/image207.png"/><Relationship Id="rId1" Type="http://schemas.openxmlformats.org/officeDocument/2006/relationships/slideLayout" Target="../slideLayouts/slideLayout2.xml"/><Relationship Id="rId6" Type="http://schemas.openxmlformats.org/officeDocument/2006/relationships/image" Target="../media/image211.png"/><Relationship Id="rId5" Type="http://schemas.openxmlformats.org/officeDocument/2006/relationships/image" Target="../media/image210.png"/><Relationship Id="rId10" Type="http://schemas.openxmlformats.org/officeDocument/2006/relationships/image" Target="../media/image215.png"/><Relationship Id="rId4" Type="http://schemas.openxmlformats.org/officeDocument/2006/relationships/image" Target="../media/image209.png"/><Relationship Id="rId9" Type="http://schemas.openxmlformats.org/officeDocument/2006/relationships/image" Target="../media/image214.png"/></Relationships>
</file>

<file path=ppt/slides/_rels/slide121.xml.rels><?xml version="1.0" encoding="UTF-8" standalone="yes"?>
<Relationships xmlns="http://schemas.openxmlformats.org/package/2006/relationships"><Relationship Id="rId3" Type="http://schemas.openxmlformats.org/officeDocument/2006/relationships/image" Target="../media/image216.png"/><Relationship Id="rId7" Type="http://schemas.openxmlformats.org/officeDocument/2006/relationships/image" Target="../media/image220.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19.png"/><Relationship Id="rId5" Type="http://schemas.openxmlformats.org/officeDocument/2006/relationships/image" Target="../media/image218.png"/><Relationship Id="rId4" Type="http://schemas.openxmlformats.org/officeDocument/2006/relationships/image" Target="../media/image217.png"/></Relationships>
</file>

<file path=ppt/slides/_rels/slide122.xml.rels><?xml version="1.0" encoding="UTF-8" standalone="yes"?>
<Relationships xmlns="http://schemas.openxmlformats.org/package/2006/relationships"><Relationship Id="rId8" Type="http://schemas.openxmlformats.org/officeDocument/2006/relationships/image" Target="../media/image227.png"/><Relationship Id="rId3" Type="http://schemas.openxmlformats.org/officeDocument/2006/relationships/image" Target="../media/image222.png"/><Relationship Id="rId7" Type="http://schemas.openxmlformats.org/officeDocument/2006/relationships/image" Target="../media/image226.png"/><Relationship Id="rId2" Type="http://schemas.openxmlformats.org/officeDocument/2006/relationships/image" Target="../media/image221.png"/><Relationship Id="rId1" Type="http://schemas.openxmlformats.org/officeDocument/2006/relationships/slideLayout" Target="../slideLayouts/slideLayout2.xml"/><Relationship Id="rId6" Type="http://schemas.openxmlformats.org/officeDocument/2006/relationships/image" Target="../media/image225.png"/><Relationship Id="rId5" Type="http://schemas.openxmlformats.org/officeDocument/2006/relationships/image" Target="../media/image224.png"/><Relationship Id="rId4" Type="http://schemas.openxmlformats.org/officeDocument/2006/relationships/image" Target="../media/image223.png"/></Relationships>
</file>

<file path=ppt/slides/_rels/slide123.xml.rels><?xml version="1.0" encoding="UTF-8" standalone="yes"?>
<Relationships xmlns="http://schemas.openxmlformats.org/package/2006/relationships"><Relationship Id="rId3" Type="http://schemas.openxmlformats.org/officeDocument/2006/relationships/image" Target="../media/image229.png"/><Relationship Id="rId2" Type="http://schemas.openxmlformats.org/officeDocument/2006/relationships/image" Target="../media/image228.png"/><Relationship Id="rId1" Type="http://schemas.openxmlformats.org/officeDocument/2006/relationships/slideLayout" Target="../slideLayouts/slideLayout2.xml"/><Relationship Id="rId5" Type="http://schemas.openxmlformats.org/officeDocument/2006/relationships/image" Target="../media/image231.png"/><Relationship Id="rId4" Type="http://schemas.openxmlformats.org/officeDocument/2006/relationships/image" Target="../media/image230.png"/></Relationships>
</file>

<file path=ppt/slides/_rels/slide124.xml.rels><?xml version="1.0" encoding="UTF-8" standalone="yes"?>
<Relationships xmlns="http://schemas.openxmlformats.org/package/2006/relationships"><Relationship Id="rId3" Type="http://schemas.openxmlformats.org/officeDocument/2006/relationships/image" Target="../media/image233.png"/><Relationship Id="rId2" Type="http://schemas.openxmlformats.org/officeDocument/2006/relationships/image" Target="../media/image232.png"/><Relationship Id="rId1" Type="http://schemas.openxmlformats.org/officeDocument/2006/relationships/slideLayout" Target="../slideLayouts/slideLayout2.xml"/><Relationship Id="rId6" Type="http://schemas.openxmlformats.org/officeDocument/2006/relationships/image" Target="../media/image236.png"/><Relationship Id="rId5" Type="http://schemas.openxmlformats.org/officeDocument/2006/relationships/image" Target="../media/image235.png"/><Relationship Id="rId4" Type="http://schemas.openxmlformats.org/officeDocument/2006/relationships/image" Target="../media/image234.png"/></Relationships>
</file>

<file path=ppt/slides/_rels/slide125.xml.rels><?xml version="1.0" encoding="UTF-8" standalone="yes"?>
<Relationships xmlns="http://schemas.openxmlformats.org/package/2006/relationships"><Relationship Id="rId3" Type="http://schemas.openxmlformats.org/officeDocument/2006/relationships/image" Target="../media/image238.png"/><Relationship Id="rId2" Type="http://schemas.openxmlformats.org/officeDocument/2006/relationships/image" Target="../media/image237.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239.wmf"/><Relationship Id="rId2" Type="http://schemas.openxmlformats.org/officeDocument/2006/relationships/oleObject" Target="../embeddings/oleObject77.bin"/><Relationship Id="rId1" Type="http://schemas.openxmlformats.org/officeDocument/2006/relationships/slideLayout" Target="../slideLayouts/slideLayout2.xml"/><Relationship Id="rId5" Type="http://schemas.openxmlformats.org/officeDocument/2006/relationships/image" Target="../media/image240.wmf"/><Relationship Id="rId4" Type="http://schemas.openxmlformats.org/officeDocument/2006/relationships/oleObject" Target="../embeddings/oleObject78.bin"/></Relationships>
</file>

<file path=ppt/slides/_rels/slide127.xml.rels><?xml version="1.0" encoding="UTF-8" standalone="yes"?>
<Relationships xmlns="http://schemas.openxmlformats.org/package/2006/relationships"><Relationship Id="rId8" Type="http://schemas.openxmlformats.org/officeDocument/2006/relationships/oleObject" Target="../embeddings/oleObject82.bin"/><Relationship Id="rId3" Type="http://schemas.openxmlformats.org/officeDocument/2006/relationships/image" Target="../media/image241.wmf"/><Relationship Id="rId7" Type="http://schemas.openxmlformats.org/officeDocument/2006/relationships/image" Target="../media/image243.wmf"/><Relationship Id="rId2" Type="http://schemas.openxmlformats.org/officeDocument/2006/relationships/oleObject" Target="../embeddings/oleObject79.bin"/><Relationship Id="rId1" Type="http://schemas.openxmlformats.org/officeDocument/2006/relationships/slideLayout" Target="../slideLayouts/slideLayout2.xml"/><Relationship Id="rId6" Type="http://schemas.openxmlformats.org/officeDocument/2006/relationships/oleObject" Target="../embeddings/oleObject81.bin"/><Relationship Id="rId5" Type="http://schemas.openxmlformats.org/officeDocument/2006/relationships/image" Target="../media/image242.wmf"/><Relationship Id="rId4" Type="http://schemas.openxmlformats.org/officeDocument/2006/relationships/oleObject" Target="../embeddings/oleObject80.bin"/><Relationship Id="rId9" Type="http://schemas.openxmlformats.org/officeDocument/2006/relationships/image" Target="../media/image244.wmf"/></Relationships>
</file>

<file path=ppt/slides/_rels/slide128.xml.rels><?xml version="1.0" encoding="UTF-8" standalone="yes"?>
<Relationships xmlns="http://schemas.openxmlformats.org/package/2006/relationships"><Relationship Id="rId3" Type="http://schemas.openxmlformats.org/officeDocument/2006/relationships/image" Target="../media/image246.png"/><Relationship Id="rId7" Type="http://schemas.openxmlformats.org/officeDocument/2006/relationships/image" Target="../media/image248.wmf"/><Relationship Id="rId2" Type="http://schemas.openxmlformats.org/officeDocument/2006/relationships/image" Target="../media/image245.png"/><Relationship Id="rId1" Type="http://schemas.openxmlformats.org/officeDocument/2006/relationships/slideLayout" Target="../slideLayouts/slideLayout2.xml"/><Relationship Id="rId6" Type="http://schemas.openxmlformats.org/officeDocument/2006/relationships/oleObject" Target="../embeddings/oleObject84.bin"/><Relationship Id="rId5" Type="http://schemas.openxmlformats.org/officeDocument/2006/relationships/image" Target="../media/image247.wmf"/><Relationship Id="rId4" Type="http://schemas.openxmlformats.org/officeDocument/2006/relationships/oleObject" Target="../embeddings/oleObject83.bin"/></Relationships>
</file>

<file path=ppt/slides/_rels/slide129.xml.rels><?xml version="1.0" encoding="UTF-8" standalone="yes"?>
<Relationships xmlns="http://schemas.openxmlformats.org/package/2006/relationships"><Relationship Id="rId8" Type="http://schemas.openxmlformats.org/officeDocument/2006/relationships/image" Target="../media/image251.png"/><Relationship Id="rId13" Type="http://schemas.openxmlformats.org/officeDocument/2006/relationships/oleObject" Target="../embeddings/oleObject90.bin"/><Relationship Id="rId3" Type="http://schemas.openxmlformats.org/officeDocument/2006/relationships/image" Target="../media/image242.wmf"/><Relationship Id="rId7" Type="http://schemas.openxmlformats.org/officeDocument/2006/relationships/image" Target="../media/image250.wmf"/><Relationship Id="rId12" Type="http://schemas.openxmlformats.org/officeDocument/2006/relationships/image" Target="../media/image253.wmf"/><Relationship Id="rId2" Type="http://schemas.openxmlformats.org/officeDocument/2006/relationships/oleObject" Target="../embeddings/oleObject85.bin"/><Relationship Id="rId1" Type="http://schemas.openxmlformats.org/officeDocument/2006/relationships/slideLayout" Target="../slideLayouts/slideLayout2.xml"/><Relationship Id="rId6" Type="http://schemas.openxmlformats.org/officeDocument/2006/relationships/oleObject" Target="../embeddings/oleObject87.bin"/><Relationship Id="rId11" Type="http://schemas.openxmlformats.org/officeDocument/2006/relationships/oleObject" Target="../embeddings/oleObject89.bin"/><Relationship Id="rId5" Type="http://schemas.openxmlformats.org/officeDocument/2006/relationships/image" Target="../media/image249.wmf"/><Relationship Id="rId10" Type="http://schemas.openxmlformats.org/officeDocument/2006/relationships/image" Target="../media/image252.wmf"/><Relationship Id="rId4" Type="http://schemas.openxmlformats.org/officeDocument/2006/relationships/oleObject" Target="../embeddings/oleObject86.bin"/><Relationship Id="rId9" Type="http://schemas.openxmlformats.org/officeDocument/2006/relationships/oleObject" Target="../embeddings/oleObject88.bin"/><Relationship Id="rId14" Type="http://schemas.openxmlformats.org/officeDocument/2006/relationships/image" Target="../media/image254.wm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8" Type="http://schemas.openxmlformats.org/officeDocument/2006/relationships/oleObject" Target="../embeddings/oleObject94.bin"/><Relationship Id="rId13" Type="http://schemas.openxmlformats.org/officeDocument/2006/relationships/oleObject" Target="../embeddings/oleObject96.bin"/><Relationship Id="rId18" Type="http://schemas.openxmlformats.org/officeDocument/2006/relationships/image" Target="../media/image242.wmf"/><Relationship Id="rId3" Type="http://schemas.openxmlformats.org/officeDocument/2006/relationships/image" Target="../media/image252.wmf"/><Relationship Id="rId21" Type="http://schemas.openxmlformats.org/officeDocument/2006/relationships/oleObject" Target="../embeddings/oleObject100.bin"/><Relationship Id="rId7" Type="http://schemas.openxmlformats.org/officeDocument/2006/relationships/image" Target="../media/image256.wmf"/><Relationship Id="rId12" Type="http://schemas.openxmlformats.org/officeDocument/2006/relationships/image" Target="../media/image180.png"/><Relationship Id="rId17" Type="http://schemas.openxmlformats.org/officeDocument/2006/relationships/oleObject" Target="../embeddings/oleObject98.bin"/><Relationship Id="rId2" Type="http://schemas.openxmlformats.org/officeDocument/2006/relationships/oleObject" Target="../embeddings/oleObject91.bin"/><Relationship Id="rId16" Type="http://schemas.openxmlformats.org/officeDocument/2006/relationships/image" Target="../media/image260.wmf"/><Relationship Id="rId20" Type="http://schemas.openxmlformats.org/officeDocument/2006/relationships/image" Target="../media/image261.wmf"/><Relationship Id="rId1" Type="http://schemas.openxmlformats.org/officeDocument/2006/relationships/slideLayout" Target="../slideLayouts/slideLayout2.xml"/><Relationship Id="rId6" Type="http://schemas.openxmlformats.org/officeDocument/2006/relationships/oleObject" Target="../embeddings/oleObject93.bin"/><Relationship Id="rId11" Type="http://schemas.openxmlformats.org/officeDocument/2006/relationships/image" Target="../media/image258.wmf"/><Relationship Id="rId5" Type="http://schemas.openxmlformats.org/officeDocument/2006/relationships/image" Target="../media/image255.wmf"/><Relationship Id="rId15" Type="http://schemas.openxmlformats.org/officeDocument/2006/relationships/oleObject" Target="../embeddings/oleObject97.bin"/><Relationship Id="rId10" Type="http://schemas.openxmlformats.org/officeDocument/2006/relationships/oleObject" Target="../embeddings/oleObject95.bin"/><Relationship Id="rId19" Type="http://schemas.openxmlformats.org/officeDocument/2006/relationships/oleObject" Target="../embeddings/oleObject99.bin"/><Relationship Id="rId4" Type="http://schemas.openxmlformats.org/officeDocument/2006/relationships/oleObject" Target="../embeddings/oleObject92.bin"/><Relationship Id="rId9" Type="http://schemas.openxmlformats.org/officeDocument/2006/relationships/image" Target="../media/image257.wmf"/><Relationship Id="rId14" Type="http://schemas.openxmlformats.org/officeDocument/2006/relationships/image" Target="../media/image259.wmf"/><Relationship Id="rId22" Type="http://schemas.openxmlformats.org/officeDocument/2006/relationships/image" Target="../media/image262.wmf"/></Relationships>
</file>

<file path=ppt/slides/_rels/slide131.xml.rels><?xml version="1.0" encoding="UTF-8" standalone="yes"?>
<Relationships xmlns="http://schemas.openxmlformats.org/package/2006/relationships"><Relationship Id="rId8" Type="http://schemas.openxmlformats.org/officeDocument/2006/relationships/oleObject" Target="../embeddings/oleObject104.bin"/><Relationship Id="rId13" Type="http://schemas.openxmlformats.org/officeDocument/2006/relationships/image" Target="../media/image268.png"/><Relationship Id="rId3" Type="http://schemas.openxmlformats.org/officeDocument/2006/relationships/image" Target="../media/image263.wmf"/><Relationship Id="rId7" Type="http://schemas.openxmlformats.org/officeDocument/2006/relationships/image" Target="../media/image265.wmf"/><Relationship Id="rId12" Type="http://schemas.openxmlformats.org/officeDocument/2006/relationships/image" Target="../media/image267.png"/><Relationship Id="rId17" Type="http://schemas.openxmlformats.org/officeDocument/2006/relationships/image" Target="../media/image272.png"/><Relationship Id="rId2" Type="http://schemas.openxmlformats.org/officeDocument/2006/relationships/oleObject" Target="../embeddings/oleObject101.bin"/><Relationship Id="rId16" Type="http://schemas.openxmlformats.org/officeDocument/2006/relationships/image" Target="../media/image271.png"/><Relationship Id="rId1" Type="http://schemas.openxmlformats.org/officeDocument/2006/relationships/slideLayout" Target="../slideLayouts/slideLayout2.xml"/><Relationship Id="rId6" Type="http://schemas.openxmlformats.org/officeDocument/2006/relationships/oleObject" Target="../embeddings/oleObject103.bin"/><Relationship Id="rId11" Type="http://schemas.openxmlformats.org/officeDocument/2006/relationships/image" Target="../media/image252.wmf"/><Relationship Id="rId5" Type="http://schemas.openxmlformats.org/officeDocument/2006/relationships/image" Target="../media/image264.wmf"/><Relationship Id="rId15" Type="http://schemas.openxmlformats.org/officeDocument/2006/relationships/image" Target="../media/image270.png"/><Relationship Id="rId10" Type="http://schemas.openxmlformats.org/officeDocument/2006/relationships/oleObject" Target="../embeddings/oleObject105.bin"/><Relationship Id="rId4" Type="http://schemas.openxmlformats.org/officeDocument/2006/relationships/oleObject" Target="../embeddings/oleObject102.bin"/><Relationship Id="rId9" Type="http://schemas.openxmlformats.org/officeDocument/2006/relationships/image" Target="../media/image266.wmf"/><Relationship Id="rId14" Type="http://schemas.openxmlformats.org/officeDocument/2006/relationships/image" Target="../media/image269.png"/></Relationships>
</file>

<file path=ppt/slides/_rels/slide132.xml.rels><?xml version="1.0" encoding="UTF-8" standalone="yes"?>
<Relationships xmlns="http://schemas.openxmlformats.org/package/2006/relationships"><Relationship Id="rId8" Type="http://schemas.openxmlformats.org/officeDocument/2006/relationships/image" Target="../media/image252.wmf"/><Relationship Id="rId3" Type="http://schemas.openxmlformats.org/officeDocument/2006/relationships/oleObject" Target="../embeddings/oleObject106.bin"/><Relationship Id="rId7" Type="http://schemas.openxmlformats.org/officeDocument/2006/relationships/oleObject" Target="../embeddings/oleObject108.bin"/><Relationship Id="rId12" Type="http://schemas.openxmlformats.org/officeDocument/2006/relationships/image" Target="../media/image276.wmf"/><Relationship Id="rId2" Type="http://schemas.openxmlformats.org/officeDocument/2006/relationships/image" Target="../media/image273.png"/><Relationship Id="rId1" Type="http://schemas.openxmlformats.org/officeDocument/2006/relationships/slideLayout" Target="../slideLayouts/slideLayout2.xml"/><Relationship Id="rId6" Type="http://schemas.openxmlformats.org/officeDocument/2006/relationships/image" Target="../media/image274.wmf"/><Relationship Id="rId11" Type="http://schemas.openxmlformats.org/officeDocument/2006/relationships/oleObject" Target="../embeddings/oleObject110.bin"/><Relationship Id="rId5" Type="http://schemas.openxmlformats.org/officeDocument/2006/relationships/oleObject" Target="../embeddings/oleObject107.bin"/><Relationship Id="rId10" Type="http://schemas.openxmlformats.org/officeDocument/2006/relationships/image" Target="../media/image275.wmf"/><Relationship Id="rId4" Type="http://schemas.openxmlformats.org/officeDocument/2006/relationships/image" Target="../media/image253.wmf"/><Relationship Id="rId9" Type="http://schemas.openxmlformats.org/officeDocument/2006/relationships/oleObject" Target="../embeddings/oleObject109.bin"/></Relationships>
</file>

<file path=ppt/slides/_rels/slide133.xml.rels><?xml version="1.0" encoding="UTF-8" standalone="yes"?>
<Relationships xmlns="http://schemas.openxmlformats.org/package/2006/relationships"><Relationship Id="rId8" Type="http://schemas.openxmlformats.org/officeDocument/2006/relationships/oleObject" Target="../embeddings/oleObject114.bin"/><Relationship Id="rId3" Type="http://schemas.openxmlformats.org/officeDocument/2006/relationships/image" Target="../media/image277.wmf"/><Relationship Id="rId7" Type="http://schemas.openxmlformats.org/officeDocument/2006/relationships/image" Target="../media/image279.wmf"/><Relationship Id="rId2" Type="http://schemas.openxmlformats.org/officeDocument/2006/relationships/oleObject" Target="../embeddings/oleObject111.bin"/><Relationship Id="rId1" Type="http://schemas.openxmlformats.org/officeDocument/2006/relationships/slideLayout" Target="../slideLayouts/slideLayout2.xml"/><Relationship Id="rId6" Type="http://schemas.openxmlformats.org/officeDocument/2006/relationships/oleObject" Target="../embeddings/oleObject113.bin"/><Relationship Id="rId11" Type="http://schemas.openxmlformats.org/officeDocument/2006/relationships/image" Target="../media/image281.wmf"/><Relationship Id="rId5" Type="http://schemas.openxmlformats.org/officeDocument/2006/relationships/image" Target="../media/image278.wmf"/><Relationship Id="rId10" Type="http://schemas.openxmlformats.org/officeDocument/2006/relationships/oleObject" Target="../embeddings/oleObject115.bin"/><Relationship Id="rId4" Type="http://schemas.openxmlformats.org/officeDocument/2006/relationships/oleObject" Target="../embeddings/oleObject112.bin"/><Relationship Id="rId9" Type="http://schemas.openxmlformats.org/officeDocument/2006/relationships/image" Target="../media/image280.wmf"/></Relationships>
</file>

<file path=ppt/slides/_rels/slide134.xml.rels><?xml version="1.0" encoding="UTF-8" standalone="yes"?>
<Relationships xmlns="http://schemas.openxmlformats.org/package/2006/relationships"><Relationship Id="rId13" Type="http://schemas.openxmlformats.org/officeDocument/2006/relationships/oleObject" Target="../embeddings/oleObject121.bin"/><Relationship Id="rId18" Type="http://schemas.openxmlformats.org/officeDocument/2006/relationships/image" Target="../media/image288.wmf"/><Relationship Id="rId26" Type="http://schemas.openxmlformats.org/officeDocument/2006/relationships/oleObject" Target="../embeddings/oleObject128.bin"/><Relationship Id="rId3" Type="http://schemas.openxmlformats.org/officeDocument/2006/relationships/oleObject" Target="../embeddings/oleObject116.bin"/><Relationship Id="rId21" Type="http://schemas.openxmlformats.org/officeDocument/2006/relationships/oleObject" Target="../embeddings/oleObject125.bin"/><Relationship Id="rId34" Type="http://schemas.openxmlformats.org/officeDocument/2006/relationships/image" Target="../media/image295.wmf"/><Relationship Id="rId7" Type="http://schemas.openxmlformats.org/officeDocument/2006/relationships/oleObject" Target="../embeddings/oleObject118.bin"/><Relationship Id="rId12" Type="http://schemas.openxmlformats.org/officeDocument/2006/relationships/image" Target="../media/image285.wmf"/><Relationship Id="rId17" Type="http://schemas.openxmlformats.org/officeDocument/2006/relationships/oleObject" Target="../embeddings/oleObject123.bin"/><Relationship Id="rId25" Type="http://schemas.openxmlformats.org/officeDocument/2006/relationships/oleObject" Target="../embeddings/oleObject127.bin"/><Relationship Id="rId33" Type="http://schemas.openxmlformats.org/officeDocument/2006/relationships/oleObject" Target="../embeddings/oleObject132.bin"/><Relationship Id="rId2" Type="http://schemas.openxmlformats.org/officeDocument/2006/relationships/notesSlide" Target="../notesSlides/notesSlide8.xml"/><Relationship Id="rId16" Type="http://schemas.openxmlformats.org/officeDocument/2006/relationships/image" Target="../media/image287.wmf"/><Relationship Id="rId20" Type="http://schemas.openxmlformats.org/officeDocument/2006/relationships/image" Target="../media/image289.wmf"/><Relationship Id="rId29" Type="http://schemas.openxmlformats.org/officeDocument/2006/relationships/oleObject" Target="../embeddings/oleObject130.bin"/><Relationship Id="rId1" Type="http://schemas.openxmlformats.org/officeDocument/2006/relationships/slideLayout" Target="../slideLayouts/slideLayout2.xml"/><Relationship Id="rId6" Type="http://schemas.openxmlformats.org/officeDocument/2006/relationships/image" Target="../media/image283.wmf"/><Relationship Id="rId11" Type="http://schemas.openxmlformats.org/officeDocument/2006/relationships/oleObject" Target="../embeddings/oleObject120.bin"/><Relationship Id="rId24" Type="http://schemas.openxmlformats.org/officeDocument/2006/relationships/image" Target="../media/image291.wmf"/><Relationship Id="rId32" Type="http://schemas.openxmlformats.org/officeDocument/2006/relationships/image" Target="../media/image294.wmf"/><Relationship Id="rId5" Type="http://schemas.openxmlformats.org/officeDocument/2006/relationships/oleObject" Target="../embeddings/oleObject117.bin"/><Relationship Id="rId15" Type="http://schemas.openxmlformats.org/officeDocument/2006/relationships/oleObject" Target="../embeddings/oleObject122.bin"/><Relationship Id="rId23" Type="http://schemas.openxmlformats.org/officeDocument/2006/relationships/oleObject" Target="../embeddings/oleObject126.bin"/><Relationship Id="rId28" Type="http://schemas.openxmlformats.org/officeDocument/2006/relationships/oleObject" Target="../embeddings/oleObject129.bin"/><Relationship Id="rId10" Type="http://schemas.openxmlformats.org/officeDocument/2006/relationships/image" Target="../media/image284.wmf"/><Relationship Id="rId19" Type="http://schemas.openxmlformats.org/officeDocument/2006/relationships/oleObject" Target="../embeddings/oleObject124.bin"/><Relationship Id="rId31" Type="http://schemas.openxmlformats.org/officeDocument/2006/relationships/oleObject" Target="../embeddings/oleObject131.bin"/><Relationship Id="rId4" Type="http://schemas.openxmlformats.org/officeDocument/2006/relationships/image" Target="../media/image282.wmf"/><Relationship Id="rId9" Type="http://schemas.openxmlformats.org/officeDocument/2006/relationships/oleObject" Target="../embeddings/oleObject119.bin"/><Relationship Id="rId14" Type="http://schemas.openxmlformats.org/officeDocument/2006/relationships/image" Target="../media/image286.wmf"/><Relationship Id="rId22" Type="http://schemas.openxmlformats.org/officeDocument/2006/relationships/image" Target="../media/image290.wmf"/><Relationship Id="rId27" Type="http://schemas.openxmlformats.org/officeDocument/2006/relationships/image" Target="../media/image292.wmf"/><Relationship Id="rId30" Type="http://schemas.openxmlformats.org/officeDocument/2006/relationships/image" Target="../media/image293.wmf"/><Relationship Id="rId35" Type="http://schemas.openxmlformats.org/officeDocument/2006/relationships/oleObject" Target="../embeddings/oleObject133.bin"/><Relationship Id="rId8" Type="http://schemas.openxmlformats.org/officeDocument/2006/relationships/image" Target="../media/image186.wmf"/></Relationships>
</file>

<file path=ppt/slides/_rels/slide135.xml.rels><?xml version="1.0" encoding="UTF-8" standalone="yes"?>
<Relationships xmlns="http://schemas.openxmlformats.org/package/2006/relationships"><Relationship Id="rId8" Type="http://schemas.openxmlformats.org/officeDocument/2006/relationships/oleObject" Target="../embeddings/oleObject137.bin"/><Relationship Id="rId3" Type="http://schemas.openxmlformats.org/officeDocument/2006/relationships/image" Target="../media/image296.wmf"/><Relationship Id="rId7" Type="http://schemas.openxmlformats.org/officeDocument/2006/relationships/image" Target="../media/image298.wmf"/><Relationship Id="rId2" Type="http://schemas.openxmlformats.org/officeDocument/2006/relationships/oleObject" Target="../embeddings/oleObject134.bin"/><Relationship Id="rId1" Type="http://schemas.openxmlformats.org/officeDocument/2006/relationships/slideLayout" Target="../slideLayouts/slideLayout2.xml"/><Relationship Id="rId6" Type="http://schemas.openxmlformats.org/officeDocument/2006/relationships/oleObject" Target="../embeddings/oleObject136.bin"/><Relationship Id="rId5" Type="http://schemas.openxmlformats.org/officeDocument/2006/relationships/image" Target="../media/image297.wmf"/><Relationship Id="rId4" Type="http://schemas.openxmlformats.org/officeDocument/2006/relationships/oleObject" Target="../embeddings/oleObject135.bin"/><Relationship Id="rId9" Type="http://schemas.openxmlformats.org/officeDocument/2006/relationships/image" Target="../media/image299.wmf"/></Relationships>
</file>

<file path=ppt/slides/_rels/slide136.xml.rels><?xml version="1.0" encoding="UTF-8" standalone="yes"?>
<Relationships xmlns="http://schemas.openxmlformats.org/package/2006/relationships"><Relationship Id="rId8" Type="http://schemas.openxmlformats.org/officeDocument/2006/relationships/oleObject" Target="../embeddings/oleObject141.bin"/><Relationship Id="rId13" Type="http://schemas.openxmlformats.org/officeDocument/2006/relationships/image" Target="../media/image302.png"/><Relationship Id="rId3" Type="http://schemas.openxmlformats.org/officeDocument/2006/relationships/image" Target="../media/image263.wmf"/><Relationship Id="rId7" Type="http://schemas.openxmlformats.org/officeDocument/2006/relationships/image" Target="../media/image266.wmf"/><Relationship Id="rId12" Type="http://schemas.openxmlformats.org/officeDocument/2006/relationships/image" Target="../media/image301.wmf"/><Relationship Id="rId2" Type="http://schemas.openxmlformats.org/officeDocument/2006/relationships/oleObject" Target="../embeddings/oleObject138.bin"/><Relationship Id="rId16" Type="http://schemas.openxmlformats.org/officeDocument/2006/relationships/image" Target="../media/image271.png"/><Relationship Id="rId1" Type="http://schemas.openxmlformats.org/officeDocument/2006/relationships/slideLayout" Target="../slideLayouts/slideLayout2.xml"/><Relationship Id="rId6" Type="http://schemas.openxmlformats.org/officeDocument/2006/relationships/oleObject" Target="../embeddings/oleObject140.bin"/><Relationship Id="rId11" Type="http://schemas.openxmlformats.org/officeDocument/2006/relationships/oleObject" Target="../embeddings/oleObject142.bin"/><Relationship Id="rId5" Type="http://schemas.openxmlformats.org/officeDocument/2006/relationships/image" Target="../media/image265.wmf"/><Relationship Id="rId15" Type="http://schemas.openxmlformats.org/officeDocument/2006/relationships/image" Target="../media/image270.png"/><Relationship Id="rId10" Type="http://schemas.openxmlformats.org/officeDocument/2006/relationships/image" Target="../media/image300.png"/><Relationship Id="rId4" Type="http://schemas.openxmlformats.org/officeDocument/2006/relationships/oleObject" Target="../embeddings/oleObject139.bin"/><Relationship Id="rId9" Type="http://schemas.openxmlformats.org/officeDocument/2006/relationships/image" Target="../media/image253.wmf"/><Relationship Id="rId14" Type="http://schemas.openxmlformats.org/officeDocument/2006/relationships/image" Target="../media/image303.png"/></Relationships>
</file>

<file path=ppt/slides/_rels/slide137.xml.rels><?xml version="1.0" encoding="UTF-8" standalone="yes"?>
<Relationships xmlns="http://schemas.openxmlformats.org/package/2006/relationships"><Relationship Id="rId8" Type="http://schemas.openxmlformats.org/officeDocument/2006/relationships/oleObject" Target="../embeddings/oleObject146.bin"/><Relationship Id="rId13" Type="http://schemas.openxmlformats.org/officeDocument/2006/relationships/oleObject" Target="../embeddings/oleObject150.bin"/><Relationship Id="rId18" Type="http://schemas.openxmlformats.org/officeDocument/2006/relationships/image" Target="../media/image305.wmf"/><Relationship Id="rId3" Type="http://schemas.openxmlformats.org/officeDocument/2006/relationships/image" Target="../media/image252.wmf"/><Relationship Id="rId7" Type="http://schemas.openxmlformats.org/officeDocument/2006/relationships/image" Target="../media/image263.wmf"/><Relationship Id="rId12" Type="http://schemas.openxmlformats.org/officeDocument/2006/relationships/oleObject" Target="../embeddings/oleObject149.bin"/><Relationship Id="rId17" Type="http://schemas.openxmlformats.org/officeDocument/2006/relationships/oleObject" Target="../embeddings/oleObject153.bin"/><Relationship Id="rId2" Type="http://schemas.openxmlformats.org/officeDocument/2006/relationships/oleObject" Target="../embeddings/oleObject143.bin"/><Relationship Id="rId16" Type="http://schemas.openxmlformats.org/officeDocument/2006/relationships/oleObject" Target="../embeddings/oleObject152.bin"/><Relationship Id="rId20" Type="http://schemas.openxmlformats.org/officeDocument/2006/relationships/image" Target="../media/image306.wmf"/><Relationship Id="rId1" Type="http://schemas.openxmlformats.org/officeDocument/2006/relationships/slideLayout" Target="../slideLayouts/slideLayout2.xml"/><Relationship Id="rId6" Type="http://schemas.openxmlformats.org/officeDocument/2006/relationships/oleObject" Target="../embeddings/oleObject145.bin"/><Relationship Id="rId11" Type="http://schemas.openxmlformats.org/officeDocument/2006/relationships/image" Target="../media/image254.wmf"/><Relationship Id="rId5" Type="http://schemas.openxmlformats.org/officeDocument/2006/relationships/image" Target="../media/image253.wmf"/><Relationship Id="rId15" Type="http://schemas.openxmlformats.org/officeDocument/2006/relationships/image" Target="../media/image304.wmf"/><Relationship Id="rId10" Type="http://schemas.openxmlformats.org/officeDocument/2006/relationships/oleObject" Target="../embeddings/oleObject148.bin"/><Relationship Id="rId19" Type="http://schemas.openxmlformats.org/officeDocument/2006/relationships/oleObject" Target="../embeddings/oleObject154.bin"/><Relationship Id="rId4" Type="http://schemas.openxmlformats.org/officeDocument/2006/relationships/oleObject" Target="../embeddings/oleObject144.bin"/><Relationship Id="rId9" Type="http://schemas.openxmlformats.org/officeDocument/2006/relationships/oleObject" Target="../embeddings/oleObject147.bin"/><Relationship Id="rId14" Type="http://schemas.openxmlformats.org/officeDocument/2006/relationships/oleObject" Target="../embeddings/oleObject151.bin"/></Relationships>
</file>

<file path=ppt/slides/_rels/slide138.xml.rels><?xml version="1.0" encoding="UTF-8" standalone="yes"?>
<Relationships xmlns="http://schemas.openxmlformats.org/package/2006/relationships"><Relationship Id="rId3" Type="http://schemas.openxmlformats.org/officeDocument/2006/relationships/image" Target="../media/image252.wmf"/><Relationship Id="rId7" Type="http://schemas.openxmlformats.org/officeDocument/2006/relationships/image" Target="../media/image254.wmf"/><Relationship Id="rId2" Type="http://schemas.openxmlformats.org/officeDocument/2006/relationships/oleObject" Target="../embeddings/oleObject155.bin"/><Relationship Id="rId1" Type="http://schemas.openxmlformats.org/officeDocument/2006/relationships/slideLayout" Target="../slideLayouts/slideLayout1.xml"/><Relationship Id="rId6" Type="http://schemas.openxmlformats.org/officeDocument/2006/relationships/oleObject" Target="../embeddings/oleObject157.bin"/><Relationship Id="rId5" Type="http://schemas.openxmlformats.org/officeDocument/2006/relationships/image" Target="../media/image253.wmf"/><Relationship Id="rId4" Type="http://schemas.openxmlformats.org/officeDocument/2006/relationships/oleObject" Target="../embeddings/oleObject156.bin"/></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43.xml.rels><?xml version="1.0" encoding="UTF-8" standalone="yes"?>
<Relationships xmlns="http://schemas.openxmlformats.org/package/2006/relationships"><Relationship Id="rId3" Type="http://schemas.openxmlformats.org/officeDocument/2006/relationships/image" Target="../media/image307.emf"/><Relationship Id="rId2" Type="http://schemas.openxmlformats.org/officeDocument/2006/relationships/oleObject" Target="../embeddings/oleObject158.bin"/><Relationship Id="rId1" Type="http://schemas.openxmlformats.org/officeDocument/2006/relationships/slideLayout" Target="../slideLayouts/slideLayout14.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45.xml.rels><?xml version="1.0" encoding="UTF-8" standalone="yes"?>
<Relationships xmlns="http://schemas.openxmlformats.org/package/2006/relationships"><Relationship Id="rId3" Type="http://schemas.openxmlformats.org/officeDocument/2006/relationships/image" Target="../media/image308.emf"/><Relationship Id="rId2" Type="http://schemas.openxmlformats.org/officeDocument/2006/relationships/oleObject" Target="../embeddings/oleObject159.bin"/><Relationship Id="rId1" Type="http://schemas.openxmlformats.org/officeDocument/2006/relationships/slideLayout" Target="../slideLayouts/slideLayout14.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51.xml.rels><?xml version="1.0" encoding="UTF-8" standalone="yes"?>
<Relationships xmlns="http://schemas.openxmlformats.org/package/2006/relationships"><Relationship Id="rId2" Type="http://schemas.openxmlformats.org/officeDocument/2006/relationships/image" Target="../media/image309.emf"/><Relationship Id="rId1" Type="http://schemas.openxmlformats.org/officeDocument/2006/relationships/slideLayout" Target="../slideLayouts/slideLayout4.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53.xml.rels><?xml version="1.0" encoding="UTF-8" standalone="yes"?>
<Relationships xmlns="http://schemas.openxmlformats.org/package/2006/relationships"><Relationship Id="rId8" Type="http://schemas.openxmlformats.org/officeDocument/2006/relationships/oleObject" Target="../embeddings/oleObject163.bin"/><Relationship Id="rId3" Type="http://schemas.openxmlformats.org/officeDocument/2006/relationships/image" Target="../media/image310.wmf"/><Relationship Id="rId7" Type="http://schemas.openxmlformats.org/officeDocument/2006/relationships/image" Target="../media/image312.wmf"/><Relationship Id="rId2" Type="http://schemas.openxmlformats.org/officeDocument/2006/relationships/oleObject" Target="../embeddings/oleObject160.bin"/><Relationship Id="rId1" Type="http://schemas.openxmlformats.org/officeDocument/2006/relationships/slideLayout" Target="../slideLayouts/slideLayout2.xml"/><Relationship Id="rId6" Type="http://schemas.openxmlformats.org/officeDocument/2006/relationships/oleObject" Target="../embeddings/oleObject162.bin"/><Relationship Id="rId11" Type="http://schemas.openxmlformats.org/officeDocument/2006/relationships/image" Target="../media/image314.wmf"/><Relationship Id="rId5" Type="http://schemas.openxmlformats.org/officeDocument/2006/relationships/image" Target="../media/image311.wmf"/><Relationship Id="rId10" Type="http://schemas.openxmlformats.org/officeDocument/2006/relationships/oleObject" Target="../embeddings/oleObject164.bin"/><Relationship Id="rId4" Type="http://schemas.openxmlformats.org/officeDocument/2006/relationships/oleObject" Target="../embeddings/oleObject161.bin"/><Relationship Id="rId9" Type="http://schemas.openxmlformats.org/officeDocument/2006/relationships/image" Target="../media/image313.wmf"/></Relationships>
</file>

<file path=ppt/slides/_rels/slide154.xml.rels><?xml version="1.0" encoding="UTF-8" standalone="yes"?>
<Relationships xmlns="http://schemas.openxmlformats.org/package/2006/relationships"><Relationship Id="rId8" Type="http://schemas.openxmlformats.org/officeDocument/2006/relationships/oleObject" Target="../embeddings/oleObject168.bin"/><Relationship Id="rId13" Type="http://schemas.openxmlformats.org/officeDocument/2006/relationships/image" Target="../media/image317.wmf"/><Relationship Id="rId3" Type="http://schemas.openxmlformats.org/officeDocument/2006/relationships/image" Target="../media/image310.wmf"/><Relationship Id="rId7" Type="http://schemas.openxmlformats.org/officeDocument/2006/relationships/image" Target="../media/image313.wmf"/><Relationship Id="rId12" Type="http://schemas.openxmlformats.org/officeDocument/2006/relationships/oleObject" Target="../embeddings/oleObject170.bin"/><Relationship Id="rId2" Type="http://schemas.openxmlformats.org/officeDocument/2006/relationships/oleObject" Target="../embeddings/oleObject165.bin"/><Relationship Id="rId1" Type="http://schemas.openxmlformats.org/officeDocument/2006/relationships/slideLayout" Target="../slideLayouts/slideLayout7.xml"/><Relationship Id="rId6" Type="http://schemas.openxmlformats.org/officeDocument/2006/relationships/oleObject" Target="../embeddings/oleObject167.bin"/><Relationship Id="rId11" Type="http://schemas.openxmlformats.org/officeDocument/2006/relationships/image" Target="../media/image316.wmf"/><Relationship Id="rId5" Type="http://schemas.openxmlformats.org/officeDocument/2006/relationships/image" Target="../media/image311.wmf"/><Relationship Id="rId10" Type="http://schemas.openxmlformats.org/officeDocument/2006/relationships/oleObject" Target="../embeddings/oleObject169.bin"/><Relationship Id="rId4" Type="http://schemas.openxmlformats.org/officeDocument/2006/relationships/oleObject" Target="../embeddings/oleObject166.bin"/><Relationship Id="rId9" Type="http://schemas.openxmlformats.org/officeDocument/2006/relationships/image" Target="../media/image315.wmf"/></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8" Type="http://schemas.openxmlformats.org/officeDocument/2006/relationships/image" Target="../media/image320.wmf"/><Relationship Id="rId3" Type="http://schemas.openxmlformats.org/officeDocument/2006/relationships/oleObject" Target="../embeddings/oleObject171.bin"/><Relationship Id="rId7" Type="http://schemas.openxmlformats.org/officeDocument/2006/relationships/oleObject" Target="../embeddings/oleObject173.bin"/><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319.wmf"/><Relationship Id="rId5" Type="http://schemas.openxmlformats.org/officeDocument/2006/relationships/oleObject" Target="../embeddings/oleObject172.bin"/><Relationship Id="rId10" Type="http://schemas.openxmlformats.org/officeDocument/2006/relationships/image" Target="../media/image321.wmf"/><Relationship Id="rId4" Type="http://schemas.openxmlformats.org/officeDocument/2006/relationships/image" Target="../media/image318.wmf"/><Relationship Id="rId9" Type="http://schemas.openxmlformats.org/officeDocument/2006/relationships/oleObject" Target="../embeddings/oleObject174.bin"/></Relationships>
</file>

<file path=ppt/slides/_rels/slide157.xml.rels><?xml version="1.0" encoding="UTF-8" standalone="yes"?>
<Relationships xmlns="http://schemas.openxmlformats.org/package/2006/relationships"><Relationship Id="rId8" Type="http://schemas.openxmlformats.org/officeDocument/2006/relationships/oleObject" Target="../embeddings/oleObject178.bin"/><Relationship Id="rId3" Type="http://schemas.openxmlformats.org/officeDocument/2006/relationships/image" Target="../media/image322.wmf"/><Relationship Id="rId7" Type="http://schemas.openxmlformats.org/officeDocument/2006/relationships/image" Target="../media/image324.wmf"/><Relationship Id="rId2" Type="http://schemas.openxmlformats.org/officeDocument/2006/relationships/oleObject" Target="../embeddings/oleObject175.bin"/><Relationship Id="rId1" Type="http://schemas.openxmlformats.org/officeDocument/2006/relationships/slideLayout" Target="../slideLayouts/slideLayout7.xml"/><Relationship Id="rId6" Type="http://schemas.openxmlformats.org/officeDocument/2006/relationships/oleObject" Target="../embeddings/oleObject177.bin"/><Relationship Id="rId5" Type="http://schemas.openxmlformats.org/officeDocument/2006/relationships/image" Target="../media/image323.wmf"/><Relationship Id="rId4" Type="http://schemas.openxmlformats.org/officeDocument/2006/relationships/oleObject" Target="../embeddings/oleObject176.bin"/><Relationship Id="rId9" Type="http://schemas.openxmlformats.org/officeDocument/2006/relationships/image" Target="../media/image325.wmf"/></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3" Type="http://schemas.openxmlformats.org/officeDocument/2006/relationships/image" Target="../media/image327.png"/><Relationship Id="rId2" Type="http://schemas.openxmlformats.org/officeDocument/2006/relationships/image" Target="../media/image326.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3" Type="http://schemas.openxmlformats.org/officeDocument/2006/relationships/image" Target="../media/image329.png"/><Relationship Id="rId2" Type="http://schemas.openxmlformats.org/officeDocument/2006/relationships/image" Target="../media/image328.png"/><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8" Type="http://schemas.openxmlformats.org/officeDocument/2006/relationships/oleObject" Target="../embeddings/oleObject182.bin"/><Relationship Id="rId3" Type="http://schemas.openxmlformats.org/officeDocument/2006/relationships/image" Target="../media/image330.wmf"/><Relationship Id="rId7" Type="http://schemas.openxmlformats.org/officeDocument/2006/relationships/image" Target="../media/image332.wmf"/><Relationship Id="rId2" Type="http://schemas.openxmlformats.org/officeDocument/2006/relationships/oleObject" Target="../embeddings/oleObject179.bin"/><Relationship Id="rId1" Type="http://schemas.openxmlformats.org/officeDocument/2006/relationships/slideLayout" Target="../slideLayouts/slideLayout4.xml"/><Relationship Id="rId6" Type="http://schemas.openxmlformats.org/officeDocument/2006/relationships/oleObject" Target="../embeddings/oleObject181.bin"/><Relationship Id="rId11" Type="http://schemas.openxmlformats.org/officeDocument/2006/relationships/image" Target="../media/image334.wmf"/><Relationship Id="rId5" Type="http://schemas.openxmlformats.org/officeDocument/2006/relationships/image" Target="../media/image331.wmf"/><Relationship Id="rId10" Type="http://schemas.openxmlformats.org/officeDocument/2006/relationships/oleObject" Target="../embeddings/oleObject183.bin"/><Relationship Id="rId4" Type="http://schemas.openxmlformats.org/officeDocument/2006/relationships/oleObject" Target="../embeddings/oleObject180.bin"/><Relationship Id="rId9" Type="http://schemas.openxmlformats.org/officeDocument/2006/relationships/image" Target="../media/image333.wmf"/></Relationships>
</file>

<file path=ppt/slides/_rels/slide162.xml.rels><?xml version="1.0" encoding="UTF-8" standalone="yes"?>
<Relationships xmlns="http://schemas.openxmlformats.org/package/2006/relationships"><Relationship Id="rId8" Type="http://schemas.openxmlformats.org/officeDocument/2006/relationships/oleObject" Target="../embeddings/oleObject187.bin"/><Relationship Id="rId13" Type="http://schemas.openxmlformats.org/officeDocument/2006/relationships/image" Target="../media/image340.wmf"/><Relationship Id="rId3" Type="http://schemas.openxmlformats.org/officeDocument/2006/relationships/image" Target="../media/image335.wmf"/><Relationship Id="rId7" Type="http://schemas.openxmlformats.org/officeDocument/2006/relationships/image" Target="../media/image337.wmf"/><Relationship Id="rId12" Type="http://schemas.openxmlformats.org/officeDocument/2006/relationships/oleObject" Target="../embeddings/oleObject189.bin"/><Relationship Id="rId17" Type="http://schemas.openxmlformats.org/officeDocument/2006/relationships/image" Target="../media/image342.wmf"/><Relationship Id="rId2" Type="http://schemas.openxmlformats.org/officeDocument/2006/relationships/oleObject" Target="../embeddings/oleObject184.bin"/><Relationship Id="rId16" Type="http://schemas.openxmlformats.org/officeDocument/2006/relationships/oleObject" Target="../embeddings/oleObject191.bin"/><Relationship Id="rId1" Type="http://schemas.openxmlformats.org/officeDocument/2006/relationships/slideLayout" Target="../slideLayouts/slideLayout7.xml"/><Relationship Id="rId6" Type="http://schemas.openxmlformats.org/officeDocument/2006/relationships/oleObject" Target="../embeddings/oleObject186.bin"/><Relationship Id="rId11" Type="http://schemas.openxmlformats.org/officeDocument/2006/relationships/image" Target="../media/image339.wmf"/><Relationship Id="rId5" Type="http://schemas.openxmlformats.org/officeDocument/2006/relationships/image" Target="../media/image336.wmf"/><Relationship Id="rId15" Type="http://schemas.openxmlformats.org/officeDocument/2006/relationships/image" Target="../media/image341.wmf"/><Relationship Id="rId10" Type="http://schemas.openxmlformats.org/officeDocument/2006/relationships/oleObject" Target="../embeddings/oleObject188.bin"/><Relationship Id="rId4" Type="http://schemas.openxmlformats.org/officeDocument/2006/relationships/oleObject" Target="../embeddings/oleObject185.bin"/><Relationship Id="rId9" Type="http://schemas.openxmlformats.org/officeDocument/2006/relationships/image" Target="../media/image338.wmf"/><Relationship Id="rId14" Type="http://schemas.openxmlformats.org/officeDocument/2006/relationships/oleObject" Target="../embeddings/oleObject190.bin"/></Relationships>
</file>

<file path=ppt/slides/_rels/slide163.xml.rels><?xml version="1.0" encoding="UTF-8" standalone="yes"?>
<Relationships xmlns="http://schemas.openxmlformats.org/package/2006/relationships"><Relationship Id="rId8" Type="http://schemas.openxmlformats.org/officeDocument/2006/relationships/oleObject" Target="../embeddings/oleObject195.bin"/><Relationship Id="rId13" Type="http://schemas.openxmlformats.org/officeDocument/2006/relationships/image" Target="../media/image348.wmf"/><Relationship Id="rId3" Type="http://schemas.openxmlformats.org/officeDocument/2006/relationships/image" Target="../media/image343.wmf"/><Relationship Id="rId7" Type="http://schemas.openxmlformats.org/officeDocument/2006/relationships/image" Target="../media/image345.wmf"/><Relationship Id="rId12" Type="http://schemas.openxmlformats.org/officeDocument/2006/relationships/oleObject" Target="../embeddings/oleObject197.bin"/><Relationship Id="rId17" Type="http://schemas.openxmlformats.org/officeDocument/2006/relationships/image" Target="../media/image320.wmf"/><Relationship Id="rId2" Type="http://schemas.openxmlformats.org/officeDocument/2006/relationships/oleObject" Target="../embeddings/oleObject192.bin"/><Relationship Id="rId16" Type="http://schemas.openxmlformats.org/officeDocument/2006/relationships/oleObject" Target="../embeddings/oleObject199.bin"/><Relationship Id="rId1" Type="http://schemas.openxmlformats.org/officeDocument/2006/relationships/slideLayout" Target="../slideLayouts/slideLayout7.xml"/><Relationship Id="rId6" Type="http://schemas.openxmlformats.org/officeDocument/2006/relationships/oleObject" Target="../embeddings/oleObject194.bin"/><Relationship Id="rId11" Type="http://schemas.openxmlformats.org/officeDocument/2006/relationships/image" Target="../media/image347.wmf"/><Relationship Id="rId5" Type="http://schemas.openxmlformats.org/officeDocument/2006/relationships/image" Target="../media/image344.wmf"/><Relationship Id="rId15" Type="http://schemas.openxmlformats.org/officeDocument/2006/relationships/image" Target="../media/image349.wmf"/><Relationship Id="rId10" Type="http://schemas.openxmlformats.org/officeDocument/2006/relationships/oleObject" Target="../embeddings/oleObject196.bin"/><Relationship Id="rId4" Type="http://schemas.openxmlformats.org/officeDocument/2006/relationships/oleObject" Target="../embeddings/oleObject193.bin"/><Relationship Id="rId9" Type="http://schemas.openxmlformats.org/officeDocument/2006/relationships/image" Target="../media/image346.wmf"/><Relationship Id="rId14" Type="http://schemas.openxmlformats.org/officeDocument/2006/relationships/oleObject" Target="../embeddings/oleObject198.bin"/></Relationships>
</file>

<file path=ppt/slides/_rels/slide164.xml.rels><?xml version="1.0" encoding="UTF-8" standalone="yes"?>
<Relationships xmlns="http://schemas.openxmlformats.org/package/2006/relationships"><Relationship Id="rId8" Type="http://schemas.openxmlformats.org/officeDocument/2006/relationships/oleObject" Target="../embeddings/oleObject203.bin"/><Relationship Id="rId3" Type="http://schemas.openxmlformats.org/officeDocument/2006/relationships/image" Target="../media/image350.wmf"/><Relationship Id="rId7" Type="http://schemas.openxmlformats.org/officeDocument/2006/relationships/image" Target="../media/image352.wmf"/><Relationship Id="rId2" Type="http://schemas.openxmlformats.org/officeDocument/2006/relationships/oleObject" Target="../embeddings/oleObject200.bin"/><Relationship Id="rId1" Type="http://schemas.openxmlformats.org/officeDocument/2006/relationships/slideLayout" Target="../slideLayouts/slideLayout2.xml"/><Relationship Id="rId6" Type="http://schemas.openxmlformats.org/officeDocument/2006/relationships/oleObject" Target="../embeddings/oleObject202.bin"/><Relationship Id="rId5" Type="http://schemas.openxmlformats.org/officeDocument/2006/relationships/image" Target="../media/image351.wmf"/><Relationship Id="rId4" Type="http://schemas.openxmlformats.org/officeDocument/2006/relationships/oleObject" Target="../embeddings/oleObject201.bin"/><Relationship Id="rId9" Type="http://schemas.openxmlformats.org/officeDocument/2006/relationships/image" Target="../media/image353.wmf"/></Relationships>
</file>

<file path=ppt/slides/_rels/slide165.xml.rels><?xml version="1.0" encoding="UTF-8" standalone="yes"?>
<Relationships xmlns="http://schemas.openxmlformats.org/package/2006/relationships"><Relationship Id="rId8" Type="http://schemas.openxmlformats.org/officeDocument/2006/relationships/oleObject" Target="../embeddings/oleObject207.bin"/><Relationship Id="rId3" Type="http://schemas.openxmlformats.org/officeDocument/2006/relationships/image" Target="../media/image354.wmf"/><Relationship Id="rId7" Type="http://schemas.openxmlformats.org/officeDocument/2006/relationships/image" Target="../media/image356.wmf"/><Relationship Id="rId2" Type="http://schemas.openxmlformats.org/officeDocument/2006/relationships/oleObject" Target="../embeddings/oleObject204.bin"/><Relationship Id="rId1" Type="http://schemas.openxmlformats.org/officeDocument/2006/relationships/slideLayout" Target="../slideLayouts/slideLayout7.xml"/><Relationship Id="rId6" Type="http://schemas.openxmlformats.org/officeDocument/2006/relationships/oleObject" Target="../embeddings/oleObject206.bin"/><Relationship Id="rId5" Type="http://schemas.openxmlformats.org/officeDocument/2006/relationships/image" Target="../media/image355.wmf"/><Relationship Id="rId4" Type="http://schemas.openxmlformats.org/officeDocument/2006/relationships/oleObject" Target="../embeddings/oleObject205.bin"/><Relationship Id="rId9" Type="http://schemas.openxmlformats.org/officeDocument/2006/relationships/image" Target="../media/image357.wmf"/></Relationships>
</file>

<file path=ppt/slides/_rels/slide166.xml.rels><?xml version="1.0" encoding="UTF-8" standalone="yes"?>
<Relationships xmlns="http://schemas.openxmlformats.org/package/2006/relationships"><Relationship Id="rId8" Type="http://schemas.openxmlformats.org/officeDocument/2006/relationships/oleObject" Target="../embeddings/oleObject211.bin"/><Relationship Id="rId13" Type="http://schemas.openxmlformats.org/officeDocument/2006/relationships/image" Target="../media/image363.wmf"/><Relationship Id="rId3" Type="http://schemas.openxmlformats.org/officeDocument/2006/relationships/image" Target="../media/image358.wmf"/><Relationship Id="rId7" Type="http://schemas.openxmlformats.org/officeDocument/2006/relationships/image" Target="../media/image360.wmf"/><Relationship Id="rId12" Type="http://schemas.openxmlformats.org/officeDocument/2006/relationships/oleObject" Target="../embeddings/oleObject213.bin"/><Relationship Id="rId2" Type="http://schemas.openxmlformats.org/officeDocument/2006/relationships/oleObject" Target="../embeddings/oleObject208.bin"/><Relationship Id="rId1" Type="http://schemas.openxmlformats.org/officeDocument/2006/relationships/slideLayout" Target="../slideLayouts/slideLayout2.xml"/><Relationship Id="rId6" Type="http://schemas.openxmlformats.org/officeDocument/2006/relationships/oleObject" Target="../embeddings/oleObject210.bin"/><Relationship Id="rId11" Type="http://schemas.openxmlformats.org/officeDocument/2006/relationships/image" Target="../media/image362.wmf"/><Relationship Id="rId5" Type="http://schemas.openxmlformats.org/officeDocument/2006/relationships/image" Target="../media/image359.wmf"/><Relationship Id="rId10" Type="http://schemas.openxmlformats.org/officeDocument/2006/relationships/oleObject" Target="../embeddings/oleObject212.bin"/><Relationship Id="rId4" Type="http://schemas.openxmlformats.org/officeDocument/2006/relationships/oleObject" Target="../embeddings/oleObject209.bin"/><Relationship Id="rId9" Type="http://schemas.openxmlformats.org/officeDocument/2006/relationships/image" Target="../media/image361.wmf"/></Relationships>
</file>

<file path=ppt/slides/_rels/slide167.xml.rels><?xml version="1.0" encoding="UTF-8" standalone="yes"?>
<Relationships xmlns="http://schemas.openxmlformats.org/package/2006/relationships"><Relationship Id="rId8" Type="http://schemas.openxmlformats.org/officeDocument/2006/relationships/oleObject" Target="../embeddings/oleObject217.bin"/><Relationship Id="rId3" Type="http://schemas.openxmlformats.org/officeDocument/2006/relationships/image" Target="../media/image364.wmf"/><Relationship Id="rId7" Type="http://schemas.openxmlformats.org/officeDocument/2006/relationships/image" Target="../media/image366.wmf"/><Relationship Id="rId2" Type="http://schemas.openxmlformats.org/officeDocument/2006/relationships/oleObject" Target="../embeddings/oleObject214.bin"/><Relationship Id="rId1" Type="http://schemas.openxmlformats.org/officeDocument/2006/relationships/slideLayout" Target="../slideLayouts/slideLayout7.xml"/><Relationship Id="rId6" Type="http://schemas.openxmlformats.org/officeDocument/2006/relationships/oleObject" Target="../embeddings/oleObject216.bin"/><Relationship Id="rId5" Type="http://schemas.openxmlformats.org/officeDocument/2006/relationships/image" Target="../media/image365.wmf"/><Relationship Id="rId4" Type="http://schemas.openxmlformats.org/officeDocument/2006/relationships/oleObject" Target="../embeddings/oleObject215.bin"/><Relationship Id="rId9" Type="http://schemas.openxmlformats.org/officeDocument/2006/relationships/image" Target="../media/image367.wmf"/></Relationships>
</file>

<file path=ppt/slides/_rels/slide168.xml.rels><?xml version="1.0" encoding="UTF-8" standalone="yes"?>
<Relationships xmlns="http://schemas.openxmlformats.org/package/2006/relationships"><Relationship Id="rId3" Type="http://schemas.openxmlformats.org/officeDocument/2006/relationships/image" Target="../media/image368.emf"/><Relationship Id="rId2" Type="http://schemas.openxmlformats.org/officeDocument/2006/relationships/oleObject" Target="../embeddings/oleObject218.bin"/><Relationship Id="rId1" Type="http://schemas.openxmlformats.org/officeDocument/2006/relationships/slideLayout" Target="../slideLayouts/slideLayout14.xml"/></Relationships>
</file>

<file path=ppt/slides/_rels/slide169.xml.rels><?xml version="1.0" encoding="UTF-8" standalone="yes"?>
<Relationships xmlns="http://schemas.openxmlformats.org/package/2006/relationships"><Relationship Id="rId3" Type="http://schemas.openxmlformats.org/officeDocument/2006/relationships/image" Target="../media/image369.emf"/><Relationship Id="rId2" Type="http://schemas.openxmlformats.org/officeDocument/2006/relationships/oleObject" Target="../embeddings/oleObject219.bin"/><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oleObject" Target="../embeddings/oleObject21.bin"/><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7.xml"/><Relationship Id="rId4" Type="http://schemas.openxmlformats.org/officeDocument/2006/relationships/image" Target="../media/image56.png"/></Relationships>
</file>

<file path=ppt/slides/_rels/slide3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oleObject" Target="../embeddings/oleObject4.bin"/><Relationship Id="rId13" Type="http://schemas.openxmlformats.org/officeDocument/2006/relationships/oleObject" Target="../embeddings/oleObject7.bin"/><Relationship Id="rId3" Type="http://schemas.openxmlformats.org/officeDocument/2006/relationships/oleObject" Target="../embeddings/oleObject1.bin"/><Relationship Id="rId7" Type="http://schemas.openxmlformats.org/officeDocument/2006/relationships/oleObject" Target="../embeddings/oleObject3.bin"/><Relationship Id="rId12" Type="http://schemas.openxmlformats.org/officeDocument/2006/relationships/oleObject" Target="../embeddings/oleObject6.bin"/><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5.wmf"/><Relationship Id="rId11" Type="http://schemas.openxmlformats.org/officeDocument/2006/relationships/image" Target="../media/image7.wmf"/><Relationship Id="rId5" Type="http://schemas.openxmlformats.org/officeDocument/2006/relationships/oleObject" Target="../embeddings/oleObject2.bin"/><Relationship Id="rId10" Type="http://schemas.openxmlformats.org/officeDocument/2006/relationships/oleObject" Target="../embeddings/oleObject5.bin"/><Relationship Id="rId4" Type="http://schemas.openxmlformats.org/officeDocument/2006/relationships/image" Target="../media/image4.wmf"/><Relationship Id="rId9" Type="http://schemas.openxmlformats.org/officeDocument/2006/relationships/image" Target="../media/image6.wmf"/><Relationship Id="rId14" Type="http://schemas.openxmlformats.org/officeDocument/2006/relationships/image" Target="../media/image8.wmf"/></Relationships>
</file>

<file path=ppt/slides/_rels/slide4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 Id="rId5" Type="http://schemas.openxmlformats.org/officeDocument/2006/relationships/image" Target="../media/image64.png"/><Relationship Id="rId4" Type="http://schemas.openxmlformats.org/officeDocument/2006/relationships/image" Target="../media/image63.png"/></Relationships>
</file>

<file path=ppt/slides/_rels/slide41.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7.xml"/><Relationship Id="rId4" Type="http://schemas.openxmlformats.org/officeDocument/2006/relationships/image" Target="../media/image79.png"/></Relationships>
</file>

<file path=ppt/slides/_rels/slide49.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oleObject" Target="../embeddings/oleObject11.bin"/><Relationship Id="rId13" Type="http://schemas.openxmlformats.org/officeDocument/2006/relationships/image" Target="../media/image12.wmf"/><Relationship Id="rId3" Type="http://schemas.openxmlformats.org/officeDocument/2006/relationships/image" Target="../media/image9.wmf"/><Relationship Id="rId7" Type="http://schemas.openxmlformats.org/officeDocument/2006/relationships/image" Target="../media/image4.wmf"/><Relationship Id="rId12" Type="http://schemas.openxmlformats.org/officeDocument/2006/relationships/oleObject" Target="../embeddings/oleObject13.bin"/><Relationship Id="rId2" Type="http://schemas.openxmlformats.org/officeDocument/2006/relationships/oleObject" Target="../embeddings/oleObject8.bin"/><Relationship Id="rId1" Type="http://schemas.openxmlformats.org/officeDocument/2006/relationships/slideLayout" Target="../slideLayouts/slideLayout2.xml"/><Relationship Id="rId6" Type="http://schemas.openxmlformats.org/officeDocument/2006/relationships/oleObject" Target="../embeddings/oleObject10.bin"/><Relationship Id="rId11" Type="http://schemas.openxmlformats.org/officeDocument/2006/relationships/image" Target="../media/image11.wmf"/><Relationship Id="rId5" Type="http://schemas.openxmlformats.org/officeDocument/2006/relationships/image" Target="../media/image10.wmf"/><Relationship Id="rId10" Type="http://schemas.openxmlformats.org/officeDocument/2006/relationships/oleObject" Target="../embeddings/oleObject12.bin"/><Relationship Id="rId4" Type="http://schemas.openxmlformats.org/officeDocument/2006/relationships/oleObject" Target="../embeddings/oleObject9.bin"/><Relationship Id="rId9" Type="http://schemas.openxmlformats.org/officeDocument/2006/relationships/image" Target="../media/image6.wmf"/></Relationships>
</file>

<file path=ppt/slides/_rels/slide50.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oleObject" Target="../embeddings/oleObject17.bin"/><Relationship Id="rId13" Type="http://schemas.openxmlformats.org/officeDocument/2006/relationships/oleObject" Target="../embeddings/oleObject20.bin"/><Relationship Id="rId3" Type="http://schemas.openxmlformats.org/officeDocument/2006/relationships/image" Target="../media/image9.wmf"/><Relationship Id="rId7" Type="http://schemas.openxmlformats.org/officeDocument/2006/relationships/image" Target="../media/image4.wmf"/><Relationship Id="rId12" Type="http://schemas.openxmlformats.org/officeDocument/2006/relationships/image" Target="../media/image15.wmf"/><Relationship Id="rId2" Type="http://schemas.openxmlformats.org/officeDocument/2006/relationships/oleObject" Target="../embeddings/oleObject14.bin"/><Relationship Id="rId1" Type="http://schemas.openxmlformats.org/officeDocument/2006/relationships/slideLayout" Target="../slideLayouts/slideLayout2.xml"/><Relationship Id="rId6" Type="http://schemas.openxmlformats.org/officeDocument/2006/relationships/oleObject" Target="../embeddings/oleObject16.bin"/><Relationship Id="rId11" Type="http://schemas.openxmlformats.org/officeDocument/2006/relationships/oleObject" Target="../embeddings/oleObject19.bin"/><Relationship Id="rId5" Type="http://schemas.openxmlformats.org/officeDocument/2006/relationships/image" Target="../media/image13.wmf"/><Relationship Id="rId10" Type="http://schemas.openxmlformats.org/officeDocument/2006/relationships/image" Target="../media/image14.wmf"/><Relationship Id="rId4" Type="http://schemas.openxmlformats.org/officeDocument/2006/relationships/oleObject" Target="../embeddings/oleObject15.bin"/><Relationship Id="rId9" Type="http://schemas.openxmlformats.org/officeDocument/2006/relationships/oleObject" Target="../embeddings/oleObject18.bin"/><Relationship Id="rId14" Type="http://schemas.openxmlformats.org/officeDocument/2006/relationships/image" Target="../media/image16.wmf"/></Relationships>
</file>

<file path=ppt/slides/_rels/slide60.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4.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128.emf"/><Relationship Id="rId2" Type="http://schemas.openxmlformats.org/officeDocument/2006/relationships/oleObject" Target="../embeddings/oleObject22.bin"/><Relationship Id="rId1" Type="http://schemas.openxmlformats.org/officeDocument/2006/relationships/slideLayout" Target="../slideLayouts/slideLayout13.xml"/></Relationships>
</file>

<file path=ppt/slides/_rels/slide86.xml.rels><?xml version="1.0" encoding="UTF-8" standalone="yes"?>
<Relationships xmlns="http://schemas.openxmlformats.org/package/2006/relationships"><Relationship Id="rId3" Type="http://schemas.openxmlformats.org/officeDocument/2006/relationships/image" Target="../media/image129.wmf"/><Relationship Id="rId2" Type="http://schemas.openxmlformats.org/officeDocument/2006/relationships/oleObject" Target="../embeddings/oleObject23.bin"/><Relationship Id="rId1" Type="http://schemas.openxmlformats.org/officeDocument/2006/relationships/slideLayout" Target="../slideLayouts/slideLayout2.xml"/><Relationship Id="rId5" Type="http://schemas.openxmlformats.org/officeDocument/2006/relationships/image" Target="../media/image130.wmf"/><Relationship Id="rId4" Type="http://schemas.openxmlformats.org/officeDocument/2006/relationships/oleObject" Target="../embeddings/oleObject24.bin"/></Relationships>
</file>

<file path=ppt/slides/_rels/slide87.xml.rels><?xml version="1.0" encoding="UTF-8" standalone="yes"?>
<Relationships xmlns="http://schemas.openxmlformats.org/package/2006/relationships"><Relationship Id="rId3" Type="http://schemas.openxmlformats.org/officeDocument/2006/relationships/image" Target="../media/image131.wmf"/><Relationship Id="rId2" Type="http://schemas.openxmlformats.org/officeDocument/2006/relationships/oleObject" Target="../embeddings/oleObject25.bin"/><Relationship Id="rId1" Type="http://schemas.openxmlformats.org/officeDocument/2006/relationships/slideLayout" Target="../slideLayouts/slideLayout2.xml"/><Relationship Id="rId4" Type="http://schemas.openxmlformats.org/officeDocument/2006/relationships/image" Target="../media/image132.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8" Type="http://schemas.openxmlformats.org/officeDocument/2006/relationships/oleObject" Target="../embeddings/oleObject29.bin"/><Relationship Id="rId13" Type="http://schemas.openxmlformats.org/officeDocument/2006/relationships/image" Target="../media/image138.wmf"/><Relationship Id="rId3" Type="http://schemas.openxmlformats.org/officeDocument/2006/relationships/image" Target="../media/image133.wmf"/><Relationship Id="rId7" Type="http://schemas.openxmlformats.org/officeDocument/2006/relationships/image" Target="../media/image135.wmf"/><Relationship Id="rId12" Type="http://schemas.openxmlformats.org/officeDocument/2006/relationships/oleObject" Target="../embeddings/oleObject31.bin"/><Relationship Id="rId2" Type="http://schemas.openxmlformats.org/officeDocument/2006/relationships/oleObject" Target="../embeddings/oleObject26.bin"/><Relationship Id="rId1" Type="http://schemas.openxmlformats.org/officeDocument/2006/relationships/slideLayout" Target="../slideLayouts/slideLayout2.xml"/><Relationship Id="rId6" Type="http://schemas.openxmlformats.org/officeDocument/2006/relationships/oleObject" Target="../embeddings/oleObject28.bin"/><Relationship Id="rId11" Type="http://schemas.openxmlformats.org/officeDocument/2006/relationships/image" Target="../media/image137.wmf"/><Relationship Id="rId5" Type="http://schemas.openxmlformats.org/officeDocument/2006/relationships/image" Target="../media/image134.wmf"/><Relationship Id="rId10" Type="http://schemas.openxmlformats.org/officeDocument/2006/relationships/oleObject" Target="../embeddings/oleObject30.bin"/><Relationship Id="rId4" Type="http://schemas.openxmlformats.org/officeDocument/2006/relationships/oleObject" Target="../embeddings/oleObject27.bin"/><Relationship Id="rId9" Type="http://schemas.openxmlformats.org/officeDocument/2006/relationships/image" Target="../media/image136.wmf"/></Relationships>
</file>

<file path=ppt/slides/_rels/slide92.xml.rels><?xml version="1.0" encoding="UTF-8" standalone="yes"?>
<Relationships xmlns="http://schemas.openxmlformats.org/package/2006/relationships"><Relationship Id="rId8" Type="http://schemas.openxmlformats.org/officeDocument/2006/relationships/oleObject" Target="../embeddings/oleObject35.bin"/><Relationship Id="rId13" Type="http://schemas.openxmlformats.org/officeDocument/2006/relationships/image" Target="../media/image144.wmf"/><Relationship Id="rId3" Type="http://schemas.openxmlformats.org/officeDocument/2006/relationships/image" Target="../media/image139.wmf"/><Relationship Id="rId7" Type="http://schemas.openxmlformats.org/officeDocument/2006/relationships/image" Target="../media/image141.wmf"/><Relationship Id="rId12" Type="http://schemas.openxmlformats.org/officeDocument/2006/relationships/oleObject" Target="../embeddings/oleObject37.bin"/><Relationship Id="rId2" Type="http://schemas.openxmlformats.org/officeDocument/2006/relationships/oleObject" Target="../embeddings/oleObject32.bin"/><Relationship Id="rId1" Type="http://schemas.openxmlformats.org/officeDocument/2006/relationships/slideLayout" Target="../slideLayouts/slideLayout2.xml"/><Relationship Id="rId6" Type="http://schemas.openxmlformats.org/officeDocument/2006/relationships/oleObject" Target="../embeddings/oleObject34.bin"/><Relationship Id="rId11" Type="http://schemas.openxmlformats.org/officeDocument/2006/relationships/image" Target="../media/image143.wmf"/><Relationship Id="rId5" Type="http://schemas.openxmlformats.org/officeDocument/2006/relationships/image" Target="../media/image140.wmf"/><Relationship Id="rId15" Type="http://schemas.openxmlformats.org/officeDocument/2006/relationships/image" Target="../media/image145.wmf"/><Relationship Id="rId10" Type="http://schemas.openxmlformats.org/officeDocument/2006/relationships/oleObject" Target="../embeddings/oleObject36.bin"/><Relationship Id="rId4" Type="http://schemas.openxmlformats.org/officeDocument/2006/relationships/oleObject" Target="../embeddings/oleObject33.bin"/><Relationship Id="rId9" Type="http://schemas.openxmlformats.org/officeDocument/2006/relationships/image" Target="../media/image142.wmf"/><Relationship Id="rId14" Type="http://schemas.openxmlformats.org/officeDocument/2006/relationships/oleObject" Target="../embeddings/oleObject38.bin"/></Relationships>
</file>

<file path=ppt/slides/_rels/slide93.xml.rels><?xml version="1.0" encoding="UTF-8" standalone="yes"?>
<Relationships xmlns="http://schemas.openxmlformats.org/package/2006/relationships"><Relationship Id="rId8" Type="http://schemas.openxmlformats.org/officeDocument/2006/relationships/oleObject" Target="../embeddings/oleObject42.bin"/><Relationship Id="rId3" Type="http://schemas.openxmlformats.org/officeDocument/2006/relationships/image" Target="../media/image146.wmf"/><Relationship Id="rId7" Type="http://schemas.openxmlformats.org/officeDocument/2006/relationships/image" Target="../media/image148.wmf"/><Relationship Id="rId2" Type="http://schemas.openxmlformats.org/officeDocument/2006/relationships/oleObject" Target="../embeddings/oleObject39.bin"/><Relationship Id="rId1" Type="http://schemas.openxmlformats.org/officeDocument/2006/relationships/slideLayout" Target="../slideLayouts/slideLayout2.xml"/><Relationship Id="rId6" Type="http://schemas.openxmlformats.org/officeDocument/2006/relationships/oleObject" Target="../embeddings/oleObject41.bin"/><Relationship Id="rId5" Type="http://schemas.openxmlformats.org/officeDocument/2006/relationships/image" Target="../media/image147.wmf"/><Relationship Id="rId4" Type="http://schemas.openxmlformats.org/officeDocument/2006/relationships/oleObject" Target="../embeddings/oleObject40.bin"/><Relationship Id="rId9" Type="http://schemas.openxmlformats.org/officeDocument/2006/relationships/image" Target="../media/image149.wmf"/></Relationships>
</file>

<file path=ppt/slides/_rels/slide94.xml.rels><?xml version="1.0" encoding="UTF-8" standalone="yes"?>
<Relationships xmlns="http://schemas.openxmlformats.org/package/2006/relationships"><Relationship Id="rId8" Type="http://schemas.openxmlformats.org/officeDocument/2006/relationships/image" Target="../media/image152.wmf"/><Relationship Id="rId3" Type="http://schemas.openxmlformats.org/officeDocument/2006/relationships/oleObject" Target="../embeddings/oleObject43.bin"/><Relationship Id="rId7" Type="http://schemas.openxmlformats.org/officeDocument/2006/relationships/oleObject" Target="../embeddings/oleObject45.bin"/><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51.wmf"/><Relationship Id="rId5" Type="http://schemas.openxmlformats.org/officeDocument/2006/relationships/oleObject" Target="../embeddings/oleObject44.bin"/><Relationship Id="rId10" Type="http://schemas.openxmlformats.org/officeDocument/2006/relationships/image" Target="../media/image153.wmf"/><Relationship Id="rId4" Type="http://schemas.openxmlformats.org/officeDocument/2006/relationships/image" Target="../media/image150.wmf"/><Relationship Id="rId9" Type="http://schemas.openxmlformats.org/officeDocument/2006/relationships/oleObject" Target="../embeddings/oleObject46.bin"/></Relationships>
</file>

<file path=ppt/slides/_rels/slide95.xml.rels><?xml version="1.0" encoding="UTF-8" standalone="yes"?>
<Relationships xmlns="http://schemas.openxmlformats.org/package/2006/relationships"><Relationship Id="rId8" Type="http://schemas.openxmlformats.org/officeDocument/2006/relationships/oleObject" Target="../embeddings/oleObject50.bin"/><Relationship Id="rId3" Type="http://schemas.openxmlformats.org/officeDocument/2006/relationships/image" Target="../media/image154.wmf"/><Relationship Id="rId7" Type="http://schemas.openxmlformats.org/officeDocument/2006/relationships/image" Target="../media/image156.wmf"/><Relationship Id="rId2" Type="http://schemas.openxmlformats.org/officeDocument/2006/relationships/oleObject" Target="../embeddings/oleObject47.bin"/><Relationship Id="rId1" Type="http://schemas.openxmlformats.org/officeDocument/2006/relationships/slideLayout" Target="../slideLayouts/slideLayout2.xml"/><Relationship Id="rId6" Type="http://schemas.openxmlformats.org/officeDocument/2006/relationships/oleObject" Target="../embeddings/oleObject49.bin"/><Relationship Id="rId5" Type="http://schemas.openxmlformats.org/officeDocument/2006/relationships/image" Target="../media/image155.wmf"/><Relationship Id="rId4" Type="http://schemas.openxmlformats.org/officeDocument/2006/relationships/oleObject" Target="../embeddings/oleObject48.bin"/><Relationship Id="rId9" Type="http://schemas.openxmlformats.org/officeDocument/2006/relationships/image" Target="../media/image157.wmf"/></Relationships>
</file>

<file path=ppt/slides/_rels/slide96.xml.rels><?xml version="1.0" encoding="UTF-8" standalone="yes"?>
<Relationships xmlns="http://schemas.openxmlformats.org/package/2006/relationships"><Relationship Id="rId8" Type="http://schemas.openxmlformats.org/officeDocument/2006/relationships/oleObject" Target="../embeddings/oleObject54.bin"/><Relationship Id="rId3" Type="http://schemas.openxmlformats.org/officeDocument/2006/relationships/image" Target="../media/image158.wmf"/><Relationship Id="rId7" Type="http://schemas.openxmlformats.org/officeDocument/2006/relationships/image" Target="../media/image160.wmf"/><Relationship Id="rId2" Type="http://schemas.openxmlformats.org/officeDocument/2006/relationships/oleObject" Target="../embeddings/oleObject51.bin"/><Relationship Id="rId1" Type="http://schemas.openxmlformats.org/officeDocument/2006/relationships/slideLayout" Target="../slideLayouts/slideLayout2.xml"/><Relationship Id="rId6" Type="http://schemas.openxmlformats.org/officeDocument/2006/relationships/oleObject" Target="../embeddings/oleObject53.bin"/><Relationship Id="rId5" Type="http://schemas.openxmlformats.org/officeDocument/2006/relationships/image" Target="../media/image159.wmf"/><Relationship Id="rId4" Type="http://schemas.openxmlformats.org/officeDocument/2006/relationships/oleObject" Target="../embeddings/oleObject52.bin"/><Relationship Id="rId9" Type="http://schemas.openxmlformats.org/officeDocument/2006/relationships/image" Target="../media/image161.wmf"/></Relationships>
</file>

<file path=ppt/slides/_rels/slide97.xml.rels><?xml version="1.0" encoding="UTF-8" standalone="yes"?>
<Relationships xmlns="http://schemas.openxmlformats.org/package/2006/relationships"><Relationship Id="rId3" Type="http://schemas.openxmlformats.org/officeDocument/2006/relationships/image" Target="../media/image162.wmf"/><Relationship Id="rId2" Type="http://schemas.openxmlformats.org/officeDocument/2006/relationships/oleObject" Target="../embeddings/oleObject55.bin"/><Relationship Id="rId1" Type="http://schemas.openxmlformats.org/officeDocument/2006/relationships/slideLayout" Target="../slideLayouts/slideLayout2.xml"/><Relationship Id="rId5" Type="http://schemas.openxmlformats.org/officeDocument/2006/relationships/image" Target="../media/image163.wmf"/><Relationship Id="rId4" Type="http://schemas.openxmlformats.org/officeDocument/2006/relationships/oleObject" Target="../embeddings/oleObject56.bin"/></Relationships>
</file>

<file path=ppt/slides/_rels/slide98.xml.rels><?xml version="1.0" encoding="UTF-8" standalone="yes"?>
<Relationships xmlns="http://schemas.openxmlformats.org/package/2006/relationships"><Relationship Id="rId8" Type="http://schemas.openxmlformats.org/officeDocument/2006/relationships/image" Target="../media/image166.wmf"/><Relationship Id="rId3" Type="http://schemas.openxmlformats.org/officeDocument/2006/relationships/oleObject" Target="../embeddings/oleObject57.bin"/><Relationship Id="rId7" Type="http://schemas.openxmlformats.org/officeDocument/2006/relationships/oleObject" Target="../embeddings/oleObject59.bin"/><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65.wmf"/><Relationship Id="rId5" Type="http://schemas.openxmlformats.org/officeDocument/2006/relationships/oleObject" Target="../embeddings/oleObject58.bin"/><Relationship Id="rId4" Type="http://schemas.openxmlformats.org/officeDocument/2006/relationships/image" Target="../media/image164.wmf"/></Relationships>
</file>

<file path=ppt/slides/_rels/slide99.xml.rels><?xml version="1.0" encoding="UTF-8" standalone="yes"?>
<Relationships xmlns="http://schemas.openxmlformats.org/package/2006/relationships"><Relationship Id="rId3" Type="http://schemas.openxmlformats.org/officeDocument/2006/relationships/image" Target="../media/image167.wmf"/><Relationship Id="rId2" Type="http://schemas.openxmlformats.org/officeDocument/2006/relationships/oleObject" Target="../embeddings/oleObject60.bin"/><Relationship Id="rId1" Type="http://schemas.openxmlformats.org/officeDocument/2006/relationships/slideLayout" Target="../slideLayouts/slideLayout2.xml"/><Relationship Id="rId5" Type="http://schemas.openxmlformats.org/officeDocument/2006/relationships/image" Target="../media/image168.wmf"/><Relationship Id="rId4" Type="http://schemas.openxmlformats.org/officeDocument/2006/relationships/oleObject" Target="../embeddings/oleObject61.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9" name="Picture 1" descr="C:\Users\zdp\AppData\Roaming\Tencent\Users\106601855\QQ\WinTemp\RichOle\0)OH$(ABY}JFP21S0`DT4K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97419" y="1340768"/>
            <a:ext cx="8506048" cy="4039304"/>
          </a:xfrm>
          <a:prstGeom prst="rect">
            <a:avLst/>
          </a:prstGeom>
          <a:noFill/>
          <a:extLst>
            <a:ext uri="{909E8E84-426E-40DD-AFC4-6F175D3DCCD1}">
              <a14:hiddenFill xmlns:a14="http://schemas.microsoft.com/office/drawing/2010/main">
                <a:solidFill>
                  <a:srgbClr val="FFFFFF"/>
                </a:solidFill>
              </a14:hiddenFill>
            </a:ext>
          </a:extLst>
        </p:spPr>
      </p:pic>
      <p:sp>
        <p:nvSpPr>
          <p:cNvPr id="4" name="灯片编号占位符 3"/>
          <p:cNvSpPr>
            <a:spLocks noGrp="1"/>
          </p:cNvSpPr>
          <p:nvPr>
            <p:ph type="sldNum" sz="quarter" idx="12"/>
          </p:nvPr>
        </p:nvSpPr>
        <p:spPr/>
        <p:txBody>
          <a:bodyPr/>
          <a:lstStyle/>
          <a:p>
            <a:fld id="{0C913308-F349-4B6D-A68A-DD1791B4A57B}" type="slidenum">
              <a:rPr lang="zh-CN" altLang="en-US" smtClean="0"/>
              <a:t>1</a:t>
            </a:fld>
            <a:endParaRPr lang="zh-CN" altLang="en-US"/>
          </a:p>
        </p:txBody>
      </p:sp>
      <p:sp>
        <p:nvSpPr>
          <p:cNvPr id="5" name="Text Box 3"/>
          <p:cNvSpPr txBox="1">
            <a:spLocks noChangeArrowheads="1"/>
          </p:cNvSpPr>
          <p:nvPr/>
        </p:nvSpPr>
        <p:spPr bwMode="auto">
          <a:xfrm>
            <a:off x="1774826" y="260350"/>
            <a:ext cx="8893175"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spcBef>
                <a:spcPct val="50000"/>
              </a:spcBef>
            </a:pPr>
            <a:r>
              <a:rPr lang="zh-CN" altLang="en-US" sz="3600" b="1" dirty="0">
                <a:latin typeface="黑体" pitchFamily="49" charset="-122"/>
                <a:ea typeface="黑体" pitchFamily="49" charset="-122"/>
              </a:rPr>
              <a:t>三、软件可靠性评估</a:t>
            </a:r>
          </a:p>
        </p:txBody>
      </p:sp>
    </p:spTree>
    <p:extLst>
      <p:ext uri="{BB962C8B-B14F-4D97-AF65-F5344CB8AC3E}">
        <p14:creationId xmlns:p14="http://schemas.microsoft.com/office/powerpoint/2010/main" val="13155937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a:bodyPr>
          <a:lstStyle/>
          <a:p>
            <a:pPr>
              <a:spcBef>
                <a:spcPts val="600"/>
              </a:spcBef>
            </a:pPr>
            <a:r>
              <a:rPr lang="zh-CN" altLang="zh-CN" sz="2400" b="1" dirty="0"/>
              <a:t>与使用的程序设计语言无关</a:t>
            </a:r>
            <a:endParaRPr lang="en-US" altLang="zh-CN" sz="2400" b="1" dirty="0"/>
          </a:p>
          <a:p>
            <a:pPr>
              <a:spcBef>
                <a:spcPts val="600"/>
              </a:spcBef>
            </a:pPr>
            <a:r>
              <a:rPr lang="zh-CN" altLang="zh-CN" sz="2400" b="1" dirty="0"/>
              <a:t>与具体用到的软件开发方法无关</a:t>
            </a:r>
            <a:endParaRPr lang="en-US" altLang="zh-CN" sz="2400" b="1" dirty="0"/>
          </a:p>
          <a:p>
            <a:pPr>
              <a:spcBef>
                <a:spcPts val="600"/>
              </a:spcBef>
            </a:pPr>
            <a:r>
              <a:rPr lang="zh-CN" altLang="zh-CN" sz="2400" b="1" dirty="0"/>
              <a:t>测试方法的选择问题</a:t>
            </a:r>
            <a:endParaRPr lang="en-US" altLang="zh-CN" sz="2400" b="1" dirty="0"/>
          </a:p>
          <a:p>
            <a:pPr>
              <a:spcBef>
                <a:spcPts val="600"/>
              </a:spcBef>
            </a:pPr>
            <a:r>
              <a:rPr lang="zh-CN" altLang="zh-CN" sz="2400" b="1" dirty="0"/>
              <a:t>改错过程</a:t>
            </a:r>
            <a:endParaRPr lang="en-US" altLang="zh-CN" sz="2400" b="1" dirty="0"/>
          </a:p>
          <a:p>
            <a:pPr>
              <a:spcBef>
                <a:spcPts val="600"/>
              </a:spcBef>
            </a:pPr>
            <a:r>
              <a:rPr lang="zh-CN" altLang="zh-CN" sz="2400" b="1" dirty="0"/>
              <a:t>模型要表述的内容</a:t>
            </a:r>
            <a:endParaRPr lang="en-US" altLang="zh-CN" sz="2400" b="1" dirty="0"/>
          </a:p>
          <a:p>
            <a:pPr>
              <a:spcBef>
                <a:spcPts val="600"/>
              </a:spcBef>
            </a:pPr>
            <a:r>
              <a:rPr lang="zh-CN" altLang="zh-CN" sz="2400" b="1" dirty="0"/>
              <a:t>输入的分布问题</a:t>
            </a:r>
            <a:endParaRPr lang="en-US" altLang="zh-CN" sz="2400" b="1" dirty="0"/>
          </a:p>
          <a:p>
            <a:pPr>
              <a:spcBef>
                <a:spcPts val="600"/>
              </a:spcBef>
            </a:pPr>
            <a:r>
              <a:rPr lang="zh-CN" altLang="zh-CN" sz="2400" b="1" dirty="0"/>
              <a:t>关于软件复杂性问题</a:t>
            </a:r>
            <a:endParaRPr lang="en-US" altLang="zh-CN" sz="2400" b="1" dirty="0"/>
          </a:p>
          <a:p>
            <a:pPr>
              <a:spcBef>
                <a:spcPts val="600"/>
              </a:spcBef>
            </a:pPr>
            <a:r>
              <a:rPr lang="zh-CN" altLang="zh-CN" sz="2400" b="1" dirty="0"/>
              <a:t>模型的验证问题</a:t>
            </a:r>
            <a:endParaRPr lang="en-US" altLang="zh-CN" sz="2400" b="1" dirty="0"/>
          </a:p>
          <a:p>
            <a:pPr>
              <a:spcBef>
                <a:spcPts val="600"/>
              </a:spcBef>
            </a:pPr>
            <a:r>
              <a:rPr lang="zh-CN" altLang="zh-CN" sz="2400" b="1" dirty="0"/>
              <a:t>关于时间问题</a:t>
            </a:r>
            <a:endParaRPr lang="en-US" altLang="zh-CN" sz="2400" b="1" dirty="0"/>
          </a:p>
          <a:p>
            <a:pPr>
              <a:spcBef>
                <a:spcPts val="600"/>
              </a:spcBef>
            </a:pPr>
            <a:r>
              <a:rPr lang="zh-CN" altLang="zh-CN" sz="2400" b="1" dirty="0"/>
              <a:t>考虑模型所要求的数据是否容易收集</a:t>
            </a:r>
            <a:endParaRPr lang="zh-CN" altLang="en-US" sz="2400" b="1"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t>10</a:t>
            </a:fld>
            <a:endParaRPr lang="zh-CN" altLang="en-US"/>
          </a:p>
        </p:txBody>
      </p:sp>
      <p:sp>
        <p:nvSpPr>
          <p:cNvPr id="5" name="标题 1"/>
          <p:cNvSpPr txBox="1">
            <a:spLocks/>
          </p:cNvSpPr>
          <p:nvPr/>
        </p:nvSpPr>
        <p:spPr>
          <a:xfrm>
            <a:off x="1981200" y="274638"/>
            <a:ext cx="8363272" cy="778098"/>
          </a:xfrm>
          <a:prstGeom prst="rect">
            <a:avLst/>
          </a:prstGeom>
          <a:solidFill>
            <a:schemeClr val="accent1"/>
          </a:solidFill>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CN" altLang="zh-CN" sz="4000" b="1" dirty="0">
                <a:solidFill>
                  <a:schemeClr val="bg1"/>
                </a:solidFill>
                <a:latin typeface="华文细黑" panose="02010600040101010101" pitchFamily="2" charset="-122"/>
                <a:ea typeface="华文细黑" panose="02010600040101010101" pitchFamily="2" charset="-122"/>
              </a:rPr>
              <a:t>软件可靠性模型的特点</a:t>
            </a:r>
            <a:endParaRPr lang="zh-CN" altLang="en-US" sz="4000" b="1" dirty="0">
              <a:solidFill>
                <a:schemeClr val="bg1"/>
              </a:solidFill>
              <a:latin typeface="华文细黑" panose="02010600040101010101" pitchFamily="2" charset="-122"/>
              <a:ea typeface="华文细黑" panose="02010600040101010101" pitchFamily="2" charset="-122"/>
            </a:endParaRPr>
          </a:p>
        </p:txBody>
      </p:sp>
    </p:spTree>
    <p:extLst>
      <p:ext uri="{BB962C8B-B14F-4D97-AF65-F5344CB8AC3E}">
        <p14:creationId xmlns:p14="http://schemas.microsoft.com/office/powerpoint/2010/main" val="423081355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pPr eaLnBrk="1" hangingPunct="1"/>
            <a:r>
              <a:rPr kumimoji="1" lang="en-US" altLang="zh-CN">
                <a:latin typeface="Times New Roman" pitchFamily="18" charset="0"/>
                <a:cs typeface="Times New Roman" pitchFamily="18" charset="0"/>
              </a:rPr>
              <a:t>2.   BP</a:t>
            </a:r>
            <a:r>
              <a:rPr kumimoji="1" lang="zh-CN" altLang="en-US">
                <a:latin typeface="Times New Roman" pitchFamily="18" charset="0"/>
                <a:cs typeface="Times New Roman" pitchFamily="18" charset="0"/>
              </a:rPr>
              <a:t>网络的标准学习算法</a:t>
            </a:r>
          </a:p>
        </p:txBody>
      </p:sp>
      <p:sp>
        <p:nvSpPr>
          <p:cNvPr id="20483" name="Rectangle 3"/>
          <p:cNvSpPr>
            <a:spLocks noGrp="1" noChangeArrowheads="1"/>
          </p:cNvSpPr>
          <p:nvPr>
            <p:ph type="body" idx="1"/>
          </p:nvPr>
        </p:nvSpPr>
        <p:spPr>
          <a:xfrm>
            <a:off x="2566988" y="1412876"/>
            <a:ext cx="7777162" cy="4392613"/>
          </a:xfrm>
        </p:spPr>
        <p:txBody>
          <a:bodyPr/>
          <a:lstStyle/>
          <a:p>
            <a:pPr eaLnBrk="1" hangingPunct="1"/>
            <a:r>
              <a:rPr lang="zh-CN" altLang="en-US" dirty="0">
                <a:latin typeface="Times New Roman" pitchFamily="18" charset="0"/>
                <a:cs typeface="Times New Roman" pitchFamily="18" charset="0"/>
              </a:rPr>
              <a:t>第八步，计算全局误差</a:t>
            </a:r>
          </a:p>
          <a:p>
            <a:pPr eaLnBrk="1" hangingPunct="1"/>
            <a:endParaRPr lang="zh-CN" altLang="en-US" dirty="0">
              <a:latin typeface="Times New Roman" pitchFamily="18" charset="0"/>
              <a:cs typeface="Times New Roman" pitchFamily="18" charset="0"/>
            </a:endParaRPr>
          </a:p>
          <a:p>
            <a:pPr eaLnBrk="1" hangingPunct="1"/>
            <a:endParaRPr lang="zh-CN" altLang="en-US" dirty="0">
              <a:latin typeface="Times New Roman" pitchFamily="18" charset="0"/>
              <a:cs typeface="Times New Roman" pitchFamily="18" charset="0"/>
            </a:endParaRPr>
          </a:p>
          <a:p>
            <a:pPr eaLnBrk="1" hangingPunct="1"/>
            <a:endParaRPr lang="zh-CN" altLang="en-US" dirty="0">
              <a:latin typeface="Times New Roman" pitchFamily="18" charset="0"/>
              <a:cs typeface="Times New Roman" pitchFamily="18" charset="0"/>
            </a:endParaRPr>
          </a:p>
          <a:p>
            <a:pPr eaLnBrk="1" hangingPunct="1"/>
            <a:r>
              <a:rPr lang="zh-CN" altLang="en-US" dirty="0">
                <a:latin typeface="Times New Roman" pitchFamily="18" charset="0"/>
                <a:cs typeface="Times New Roman" pitchFamily="18" charset="0"/>
              </a:rPr>
              <a:t>第九步，判断网络误差是否满足要求。当误差达到预设精度或学习次数大于设定的最大次数，则结束算法。否则，选取下一个学习样本及对应的期望输出，返回到第三步，进入下一轮学习。 </a:t>
            </a:r>
          </a:p>
          <a:p>
            <a:pPr eaLnBrk="1" hangingPunct="1">
              <a:buFont typeface="Wingdings" pitchFamily="2" charset="2"/>
              <a:buNone/>
            </a:pPr>
            <a:endParaRPr lang="en-US" altLang="zh-CN" dirty="0">
              <a:latin typeface="Times New Roman" pitchFamily="18" charset="0"/>
              <a:cs typeface="Times New Roman" pitchFamily="18" charset="0"/>
            </a:endParaRPr>
          </a:p>
        </p:txBody>
      </p:sp>
      <p:graphicFrame>
        <p:nvGraphicFramePr>
          <p:cNvPr id="20484" name="Object 4"/>
          <p:cNvGraphicFramePr>
            <a:graphicFrameLocks noChangeAspect="1"/>
          </p:cNvGraphicFramePr>
          <p:nvPr/>
        </p:nvGraphicFramePr>
        <p:xfrm>
          <a:off x="3359151" y="1989139"/>
          <a:ext cx="5457825" cy="1247775"/>
        </p:xfrm>
        <a:graphic>
          <a:graphicData uri="http://schemas.openxmlformats.org/presentationml/2006/ole">
            <mc:AlternateContent xmlns:mc="http://schemas.openxmlformats.org/markup-compatibility/2006">
              <mc:Choice xmlns:v="urn:schemas-microsoft-com:vml" Requires="v">
                <p:oleObj name="Equation" r:id="rId2" imgW="1879560" imgH="431640" progId="Equation.DSMT4">
                  <p:embed/>
                </p:oleObj>
              </mc:Choice>
              <mc:Fallback>
                <p:oleObj name="Equation" r:id="rId2" imgW="1879560" imgH="431640" progId="Equation.DSMT4">
                  <p:embed/>
                  <p:pic>
                    <p:nvPicPr>
                      <p:cNvPr id="20484" name="Object 4"/>
                      <p:cNvPicPr>
                        <a:picLocks noChangeAspect="1" noChangeArrowheads="1"/>
                      </p:cNvPicPr>
                      <p:nvPr/>
                    </p:nvPicPr>
                    <p:blipFill>
                      <a:blip r:embed="rId3"/>
                      <a:srcRect/>
                      <a:stretch>
                        <a:fillRect/>
                      </a:stretch>
                    </p:blipFill>
                    <p:spPr bwMode="auto">
                      <a:xfrm>
                        <a:off x="3359151" y="1989139"/>
                        <a:ext cx="5457825" cy="1247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02436225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20483">
                                            <p:txEl>
                                              <p:pRg st="0" end="0"/>
                                            </p:txEl>
                                          </p:spTgt>
                                        </p:tgtEl>
                                        <p:attrNameLst>
                                          <p:attrName>style.visibility</p:attrName>
                                        </p:attrNameLst>
                                      </p:cBhvr>
                                      <p:to>
                                        <p:strVal val="visible"/>
                                      </p:to>
                                    </p:set>
                                    <p:animEffect transition="in" filter="box(in)">
                                      <p:cBhvr>
                                        <p:cTn id="7" dur="500"/>
                                        <p:tgtEl>
                                          <p:spTgt spid="2048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nodeType="clickEffect">
                                  <p:stCondLst>
                                    <p:cond delay="0"/>
                                  </p:stCondLst>
                                  <p:childTnLst>
                                    <p:set>
                                      <p:cBhvr>
                                        <p:cTn id="11" dur="1" fill="hold">
                                          <p:stCondLst>
                                            <p:cond delay="0"/>
                                          </p:stCondLst>
                                        </p:cTn>
                                        <p:tgtEl>
                                          <p:spTgt spid="20484"/>
                                        </p:tgtEl>
                                        <p:attrNameLst>
                                          <p:attrName>style.visibility</p:attrName>
                                        </p:attrNameLst>
                                      </p:cBhvr>
                                      <p:to>
                                        <p:strVal val="visible"/>
                                      </p:to>
                                    </p:set>
                                    <p:animEffect transition="in" filter="box(in)">
                                      <p:cBhvr>
                                        <p:cTn id="12" dur="500"/>
                                        <p:tgtEl>
                                          <p:spTgt spid="2048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8" presetClass="entr" presetSubtype="3" fill="hold" nodeType="clickEffect">
                                  <p:stCondLst>
                                    <p:cond delay="0"/>
                                  </p:stCondLst>
                                  <p:childTnLst>
                                    <p:set>
                                      <p:cBhvr>
                                        <p:cTn id="16" dur="1" fill="hold">
                                          <p:stCondLst>
                                            <p:cond delay="0"/>
                                          </p:stCondLst>
                                        </p:cTn>
                                        <p:tgtEl>
                                          <p:spTgt spid="20483">
                                            <p:txEl>
                                              <p:pRg st="4" end="4"/>
                                            </p:txEl>
                                          </p:spTgt>
                                        </p:tgtEl>
                                        <p:attrNameLst>
                                          <p:attrName>style.visibility</p:attrName>
                                        </p:attrNameLst>
                                      </p:cBhvr>
                                      <p:to>
                                        <p:strVal val="visible"/>
                                      </p:to>
                                    </p:set>
                                    <p:animEffect transition="in" filter="strips(upRight)">
                                      <p:cBhvr>
                                        <p:cTn id="17" dur="500"/>
                                        <p:tgtEl>
                                          <p:spTgt spid="2048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pPr eaLnBrk="1" hangingPunct="1"/>
            <a:r>
              <a:rPr kumimoji="1" lang="en-US" altLang="zh-CN">
                <a:latin typeface="Times New Roman" pitchFamily="18" charset="0"/>
                <a:cs typeface="Times New Roman" pitchFamily="18" charset="0"/>
              </a:rPr>
              <a:t>2.   BP</a:t>
            </a:r>
            <a:r>
              <a:rPr kumimoji="1" lang="zh-CN" altLang="en-US">
                <a:latin typeface="Times New Roman" pitchFamily="18" charset="0"/>
                <a:cs typeface="Times New Roman" pitchFamily="18" charset="0"/>
              </a:rPr>
              <a:t>网络的标准学习算法</a:t>
            </a:r>
          </a:p>
        </p:txBody>
      </p:sp>
      <p:sp>
        <p:nvSpPr>
          <p:cNvPr id="21507" name="Rectangle 3"/>
          <p:cNvSpPr>
            <a:spLocks noGrp="1" noChangeArrowheads="1"/>
          </p:cNvSpPr>
          <p:nvPr>
            <p:ph type="body" idx="1"/>
          </p:nvPr>
        </p:nvSpPr>
        <p:spPr>
          <a:xfrm>
            <a:off x="2238375" y="1241425"/>
            <a:ext cx="7772400" cy="4114800"/>
          </a:xfrm>
        </p:spPr>
        <p:txBody>
          <a:bodyPr/>
          <a:lstStyle/>
          <a:p>
            <a:pPr eaLnBrk="1" hangingPunct="1">
              <a:lnSpc>
                <a:spcPct val="90000"/>
              </a:lnSpc>
            </a:pPr>
            <a:r>
              <a:rPr lang="en-US" altLang="zh-CN">
                <a:latin typeface="Times New Roman" pitchFamily="18" charset="0"/>
                <a:cs typeface="Times New Roman" pitchFamily="18" charset="0"/>
              </a:rPr>
              <a:t>BP</a:t>
            </a:r>
            <a:r>
              <a:rPr lang="zh-CN" altLang="en-US">
                <a:latin typeface="Times New Roman" pitchFamily="18" charset="0"/>
                <a:cs typeface="Times New Roman" pitchFamily="18" charset="0"/>
              </a:rPr>
              <a:t>算法直观解释</a:t>
            </a:r>
          </a:p>
          <a:p>
            <a:pPr lvl="1" eaLnBrk="1" hangingPunct="1">
              <a:lnSpc>
                <a:spcPct val="90000"/>
              </a:lnSpc>
            </a:pPr>
            <a:r>
              <a:rPr lang="zh-CN" altLang="en-US">
                <a:latin typeface="Times New Roman" pitchFamily="18" charset="0"/>
                <a:cs typeface="Times New Roman" pitchFamily="18" charset="0"/>
              </a:rPr>
              <a:t>情况一直观表达</a:t>
            </a:r>
          </a:p>
          <a:p>
            <a:pPr lvl="2" eaLnBrk="1" hangingPunct="1">
              <a:lnSpc>
                <a:spcPct val="90000"/>
              </a:lnSpc>
            </a:pPr>
            <a:r>
              <a:rPr lang="zh-CN" altLang="en-US">
                <a:latin typeface="Times New Roman" pitchFamily="18" charset="0"/>
                <a:cs typeface="Times New Roman" pitchFamily="18" charset="0"/>
              </a:rPr>
              <a:t>  当误差对权值的偏</a:t>
            </a:r>
          </a:p>
          <a:p>
            <a:pPr lvl="2" eaLnBrk="1" hangingPunct="1">
              <a:lnSpc>
                <a:spcPct val="90000"/>
              </a:lnSpc>
              <a:buFont typeface="Wingdings" pitchFamily="2" charset="2"/>
              <a:buNone/>
            </a:pPr>
            <a:r>
              <a:rPr lang="zh-CN" altLang="en-US">
                <a:latin typeface="Times New Roman" pitchFamily="18" charset="0"/>
                <a:cs typeface="Times New Roman" pitchFamily="18" charset="0"/>
              </a:rPr>
              <a:t>导数大于零时，权值</a:t>
            </a:r>
          </a:p>
          <a:p>
            <a:pPr lvl="2" eaLnBrk="1" hangingPunct="1">
              <a:lnSpc>
                <a:spcPct val="90000"/>
              </a:lnSpc>
              <a:buFont typeface="Wingdings" pitchFamily="2" charset="2"/>
              <a:buNone/>
            </a:pPr>
            <a:r>
              <a:rPr lang="zh-CN" altLang="en-US">
                <a:latin typeface="Times New Roman" pitchFamily="18" charset="0"/>
                <a:cs typeface="Times New Roman" pitchFamily="18" charset="0"/>
              </a:rPr>
              <a:t>调整量为负，实际输</a:t>
            </a:r>
          </a:p>
          <a:p>
            <a:pPr lvl="2" eaLnBrk="1" hangingPunct="1">
              <a:lnSpc>
                <a:spcPct val="90000"/>
              </a:lnSpc>
              <a:buFont typeface="Wingdings" pitchFamily="2" charset="2"/>
              <a:buNone/>
            </a:pPr>
            <a:r>
              <a:rPr lang="zh-CN" altLang="en-US">
                <a:latin typeface="Times New Roman" pitchFamily="18" charset="0"/>
                <a:cs typeface="Times New Roman" pitchFamily="18" charset="0"/>
              </a:rPr>
              <a:t>出大于期望输出，</a:t>
            </a:r>
          </a:p>
          <a:p>
            <a:pPr lvl="2" eaLnBrk="1" hangingPunct="1">
              <a:lnSpc>
                <a:spcPct val="90000"/>
              </a:lnSpc>
              <a:buFont typeface="Wingdings" pitchFamily="2" charset="2"/>
              <a:buNone/>
            </a:pPr>
            <a:r>
              <a:rPr lang="zh-CN" altLang="en-US">
                <a:latin typeface="Times New Roman" pitchFamily="18" charset="0"/>
                <a:cs typeface="Times New Roman" pitchFamily="18" charset="0"/>
              </a:rPr>
              <a:t>权值向减少方向调整，</a:t>
            </a:r>
          </a:p>
          <a:p>
            <a:pPr lvl="2" eaLnBrk="1" hangingPunct="1">
              <a:lnSpc>
                <a:spcPct val="90000"/>
              </a:lnSpc>
              <a:buFont typeface="Wingdings" pitchFamily="2" charset="2"/>
              <a:buNone/>
            </a:pPr>
            <a:r>
              <a:rPr lang="zh-CN" altLang="en-US">
                <a:latin typeface="Times New Roman" pitchFamily="18" charset="0"/>
                <a:cs typeface="Times New Roman" pitchFamily="18" charset="0"/>
              </a:rPr>
              <a:t>使得实际输出与期望</a:t>
            </a:r>
          </a:p>
          <a:p>
            <a:pPr lvl="2" eaLnBrk="1" hangingPunct="1">
              <a:lnSpc>
                <a:spcPct val="90000"/>
              </a:lnSpc>
              <a:buFont typeface="Wingdings" pitchFamily="2" charset="2"/>
              <a:buNone/>
            </a:pPr>
            <a:r>
              <a:rPr lang="zh-CN" altLang="en-US">
                <a:latin typeface="Times New Roman" pitchFamily="18" charset="0"/>
                <a:cs typeface="Times New Roman" pitchFamily="18" charset="0"/>
              </a:rPr>
              <a:t>输出的差减少。</a:t>
            </a:r>
          </a:p>
        </p:txBody>
      </p:sp>
      <p:grpSp>
        <p:nvGrpSpPr>
          <p:cNvPr id="21508" name="Group 4"/>
          <p:cNvGrpSpPr>
            <a:grpSpLocks/>
          </p:cNvGrpSpPr>
          <p:nvPr/>
        </p:nvGrpSpPr>
        <p:grpSpPr bwMode="auto">
          <a:xfrm>
            <a:off x="6383339" y="1628775"/>
            <a:ext cx="3540125" cy="3816350"/>
            <a:chOff x="816" y="851"/>
            <a:chExt cx="1922" cy="2067"/>
          </a:xfrm>
        </p:grpSpPr>
        <p:sp>
          <p:nvSpPr>
            <p:cNvPr id="21509" name="Rectangle 5"/>
            <p:cNvSpPr>
              <a:spLocks noChangeArrowheads="1"/>
            </p:cNvSpPr>
            <p:nvPr/>
          </p:nvSpPr>
          <p:spPr bwMode="auto">
            <a:xfrm>
              <a:off x="2399" y="2178"/>
              <a:ext cx="339"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b="1">
                  <a:latin typeface="Times New Roman" pitchFamily="18" charset="0"/>
                  <a:cs typeface="Times New Roman" pitchFamily="18" charset="0"/>
                </a:rPr>
                <a:t>w</a:t>
              </a:r>
              <a:r>
                <a:rPr kumimoji="1" lang="en-US" altLang="zh-CN" sz="2400" b="1" baseline="-30000">
                  <a:latin typeface="Times New Roman" pitchFamily="18" charset="0"/>
                  <a:cs typeface="Times New Roman" pitchFamily="18" charset="0"/>
                </a:rPr>
                <a:t>ho</a:t>
              </a:r>
            </a:p>
          </p:txBody>
        </p:sp>
        <p:grpSp>
          <p:nvGrpSpPr>
            <p:cNvPr id="21510" name="Group 6"/>
            <p:cNvGrpSpPr>
              <a:grpSpLocks/>
            </p:cNvGrpSpPr>
            <p:nvPr/>
          </p:nvGrpSpPr>
          <p:grpSpPr bwMode="auto">
            <a:xfrm>
              <a:off x="816" y="851"/>
              <a:ext cx="1776" cy="2067"/>
              <a:chOff x="384" y="1856"/>
              <a:chExt cx="1776" cy="2067"/>
            </a:xfrm>
          </p:grpSpPr>
          <p:graphicFrame>
            <p:nvGraphicFramePr>
              <p:cNvPr id="21511" name="Object 7"/>
              <p:cNvGraphicFramePr>
                <a:graphicFrameLocks noChangeAspect="1"/>
              </p:cNvGraphicFramePr>
              <p:nvPr/>
            </p:nvGraphicFramePr>
            <p:xfrm>
              <a:off x="432" y="3510"/>
              <a:ext cx="383" cy="413"/>
            </p:xfrm>
            <a:graphic>
              <a:graphicData uri="http://schemas.openxmlformats.org/presentationml/2006/ole">
                <mc:AlternateContent xmlns:mc="http://schemas.openxmlformats.org/markup-compatibility/2006">
                  <mc:Choice xmlns:v="urn:schemas-microsoft-com:vml" Requires="v">
                    <p:oleObj name="Equation" r:id="rId2" imgW="342720" imgH="431640" progId="Equation.DSMT4">
                      <p:embed/>
                    </p:oleObj>
                  </mc:Choice>
                  <mc:Fallback>
                    <p:oleObj name="Equation" r:id="rId2" imgW="342720" imgH="431640" progId="Equation.DSMT4">
                      <p:embed/>
                      <p:pic>
                        <p:nvPicPr>
                          <p:cNvPr id="21511" name="Object 7"/>
                          <p:cNvPicPr>
                            <a:picLocks noChangeAspect="1" noChangeArrowheads="1"/>
                          </p:cNvPicPr>
                          <p:nvPr/>
                        </p:nvPicPr>
                        <p:blipFill>
                          <a:blip r:embed="rId3"/>
                          <a:srcRect/>
                          <a:stretch>
                            <a:fillRect/>
                          </a:stretch>
                        </p:blipFill>
                        <p:spPr bwMode="auto">
                          <a:xfrm>
                            <a:off x="432" y="3510"/>
                            <a:ext cx="383" cy="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21512" name="Group 8"/>
              <p:cNvGrpSpPr>
                <a:grpSpLocks/>
              </p:cNvGrpSpPr>
              <p:nvPr/>
            </p:nvGrpSpPr>
            <p:grpSpPr bwMode="auto">
              <a:xfrm>
                <a:off x="576" y="1920"/>
                <a:ext cx="1584" cy="1344"/>
                <a:chOff x="2440" y="1675"/>
                <a:chExt cx="2520" cy="2340"/>
              </a:xfrm>
            </p:grpSpPr>
            <p:sp>
              <p:nvSpPr>
                <p:cNvPr id="21515" name="Line 9"/>
                <p:cNvSpPr>
                  <a:spLocks noChangeShapeType="1"/>
                </p:cNvSpPr>
                <p:nvPr/>
              </p:nvSpPr>
              <p:spPr bwMode="auto">
                <a:xfrm flipV="1">
                  <a:off x="2440" y="1675"/>
                  <a:ext cx="0" cy="234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1516" name="Line 10"/>
                <p:cNvSpPr>
                  <a:spLocks noChangeShapeType="1"/>
                </p:cNvSpPr>
                <p:nvPr/>
              </p:nvSpPr>
              <p:spPr bwMode="auto">
                <a:xfrm>
                  <a:off x="2440" y="4015"/>
                  <a:ext cx="2520"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1517" name="Freeform 11"/>
                <p:cNvSpPr>
                  <a:spLocks/>
                </p:cNvSpPr>
                <p:nvPr/>
              </p:nvSpPr>
              <p:spPr bwMode="auto">
                <a:xfrm rot="512160">
                  <a:off x="2440" y="1987"/>
                  <a:ext cx="1980" cy="1794"/>
                </a:xfrm>
                <a:custGeom>
                  <a:avLst/>
                  <a:gdLst>
                    <a:gd name="T0" fmla="*/ 0 w 1980"/>
                    <a:gd name="T1" fmla="*/ 0 h 1794"/>
                    <a:gd name="T2" fmla="*/ 720 w 1980"/>
                    <a:gd name="T3" fmla="*/ 1716 h 1794"/>
                    <a:gd name="T4" fmla="*/ 1980 w 1980"/>
                    <a:gd name="T5" fmla="*/ 468 h 1794"/>
                    <a:gd name="T6" fmla="*/ 0 60000 65536"/>
                    <a:gd name="T7" fmla="*/ 0 60000 65536"/>
                    <a:gd name="T8" fmla="*/ 0 60000 65536"/>
                  </a:gdLst>
                  <a:ahLst/>
                  <a:cxnLst>
                    <a:cxn ang="T6">
                      <a:pos x="T0" y="T1"/>
                    </a:cxn>
                    <a:cxn ang="T7">
                      <a:pos x="T2" y="T3"/>
                    </a:cxn>
                    <a:cxn ang="T8">
                      <a:pos x="T4" y="T5"/>
                    </a:cxn>
                  </a:cxnLst>
                  <a:rect l="0" t="0" r="r" b="b"/>
                  <a:pathLst>
                    <a:path w="1980" h="1794">
                      <a:moveTo>
                        <a:pt x="0" y="0"/>
                      </a:moveTo>
                      <a:cubicBezTo>
                        <a:pt x="195" y="819"/>
                        <a:pt x="390" y="1638"/>
                        <a:pt x="720" y="1716"/>
                      </a:cubicBezTo>
                      <a:cubicBezTo>
                        <a:pt x="1050" y="1794"/>
                        <a:pt x="1515" y="1131"/>
                        <a:pt x="1980" y="468"/>
                      </a:cubicBezTo>
                    </a:path>
                  </a:pathLst>
                </a:cu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1518" name="Line 12"/>
                <p:cNvSpPr>
                  <a:spLocks noChangeShapeType="1"/>
                </p:cNvSpPr>
                <p:nvPr/>
              </p:nvSpPr>
              <p:spPr bwMode="auto">
                <a:xfrm flipH="1">
                  <a:off x="2800" y="2611"/>
                  <a:ext cx="1980" cy="1404"/>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21513" name="Rectangle 13"/>
              <p:cNvSpPr>
                <a:spLocks noChangeArrowheads="1"/>
              </p:cNvSpPr>
              <p:nvPr/>
            </p:nvSpPr>
            <p:spPr bwMode="auto">
              <a:xfrm>
                <a:off x="384" y="1856"/>
                <a:ext cx="185" cy="2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800" b="1">
                    <a:latin typeface="Times New Roman" pitchFamily="18" charset="0"/>
                    <a:cs typeface="Times New Roman" pitchFamily="18" charset="0"/>
                  </a:rPr>
                  <a:t>e</a:t>
                </a:r>
              </a:p>
            </p:txBody>
          </p:sp>
          <p:sp>
            <p:nvSpPr>
              <p:cNvPr id="21514" name="Rectangle 14"/>
              <p:cNvSpPr>
                <a:spLocks noChangeArrowheads="1"/>
              </p:cNvSpPr>
              <p:nvPr/>
            </p:nvSpPr>
            <p:spPr bwMode="auto">
              <a:xfrm>
                <a:off x="720" y="3560"/>
                <a:ext cx="1351" cy="2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b="1">
                    <a:latin typeface="Times New Roman" pitchFamily="18" charset="0"/>
                    <a:cs typeface="Times New Roman" pitchFamily="18" charset="0"/>
                  </a:rPr>
                  <a:t>&gt;0</a:t>
                </a:r>
                <a:r>
                  <a:rPr kumimoji="1" lang="zh-CN" altLang="en-US" sz="2400" b="1">
                    <a:latin typeface="Times New Roman" pitchFamily="18" charset="0"/>
                    <a:cs typeface="Times New Roman" pitchFamily="18" charset="0"/>
                  </a:rPr>
                  <a:t>，此时</a:t>
                </a:r>
                <a:r>
                  <a:rPr kumimoji="1" lang="en-US" altLang="zh-CN" sz="2400" b="1">
                    <a:latin typeface="Times New Roman" pitchFamily="18" charset="0"/>
                    <a:cs typeface="Times New Roman" pitchFamily="18" charset="0"/>
                  </a:rPr>
                  <a:t>Δw</a:t>
                </a:r>
                <a:r>
                  <a:rPr kumimoji="1" lang="en-US" altLang="zh-CN" sz="2400" b="1" baseline="-30000">
                    <a:latin typeface="Times New Roman" pitchFamily="18" charset="0"/>
                    <a:cs typeface="Times New Roman" pitchFamily="18" charset="0"/>
                  </a:rPr>
                  <a:t>ho</a:t>
                </a:r>
                <a:r>
                  <a:rPr kumimoji="1" lang="en-US" altLang="zh-CN" sz="2400" b="1">
                    <a:latin typeface="Times New Roman" pitchFamily="18" charset="0"/>
                    <a:cs typeface="Times New Roman" pitchFamily="18" charset="0"/>
                  </a:rPr>
                  <a:t>&lt;0</a:t>
                </a:r>
              </a:p>
            </p:txBody>
          </p:sp>
        </p:grpSp>
      </p:grpSp>
    </p:spTree>
    <p:extLst>
      <p:ext uri="{BB962C8B-B14F-4D97-AF65-F5344CB8AC3E}">
        <p14:creationId xmlns:p14="http://schemas.microsoft.com/office/powerpoint/2010/main" val="428173089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ntr" presetSubtype="3" fill="hold" nodeType="clickEffect">
                                  <p:stCondLst>
                                    <p:cond delay="0"/>
                                  </p:stCondLst>
                                  <p:childTnLst>
                                    <p:set>
                                      <p:cBhvr>
                                        <p:cTn id="6" dur="1" fill="hold">
                                          <p:stCondLst>
                                            <p:cond delay="0"/>
                                          </p:stCondLst>
                                        </p:cTn>
                                        <p:tgtEl>
                                          <p:spTgt spid="21507">
                                            <p:txEl>
                                              <p:pRg st="1" end="1"/>
                                            </p:txEl>
                                          </p:spTgt>
                                        </p:tgtEl>
                                        <p:attrNameLst>
                                          <p:attrName>style.visibility</p:attrName>
                                        </p:attrNameLst>
                                      </p:cBhvr>
                                      <p:to>
                                        <p:strVal val="visible"/>
                                      </p:to>
                                    </p:set>
                                    <p:animEffect transition="in" filter="strips(upRight)">
                                      <p:cBhvr>
                                        <p:cTn id="7" dur="500"/>
                                        <p:tgtEl>
                                          <p:spTgt spid="21507">
                                            <p:txEl>
                                              <p:pRg st="1" end="1"/>
                                            </p:txEl>
                                          </p:spTgt>
                                        </p:tgtEl>
                                      </p:cBhvr>
                                    </p:animEffect>
                                  </p:childTnLst>
                                </p:cTn>
                              </p:par>
                              <p:par>
                                <p:cTn id="8" presetID="18" presetClass="entr" presetSubtype="3" fill="hold" nodeType="withEffect">
                                  <p:stCondLst>
                                    <p:cond delay="0"/>
                                  </p:stCondLst>
                                  <p:childTnLst>
                                    <p:set>
                                      <p:cBhvr>
                                        <p:cTn id="9" dur="1" fill="hold">
                                          <p:stCondLst>
                                            <p:cond delay="0"/>
                                          </p:stCondLst>
                                        </p:cTn>
                                        <p:tgtEl>
                                          <p:spTgt spid="21507">
                                            <p:txEl>
                                              <p:pRg st="2" end="2"/>
                                            </p:txEl>
                                          </p:spTgt>
                                        </p:tgtEl>
                                        <p:attrNameLst>
                                          <p:attrName>style.visibility</p:attrName>
                                        </p:attrNameLst>
                                      </p:cBhvr>
                                      <p:to>
                                        <p:strVal val="visible"/>
                                      </p:to>
                                    </p:set>
                                    <p:animEffect transition="in" filter="strips(upRight)">
                                      <p:cBhvr>
                                        <p:cTn id="10" dur="500"/>
                                        <p:tgtEl>
                                          <p:spTgt spid="21507">
                                            <p:txEl>
                                              <p:pRg st="2" end="2"/>
                                            </p:txEl>
                                          </p:spTgt>
                                        </p:tgtEl>
                                      </p:cBhvr>
                                    </p:animEffect>
                                  </p:childTnLst>
                                </p:cTn>
                              </p:par>
                              <p:par>
                                <p:cTn id="11" presetID="18" presetClass="entr" presetSubtype="3" fill="hold" nodeType="withEffect">
                                  <p:stCondLst>
                                    <p:cond delay="0"/>
                                  </p:stCondLst>
                                  <p:childTnLst>
                                    <p:set>
                                      <p:cBhvr>
                                        <p:cTn id="12" dur="1" fill="hold">
                                          <p:stCondLst>
                                            <p:cond delay="0"/>
                                          </p:stCondLst>
                                        </p:cTn>
                                        <p:tgtEl>
                                          <p:spTgt spid="21507">
                                            <p:txEl>
                                              <p:pRg st="3" end="3"/>
                                            </p:txEl>
                                          </p:spTgt>
                                        </p:tgtEl>
                                        <p:attrNameLst>
                                          <p:attrName>style.visibility</p:attrName>
                                        </p:attrNameLst>
                                      </p:cBhvr>
                                      <p:to>
                                        <p:strVal val="visible"/>
                                      </p:to>
                                    </p:set>
                                    <p:animEffect transition="in" filter="strips(upRight)">
                                      <p:cBhvr>
                                        <p:cTn id="13" dur="500"/>
                                        <p:tgtEl>
                                          <p:spTgt spid="21507">
                                            <p:txEl>
                                              <p:pRg st="3" end="3"/>
                                            </p:txEl>
                                          </p:spTgt>
                                        </p:tgtEl>
                                      </p:cBhvr>
                                    </p:animEffect>
                                  </p:childTnLst>
                                </p:cTn>
                              </p:par>
                              <p:par>
                                <p:cTn id="14" presetID="18" presetClass="entr" presetSubtype="3" fill="hold" nodeType="withEffect">
                                  <p:stCondLst>
                                    <p:cond delay="0"/>
                                  </p:stCondLst>
                                  <p:childTnLst>
                                    <p:set>
                                      <p:cBhvr>
                                        <p:cTn id="15" dur="1" fill="hold">
                                          <p:stCondLst>
                                            <p:cond delay="0"/>
                                          </p:stCondLst>
                                        </p:cTn>
                                        <p:tgtEl>
                                          <p:spTgt spid="21507">
                                            <p:txEl>
                                              <p:pRg st="4" end="4"/>
                                            </p:txEl>
                                          </p:spTgt>
                                        </p:tgtEl>
                                        <p:attrNameLst>
                                          <p:attrName>style.visibility</p:attrName>
                                        </p:attrNameLst>
                                      </p:cBhvr>
                                      <p:to>
                                        <p:strVal val="visible"/>
                                      </p:to>
                                    </p:set>
                                    <p:animEffect transition="in" filter="strips(upRight)">
                                      <p:cBhvr>
                                        <p:cTn id="16" dur="500"/>
                                        <p:tgtEl>
                                          <p:spTgt spid="21507">
                                            <p:txEl>
                                              <p:pRg st="4" end="4"/>
                                            </p:txEl>
                                          </p:spTgt>
                                        </p:tgtEl>
                                      </p:cBhvr>
                                    </p:animEffect>
                                  </p:childTnLst>
                                </p:cTn>
                              </p:par>
                              <p:par>
                                <p:cTn id="17" presetID="18" presetClass="entr" presetSubtype="3" fill="hold" nodeType="withEffect">
                                  <p:stCondLst>
                                    <p:cond delay="0"/>
                                  </p:stCondLst>
                                  <p:childTnLst>
                                    <p:set>
                                      <p:cBhvr>
                                        <p:cTn id="18" dur="1" fill="hold">
                                          <p:stCondLst>
                                            <p:cond delay="0"/>
                                          </p:stCondLst>
                                        </p:cTn>
                                        <p:tgtEl>
                                          <p:spTgt spid="21507">
                                            <p:txEl>
                                              <p:pRg st="5" end="5"/>
                                            </p:txEl>
                                          </p:spTgt>
                                        </p:tgtEl>
                                        <p:attrNameLst>
                                          <p:attrName>style.visibility</p:attrName>
                                        </p:attrNameLst>
                                      </p:cBhvr>
                                      <p:to>
                                        <p:strVal val="visible"/>
                                      </p:to>
                                    </p:set>
                                    <p:animEffect transition="in" filter="strips(upRight)">
                                      <p:cBhvr>
                                        <p:cTn id="19" dur="500"/>
                                        <p:tgtEl>
                                          <p:spTgt spid="21507">
                                            <p:txEl>
                                              <p:pRg st="5" end="5"/>
                                            </p:txEl>
                                          </p:spTgt>
                                        </p:tgtEl>
                                      </p:cBhvr>
                                    </p:animEffect>
                                  </p:childTnLst>
                                </p:cTn>
                              </p:par>
                              <p:par>
                                <p:cTn id="20" presetID="18" presetClass="entr" presetSubtype="3" fill="hold" nodeType="withEffect">
                                  <p:stCondLst>
                                    <p:cond delay="0"/>
                                  </p:stCondLst>
                                  <p:childTnLst>
                                    <p:set>
                                      <p:cBhvr>
                                        <p:cTn id="21" dur="1" fill="hold">
                                          <p:stCondLst>
                                            <p:cond delay="0"/>
                                          </p:stCondLst>
                                        </p:cTn>
                                        <p:tgtEl>
                                          <p:spTgt spid="21507">
                                            <p:txEl>
                                              <p:pRg st="6" end="6"/>
                                            </p:txEl>
                                          </p:spTgt>
                                        </p:tgtEl>
                                        <p:attrNameLst>
                                          <p:attrName>style.visibility</p:attrName>
                                        </p:attrNameLst>
                                      </p:cBhvr>
                                      <p:to>
                                        <p:strVal val="visible"/>
                                      </p:to>
                                    </p:set>
                                    <p:animEffect transition="in" filter="strips(upRight)">
                                      <p:cBhvr>
                                        <p:cTn id="22" dur="500"/>
                                        <p:tgtEl>
                                          <p:spTgt spid="21507">
                                            <p:txEl>
                                              <p:pRg st="6" end="6"/>
                                            </p:txEl>
                                          </p:spTgt>
                                        </p:tgtEl>
                                      </p:cBhvr>
                                    </p:animEffect>
                                  </p:childTnLst>
                                </p:cTn>
                              </p:par>
                              <p:par>
                                <p:cTn id="23" presetID="18" presetClass="entr" presetSubtype="3" fill="hold" nodeType="withEffect">
                                  <p:stCondLst>
                                    <p:cond delay="0"/>
                                  </p:stCondLst>
                                  <p:childTnLst>
                                    <p:set>
                                      <p:cBhvr>
                                        <p:cTn id="24" dur="1" fill="hold">
                                          <p:stCondLst>
                                            <p:cond delay="0"/>
                                          </p:stCondLst>
                                        </p:cTn>
                                        <p:tgtEl>
                                          <p:spTgt spid="21507">
                                            <p:txEl>
                                              <p:pRg st="7" end="7"/>
                                            </p:txEl>
                                          </p:spTgt>
                                        </p:tgtEl>
                                        <p:attrNameLst>
                                          <p:attrName>style.visibility</p:attrName>
                                        </p:attrNameLst>
                                      </p:cBhvr>
                                      <p:to>
                                        <p:strVal val="visible"/>
                                      </p:to>
                                    </p:set>
                                    <p:animEffect transition="in" filter="strips(upRight)">
                                      <p:cBhvr>
                                        <p:cTn id="25" dur="500"/>
                                        <p:tgtEl>
                                          <p:spTgt spid="21507">
                                            <p:txEl>
                                              <p:pRg st="7" end="7"/>
                                            </p:txEl>
                                          </p:spTgt>
                                        </p:tgtEl>
                                      </p:cBhvr>
                                    </p:animEffect>
                                  </p:childTnLst>
                                </p:cTn>
                              </p:par>
                              <p:par>
                                <p:cTn id="26" presetID="18" presetClass="entr" presetSubtype="3" fill="hold" nodeType="withEffect">
                                  <p:stCondLst>
                                    <p:cond delay="0"/>
                                  </p:stCondLst>
                                  <p:childTnLst>
                                    <p:set>
                                      <p:cBhvr>
                                        <p:cTn id="27" dur="1" fill="hold">
                                          <p:stCondLst>
                                            <p:cond delay="0"/>
                                          </p:stCondLst>
                                        </p:cTn>
                                        <p:tgtEl>
                                          <p:spTgt spid="21507">
                                            <p:txEl>
                                              <p:pRg st="8" end="8"/>
                                            </p:txEl>
                                          </p:spTgt>
                                        </p:tgtEl>
                                        <p:attrNameLst>
                                          <p:attrName>style.visibility</p:attrName>
                                        </p:attrNameLst>
                                      </p:cBhvr>
                                      <p:to>
                                        <p:strVal val="visible"/>
                                      </p:to>
                                    </p:set>
                                    <p:animEffect transition="in" filter="strips(upRight)">
                                      <p:cBhvr>
                                        <p:cTn id="28" dur="500"/>
                                        <p:tgtEl>
                                          <p:spTgt spid="21507">
                                            <p:txEl>
                                              <p:pRg st="8" end="8"/>
                                            </p:txEl>
                                          </p:spTgt>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2" presetClass="entr" presetSubtype="2" fill="hold" nodeType="clickEffect">
                                  <p:stCondLst>
                                    <p:cond delay="0"/>
                                  </p:stCondLst>
                                  <p:childTnLst>
                                    <p:set>
                                      <p:cBhvr>
                                        <p:cTn id="32" dur="1" fill="hold">
                                          <p:stCondLst>
                                            <p:cond delay="0"/>
                                          </p:stCondLst>
                                        </p:cTn>
                                        <p:tgtEl>
                                          <p:spTgt spid="21508"/>
                                        </p:tgtEl>
                                        <p:attrNameLst>
                                          <p:attrName>style.visibility</p:attrName>
                                        </p:attrNameLst>
                                      </p:cBhvr>
                                      <p:to>
                                        <p:strVal val="visible"/>
                                      </p:to>
                                    </p:set>
                                    <p:anim calcmode="lin" valueType="num">
                                      <p:cBhvr additive="base">
                                        <p:cTn id="33" dur="500" fill="hold"/>
                                        <p:tgtEl>
                                          <p:spTgt spid="21508"/>
                                        </p:tgtEl>
                                        <p:attrNameLst>
                                          <p:attrName>ppt_x</p:attrName>
                                        </p:attrNameLst>
                                      </p:cBhvr>
                                      <p:tavLst>
                                        <p:tav tm="0">
                                          <p:val>
                                            <p:strVal val="1+#ppt_w/2"/>
                                          </p:val>
                                        </p:tav>
                                        <p:tav tm="100000">
                                          <p:val>
                                            <p:strVal val="#ppt_x"/>
                                          </p:val>
                                        </p:tav>
                                      </p:tavLst>
                                    </p:anim>
                                    <p:anim calcmode="lin" valueType="num">
                                      <p:cBhvr additive="base">
                                        <p:cTn id="34" dur="500" fill="hold"/>
                                        <p:tgtEl>
                                          <p:spTgt spid="2150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pPr eaLnBrk="1" hangingPunct="1"/>
            <a:r>
              <a:rPr kumimoji="1" lang="en-US" altLang="zh-CN">
                <a:latin typeface="Times New Roman" pitchFamily="18" charset="0"/>
                <a:cs typeface="Times New Roman" pitchFamily="18" charset="0"/>
              </a:rPr>
              <a:t>2.   BP</a:t>
            </a:r>
            <a:r>
              <a:rPr kumimoji="1" lang="zh-CN" altLang="en-US">
                <a:latin typeface="Times New Roman" pitchFamily="18" charset="0"/>
                <a:cs typeface="Times New Roman" pitchFamily="18" charset="0"/>
              </a:rPr>
              <a:t>网络的标准学习算法</a:t>
            </a:r>
          </a:p>
        </p:txBody>
      </p:sp>
      <p:sp>
        <p:nvSpPr>
          <p:cNvPr id="22531" name="Rectangle 3"/>
          <p:cNvSpPr>
            <a:spLocks noGrp="1" noChangeArrowheads="1"/>
          </p:cNvSpPr>
          <p:nvPr>
            <p:ph type="body" idx="1"/>
          </p:nvPr>
        </p:nvSpPr>
        <p:spPr>
          <a:xfrm>
            <a:off x="2266950" y="1273175"/>
            <a:ext cx="7772400" cy="4114800"/>
          </a:xfrm>
        </p:spPr>
        <p:txBody>
          <a:bodyPr/>
          <a:lstStyle/>
          <a:p>
            <a:pPr eaLnBrk="1" hangingPunct="1"/>
            <a:r>
              <a:rPr lang="en-US" altLang="zh-CN" dirty="0">
                <a:latin typeface="Times New Roman" pitchFamily="18" charset="0"/>
                <a:cs typeface="Times New Roman" pitchFamily="18" charset="0"/>
              </a:rPr>
              <a:t>BP</a:t>
            </a:r>
            <a:r>
              <a:rPr lang="zh-CN" altLang="en-US" dirty="0">
                <a:latin typeface="Times New Roman" pitchFamily="18" charset="0"/>
                <a:cs typeface="Times New Roman" pitchFamily="18" charset="0"/>
              </a:rPr>
              <a:t>算法直解释</a:t>
            </a:r>
          </a:p>
          <a:p>
            <a:pPr lvl="1" eaLnBrk="1" hangingPunct="1"/>
            <a:r>
              <a:rPr lang="zh-CN" altLang="en-US" dirty="0">
                <a:latin typeface="Times New Roman" pitchFamily="18" charset="0"/>
                <a:cs typeface="Times New Roman" pitchFamily="18" charset="0"/>
              </a:rPr>
              <a:t>情况二直观表达</a:t>
            </a:r>
          </a:p>
          <a:p>
            <a:pPr lvl="2" eaLnBrk="1" hangingPunct="1"/>
            <a:r>
              <a:rPr lang="zh-CN" altLang="en-US" dirty="0">
                <a:latin typeface="Times New Roman" pitchFamily="18" charset="0"/>
                <a:cs typeface="Times New Roman" pitchFamily="18" charset="0"/>
              </a:rPr>
              <a:t>当误差对权值的偏导数</a:t>
            </a:r>
          </a:p>
          <a:p>
            <a:pPr lvl="2" eaLnBrk="1" hangingPunct="1">
              <a:buFont typeface="Wingdings" pitchFamily="2" charset="2"/>
              <a:buNone/>
            </a:pPr>
            <a:r>
              <a:rPr lang="zh-CN" altLang="en-US" dirty="0">
                <a:latin typeface="Times New Roman" pitchFamily="18" charset="0"/>
                <a:cs typeface="Times New Roman" pitchFamily="18" charset="0"/>
              </a:rPr>
              <a:t>小于零时，权值调整量</a:t>
            </a:r>
          </a:p>
          <a:p>
            <a:pPr lvl="2" eaLnBrk="1" hangingPunct="1">
              <a:buFont typeface="Wingdings" pitchFamily="2" charset="2"/>
              <a:buNone/>
            </a:pPr>
            <a:r>
              <a:rPr lang="zh-CN" altLang="en-US" dirty="0">
                <a:latin typeface="Times New Roman" pitchFamily="18" charset="0"/>
                <a:cs typeface="Times New Roman" pitchFamily="18" charset="0"/>
              </a:rPr>
              <a:t>为正，实际输出少于期</a:t>
            </a:r>
          </a:p>
          <a:p>
            <a:pPr lvl="2" eaLnBrk="1" hangingPunct="1">
              <a:buFont typeface="Wingdings" pitchFamily="2" charset="2"/>
              <a:buNone/>
            </a:pPr>
            <a:r>
              <a:rPr lang="zh-CN" altLang="en-US" dirty="0">
                <a:latin typeface="Times New Roman" pitchFamily="18" charset="0"/>
                <a:cs typeface="Times New Roman" pitchFamily="18" charset="0"/>
              </a:rPr>
              <a:t>望输出，权值向增大方向</a:t>
            </a:r>
          </a:p>
          <a:p>
            <a:pPr lvl="2" eaLnBrk="1" hangingPunct="1">
              <a:buFont typeface="Wingdings" pitchFamily="2" charset="2"/>
              <a:buNone/>
            </a:pPr>
            <a:r>
              <a:rPr lang="zh-CN" altLang="en-US" dirty="0">
                <a:latin typeface="Times New Roman" pitchFamily="18" charset="0"/>
                <a:cs typeface="Times New Roman" pitchFamily="18" charset="0"/>
              </a:rPr>
              <a:t>调整，使得实际输出与期</a:t>
            </a:r>
          </a:p>
          <a:p>
            <a:pPr lvl="2" eaLnBrk="1" hangingPunct="1">
              <a:buFont typeface="Wingdings" pitchFamily="2" charset="2"/>
              <a:buNone/>
            </a:pPr>
            <a:r>
              <a:rPr lang="zh-CN" altLang="en-US" dirty="0">
                <a:latin typeface="Times New Roman" pitchFamily="18" charset="0"/>
                <a:cs typeface="Times New Roman" pitchFamily="18" charset="0"/>
              </a:rPr>
              <a:t>望输出的差减少。</a:t>
            </a:r>
          </a:p>
          <a:p>
            <a:pPr lvl="2" eaLnBrk="1" hangingPunct="1"/>
            <a:endParaRPr lang="zh-CN" altLang="en-US" dirty="0">
              <a:latin typeface="Times New Roman" pitchFamily="18" charset="0"/>
              <a:cs typeface="Times New Roman" pitchFamily="18" charset="0"/>
            </a:endParaRPr>
          </a:p>
          <a:p>
            <a:pPr lvl="2" eaLnBrk="1" hangingPunct="1"/>
            <a:endParaRPr lang="zh-CN" altLang="en-US" dirty="0">
              <a:latin typeface="Times New Roman" pitchFamily="18" charset="0"/>
              <a:cs typeface="Times New Roman" pitchFamily="18" charset="0"/>
            </a:endParaRPr>
          </a:p>
          <a:p>
            <a:pPr lvl="2" eaLnBrk="1" hangingPunct="1"/>
            <a:endParaRPr lang="zh-CN" altLang="en-US" dirty="0">
              <a:latin typeface="Times New Roman" pitchFamily="18" charset="0"/>
              <a:cs typeface="Times New Roman" pitchFamily="18" charset="0"/>
            </a:endParaRPr>
          </a:p>
          <a:p>
            <a:pPr eaLnBrk="1" hangingPunct="1">
              <a:buFont typeface="Wingdings" pitchFamily="2" charset="2"/>
              <a:buNone/>
            </a:pPr>
            <a:endParaRPr lang="zh-CN" altLang="en-US" dirty="0">
              <a:latin typeface="Times New Roman" pitchFamily="18" charset="0"/>
              <a:cs typeface="Times New Roman" pitchFamily="18" charset="0"/>
            </a:endParaRPr>
          </a:p>
          <a:p>
            <a:pPr eaLnBrk="1" hangingPunct="1"/>
            <a:endParaRPr lang="en-US" altLang="zh-CN" dirty="0">
              <a:latin typeface="Times New Roman" pitchFamily="18" charset="0"/>
              <a:cs typeface="Times New Roman" pitchFamily="18" charset="0"/>
            </a:endParaRPr>
          </a:p>
        </p:txBody>
      </p:sp>
      <p:grpSp>
        <p:nvGrpSpPr>
          <p:cNvPr id="22532" name="Group 4"/>
          <p:cNvGrpSpPr>
            <a:grpSpLocks/>
          </p:cNvGrpSpPr>
          <p:nvPr/>
        </p:nvGrpSpPr>
        <p:grpSpPr bwMode="auto">
          <a:xfrm>
            <a:off x="6527801" y="1557339"/>
            <a:ext cx="3548063" cy="3824287"/>
            <a:chOff x="3360" y="1475"/>
            <a:chExt cx="2097" cy="2119"/>
          </a:xfrm>
        </p:grpSpPr>
        <p:grpSp>
          <p:nvGrpSpPr>
            <p:cNvPr id="22533" name="Group 5"/>
            <p:cNvGrpSpPr>
              <a:grpSpLocks/>
            </p:cNvGrpSpPr>
            <p:nvPr/>
          </p:nvGrpSpPr>
          <p:grpSpPr bwMode="auto">
            <a:xfrm>
              <a:off x="3360" y="1475"/>
              <a:ext cx="1951" cy="2119"/>
              <a:chOff x="3264" y="1811"/>
              <a:chExt cx="1951" cy="2119"/>
            </a:xfrm>
          </p:grpSpPr>
          <p:graphicFrame>
            <p:nvGraphicFramePr>
              <p:cNvPr id="22535" name="Object 6"/>
              <p:cNvGraphicFramePr>
                <a:graphicFrameLocks noChangeAspect="1"/>
              </p:cNvGraphicFramePr>
              <p:nvPr/>
            </p:nvGraphicFramePr>
            <p:xfrm>
              <a:off x="3600" y="3557"/>
              <a:ext cx="384" cy="373"/>
            </p:xfrm>
            <a:graphic>
              <a:graphicData uri="http://schemas.openxmlformats.org/presentationml/2006/ole">
                <mc:AlternateContent xmlns:mc="http://schemas.openxmlformats.org/markup-compatibility/2006">
                  <mc:Choice xmlns:v="urn:schemas-microsoft-com:vml" Requires="v">
                    <p:oleObj name="Equation" r:id="rId2" imgW="342720" imgH="431640" progId="Equation.DSMT4">
                      <p:embed/>
                    </p:oleObj>
                  </mc:Choice>
                  <mc:Fallback>
                    <p:oleObj name="Equation" r:id="rId2" imgW="342720" imgH="431640" progId="Equation.DSMT4">
                      <p:embed/>
                      <p:pic>
                        <p:nvPicPr>
                          <p:cNvPr id="22535" name="Object 6"/>
                          <p:cNvPicPr>
                            <a:picLocks noChangeAspect="1" noChangeArrowheads="1"/>
                          </p:cNvPicPr>
                          <p:nvPr/>
                        </p:nvPicPr>
                        <p:blipFill>
                          <a:blip r:embed="rId3"/>
                          <a:srcRect/>
                          <a:stretch>
                            <a:fillRect/>
                          </a:stretch>
                        </p:blipFill>
                        <p:spPr bwMode="auto">
                          <a:xfrm>
                            <a:off x="3600" y="3557"/>
                            <a:ext cx="384" cy="3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22536" name="Group 7"/>
              <p:cNvGrpSpPr>
                <a:grpSpLocks/>
              </p:cNvGrpSpPr>
              <p:nvPr/>
            </p:nvGrpSpPr>
            <p:grpSpPr bwMode="auto">
              <a:xfrm>
                <a:off x="3504" y="1872"/>
                <a:ext cx="1680" cy="1392"/>
                <a:chOff x="6040" y="1675"/>
                <a:chExt cx="2520" cy="2340"/>
              </a:xfrm>
            </p:grpSpPr>
            <p:sp>
              <p:nvSpPr>
                <p:cNvPr id="22539" name="Line 8"/>
                <p:cNvSpPr>
                  <a:spLocks noChangeShapeType="1"/>
                </p:cNvSpPr>
                <p:nvPr/>
              </p:nvSpPr>
              <p:spPr bwMode="auto">
                <a:xfrm>
                  <a:off x="6040" y="4015"/>
                  <a:ext cx="2520"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2540" name="Line 9"/>
                <p:cNvSpPr>
                  <a:spLocks noChangeShapeType="1"/>
                </p:cNvSpPr>
                <p:nvPr/>
              </p:nvSpPr>
              <p:spPr bwMode="auto">
                <a:xfrm flipV="1">
                  <a:off x="6040" y="1675"/>
                  <a:ext cx="0" cy="234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2541" name="Freeform 10"/>
                <p:cNvSpPr>
                  <a:spLocks/>
                </p:cNvSpPr>
                <p:nvPr/>
              </p:nvSpPr>
              <p:spPr bwMode="auto">
                <a:xfrm rot="710108" flipH="1">
                  <a:off x="6400" y="1987"/>
                  <a:ext cx="1980" cy="1794"/>
                </a:xfrm>
                <a:custGeom>
                  <a:avLst/>
                  <a:gdLst>
                    <a:gd name="T0" fmla="*/ 0 w 1980"/>
                    <a:gd name="T1" fmla="*/ 0 h 1794"/>
                    <a:gd name="T2" fmla="*/ 720 w 1980"/>
                    <a:gd name="T3" fmla="*/ 1716 h 1794"/>
                    <a:gd name="T4" fmla="*/ 1980 w 1980"/>
                    <a:gd name="T5" fmla="*/ 468 h 1794"/>
                    <a:gd name="T6" fmla="*/ 0 60000 65536"/>
                    <a:gd name="T7" fmla="*/ 0 60000 65536"/>
                    <a:gd name="T8" fmla="*/ 0 60000 65536"/>
                  </a:gdLst>
                  <a:ahLst/>
                  <a:cxnLst>
                    <a:cxn ang="T6">
                      <a:pos x="T0" y="T1"/>
                    </a:cxn>
                    <a:cxn ang="T7">
                      <a:pos x="T2" y="T3"/>
                    </a:cxn>
                    <a:cxn ang="T8">
                      <a:pos x="T4" y="T5"/>
                    </a:cxn>
                  </a:cxnLst>
                  <a:rect l="0" t="0" r="r" b="b"/>
                  <a:pathLst>
                    <a:path w="1980" h="1794">
                      <a:moveTo>
                        <a:pt x="0" y="0"/>
                      </a:moveTo>
                      <a:cubicBezTo>
                        <a:pt x="195" y="819"/>
                        <a:pt x="390" y="1638"/>
                        <a:pt x="720" y="1716"/>
                      </a:cubicBezTo>
                      <a:cubicBezTo>
                        <a:pt x="1050" y="1794"/>
                        <a:pt x="1515" y="1131"/>
                        <a:pt x="1980" y="468"/>
                      </a:cubicBezTo>
                    </a:path>
                  </a:pathLst>
                </a:cu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2542" name="Line 11"/>
                <p:cNvSpPr>
                  <a:spLocks noChangeShapeType="1"/>
                </p:cNvSpPr>
                <p:nvPr/>
              </p:nvSpPr>
              <p:spPr bwMode="auto">
                <a:xfrm>
                  <a:off x="6400" y="2455"/>
                  <a:ext cx="1080" cy="156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22537" name="Rectangle 12"/>
              <p:cNvSpPr>
                <a:spLocks noChangeArrowheads="1"/>
              </p:cNvSpPr>
              <p:nvPr/>
            </p:nvSpPr>
            <p:spPr bwMode="auto">
              <a:xfrm>
                <a:off x="3264" y="1811"/>
                <a:ext cx="20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800" b="1">
                    <a:latin typeface="Times New Roman" pitchFamily="18" charset="0"/>
                    <a:cs typeface="Times New Roman" pitchFamily="18" charset="0"/>
                  </a:rPr>
                  <a:t>e</a:t>
                </a:r>
              </a:p>
            </p:txBody>
          </p:sp>
          <p:sp>
            <p:nvSpPr>
              <p:cNvPr id="22538" name="Rectangle 13"/>
              <p:cNvSpPr>
                <a:spLocks noChangeArrowheads="1"/>
              </p:cNvSpPr>
              <p:nvPr/>
            </p:nvSpPr>
            <p:spPr bwMode="auto">
              <a:xfrm>
                <a:off x="3888" y="3571"/>
                <a:ext cx="1327" cy="2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b="1">
                    <a:latin typeface="Times New Roman" pitchFamily="18" charset="0"/>
                    <a:cs typeface="Times New Roman" pitchFamily="18" charset="0"/>
                  </a:rPr>
                  <a:t>&lt;0, </a:t>
                </a:r>
                <a:r>
                  <a:rPr kumimoji="1" lang="zh-CN" altLang="en-US" sz="2400" b="1">
                    <a:latin typeface="Times New Roman" pitchFamily="18" charset="0"/>
                    <a:cs typeface="Times New Roman" pitchFamily="18" charset="0"/>
                  </a:rPr>
                  <a:t>此时</a:t>
                </a:r>
                <a:r>
                  <a:rPr kumimoji="1" lang="en-US" altLang="zh-CN" sz="2400" b="1">
                    <a:latin typeface="Times New Roman" pitchFamily="18" charset="0"/>
                    <a:cs typeface="Times New Roman" pitchFamily="18" charset="0"/>
                  </a:rPr>
                  <a:t>Δw</a:t>
                </a:r>
                <a:r>
                  <a:rPr kumimoji="1" lang="en-US" altLang="zh-CN" sz="2400" b="1" baseline="-30000">
                    <a:latin typeface="Times New Roman" pitchFamily="18" charset="0"/>
                    <a:cs typeface="Times New Roman" pitchFamily="18" charset="0"/>
                  </a:rPr>
                  <a:t>ho</a:t>
                </a:r>
                <a:r>
                  <a:rPr kumimoji="1" lang="en-US" altLang="zh-CN" sz="2400" b="1">
                    <a:latin typeface="Times New Roman" pitchFamily="18" charset="0"/>
                    <a:cs typeface="Times New Roman" pitchFamily="18" charset="0"/>
                  </a:rPr>
                  <a:t>&gt;0</a:t>
                </a:r>
              </a:p>
            </p:txBody>
          </p:sp>
        </p:grpSp>
        <p:sp>
          <p:nvSpPr>
            <p:cNvPr id="22534" name="Rectangle 14"/>
            <p:cNvSpPr>
              <a:spLocks noChangeArrowheads="1"/>
            </p:cNvSpPr>
            <p:nvPr/>
          </p:nvSpPr>
          <p:spPr bwMode="auto">
            <a:xfrm>
              <a:off x="5088" y="2850"/>
              <a:ext cx="369" cy="2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b="1">
                  <a:latin typeface="Times New Roman" pitchFamily="18" charset="0"/>
                  <a:cs typeface="Times New Roman" pitchFamily="18" charset="0"/>
                </a:rPr>
                <a:t>w</a:t>
              </a:r>
              <a:r>
                <a:rPr kumimoji="1" lang="en-US" altLang="zh-CN" sz="2400" b="1" baseline="-30000">
                  <a:latin typeface="Times New Roman" pitchFamily="18" charset="0"/>
                  <a:cs typeface="Times New Roman" pitchFamily="18" charset="0"/>
                </a:rPr>
                <a:t>ho</a:t>
              </a:r>
            </a:p>
          </p:txBody>
        </p:sp>
      </p:grpSp>
    </p:spTree>
    <p:extLst>
      <p:ext uri="{BB962C8B-B14F-4D97-AF65-F5344CB8AC3E}">
        <p14:creationId xmlns:p14="http://schemas.microsoft.com/office/powerpoint/2010/main" val="412433446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ntr" presetSubtype="3" fill="hold" nodeType="clickEffect">
                                  <p:stCondLst>
                                    <p:cond delay="0"/>
                                  </p:stCondLst>
                                  <p:childTnLst>
                                    <p:set>
                                      <p:cBhvr>
                                        <p:cTn id="6" dur="1" fill="hold">
                                          <p:stCondLst>
                                            <p:cond delay="0"/>
                                          </p:stCondLst>
                                        </p:cTn>
                                        <p:tgtEl>
                                          <p:spTgt spid="22531">
                                            <p:txEl>
                                              <p:pRg st="1" end="1"/>
                                            </p:txEl>
                                          </p:spTgt>
                                        </p:tgtEl>
                                        <p:attrNameLst>
                                          <p:attrName>style.visibility</p:attrName>
                                        </p:attrNameLst>
                                      </p:cBhvr>
                                      <p:to>
                                        <p:strVal val="visible"/>
                                      </p:to>
                                    </p:set>
                                    <p:animEffect transition="in" filter="strips(upRight)">
                                      <p:cBhvr>
                                        <p:cTn id="7" dur="500"/>
                                        <p:tgtEl>
                                          <p:spTgt spid="22531">
                                            <p:txEl>
                                              <p:pRg st="1" end="1"/>
                                            </p:txEl>
                                          </p:spTgt>
                                        </p:tgtEl>
                                      </p:cBhvr>
                                    </p:animEffect>
                                  </p:childTnLst>
                                </p:cTn>
                              </p:par>
                              <p:par>
                                <p:cTn id="8" presetID="18" presetClass="entr" presetSubtype="3" fill="hold" nodeType="withEffect">
                                  <p:stCondLst>
                                    <p:cond delay="0"/>
                                  </p:stCondLst>
                                  <p:childTnLst>
                                    <p:set>
                                      <p:cBhvr>
                                        <p:cTn id="9" dur="1" fill="hold">
                                          <p:stCondLst>
                                            <p:cond delay="0"/>
                                          </p:stCondLst>
                                        </p:cTn>
                                        <p:tgtEl>
                                          <p:spTgt spid="22531">
                                            <p:txEl>
                                              <p:pRg st="2" end="2"/>
                                            </p:txEl>
                                          </p:spTgt>
                                        </p:tgtEl>
                                        <p:attrNameLst>
                                          <p:attrName>style.visibility</p:attrName>
                                        </p:attrNameLst>
                                      </p:cBhvr>
                                      <p:to>
                                        <p:strVal val="visible"/>
                                      </p:to>
                                    </p:set>
                                    <p:animEffect transition="in" filter="strips(upRight)">
                                      <p:cBhvr>
                                        <p:cTn id="10" dur="500"/>
                                        <p:tgtEl>
                                          <p:spTgt spid="22531">
                                            <p:txEl>
                                              <p:pRg st="2" end="2"/>
                                            </p:txEl>
                                          </p:spTgt>
                                        </p:tgtEl>
                                      </p:cBhvr>
                                    </p:animEffect>
                                  </p:childTnLst>
                                </p:cTn>
                              </p:par>
                              <p:par>
                                <p:cTn id="11" presetID="18" presetClass="entr" presetSubtype="3" fill="hold" nodeType="withEffect">
                                  <p:stCondLst>
                                    <p:cond delay="0"/>
                                  </p:stCondLst>
                                  <p:childTnLst>
                                    <p:set>
                                      <p:cBhvr>
                                        <p:cTn id="12" dur="1" fill="hold">
                                          <p:stCondLst>
                                            <p:cond delay="0"/>
                                          </p:stCondLst>
                                        </p:cTn>
                                        <p:tgtEl>
                                          <p:spTgt spid="22531">
                                            <p:txEl>
                                              <p:pRg st="3" end="3"/>
                                            </p:txEl>
                                          </p:spTgt>
                                        </p:tgtEl>
                                        <p:attrNameLst>
                                          <p:attrName>style.visibility</p:attrName>
                                        </p:attrNameLst>
                                      </p:cBhvr>
                                      <p:to>
                                        <p:strVal val="visible"/>
                                      </p:to>
                                    </p:set>
                                    <p:animEffect transition="in" filter="strips(upRight)">
                                      <p:cBhvr>
                                        <p:cTn id="13" dur="500"/>
                                        <p:tgtEl>
                                          <p:spTgt spid="22531">
                                            <p:txEl>
                                              <p:pRg st="3" end="3"/>
                                            </p:txEl>
                                          </p:spTgt>
                                        </p:tgtEl>
                                      </p:cBhvr>
                                    </p:animEffect>
                                  </p:childTnLst>
                                </p:cTn>
                              </p:par>
                              <p:par>
                                <p:cTn id="14" presetID="18" presetClass="entr" presetSubtype="3" fill="hold" nodeType="withEffect">
                                  <p:stCondLst>
                                    <p:cond delay="0"/>
                                  </p:stCondLst>
                                  <p:childTnLst>
                                    <p:set>
                                      <p:cBhvr>
                                        <p:cTn id="15" dur="1" fill="hold">
                                          <p:stCondLst>
                                            <p:cond delay="0"/>
                                          </p:stCondLst>
                                        </p:cTn>
                                        <p:tgtEl>
                                          <p:spTgt spid="22531">
                                            <p:txEl>
                                              <p:pRg st="4" end="4"/>
                                            </p:txEl>
                                          </p:spTgt>
                                        </p:tgtEl>
                                        <p:attrNameLst>
                                          <p:attrName>style.visibility</p:attrName>
                                        </p:attrNameLst>
                                      </p:cBhvr>
                                      <p:to>
                                        <p:strVal val="visible"/>
                                      </p:to>
                                    </p:set>
                                    <p:animEffect transition="in" filter="strips(upRight)">
                                      <p:cBhvr>
                                        <p:cTn id="16" dur="500"/>
                                        <p:tgtEl>
                                          <p:spTgt spid="22531">
                                            <p:txEl>
                                              <p:pRg st="4" end="4"/>
                                            </p:txEl>
                                          </p:spTgt>
                                        </p:tgtEl>
                                      </p:cBhvr>
                                    </p:animEffect>
                                  </p:childTnLst>
                                </p:cTn>
                              </p:par>
                              <p:par>
                                <p:cTn id="17" presetID="18" presetClass="entr" presetSubtype="3" fill="hold" nodeType="withEffect">
                                  <p:stCondLst>
                                    <p:cond delay="0"/>
                                  </p:stCondLst>
                                  <p:childTnLst>
                                    <p:set>
                                      <p:cBhvr>
                                        <p:cTn id="18" dur="1" fill="hold">
                                          <p:stCondLst>
                                            <p:cond delay="0"/>
                                          </p:stCondLst>
                                        </p:cTn>
                                        <p:tgtEl>
                                          <p:spTgt spid="22531">
                                            <p:txEl>
                                              <p:pRg st="5" end="5"/>
                                            </p:txEl>
                                          </p:spTgt>
                                        </p:tgtEl>
                                        <p:attrNameLst>
                                          <p:attrName>style.visibility</p:attrName>
                                        </p:attrNameLst>
                                      </p:cBhvr>
                                      <p:to>
                                        <p:strVal val="visible"/>
                                      </p:to>
                                    </p:set>
                                    <p:animEffect transition="in" filter="strips(upRight)">
                                      <p:cBhvr>
                                        <p:cTn id="19" dur="500"/>
                                        <p:tgtEl>
                                          <p:spTgt spid="22531">
                                            <p:txEl>
                                              <p:pRg st="5" end="5"/>
                                            </p:txEl>
                                          </p:spTgt>
                                        </p:tgtEl>
                                      </p:cBhvr>
                                    </p:animEffect>
                                  </p:childTnLst>
                                </p:cTn>
                              </p:par>
                              <p:par>
                                <p:cTn id="20" presetID="18" presetClass="entr" presetSubtype="3" fill="hold" nodeType="withEffect">
                                  <p:stCondLst>
                                    <p:cond delay="0"/>
                                  </p:stCondLst>
                                  <p:childTnLst>
                                    <p:set>
                                      <p:cBhvr>
                                        <p:cTn id="21" dur="1" fill="hold">
                                          <p:stCondLst>
                                            <p:cond delay="0"/>
                                          </p:stCondLst>
                                        </p:cTn>
                                        <p:tgtEl>
                                          <p:spTgt spid="22531">
                                            <p:txEl>
                                              <p:pRg st="6" end="6"/>
                                            </p:txEl>
                                          </p:spTgt>
                                        </p:tgtEl>
                                        <p:attrNameLst>
                                          <p:attrName>style.visibility</p:attrName>
                                        </p:attrNameLst>
                                      </p:cBhvr>
                                      <p:to>
                                        <p:strVal val="visible"/>
                                      </p:to>
                                    </p:set>
                                    <p:animEffect transition="in" filter="strips(upRight)">
                                      <p:cBhvr>
                                        <p:cTn id="22" dur="500"/>
                                        <p:tgtEl>
                                          <p:spTgt spid="22531">
                                            <p:txEl>
                                              <p:pRg st="6" end="6"/>
                                            </p:txEl>
                                          </p:spTgt>
                                        </p:tgtEl>
                                      </p:cBhvr>
                                    </p:animEffect>
                                  </p:childTnLst>
                                </p:cTn>
                              </p:par>
                              <p:par>
                                <p:cTn id="23" presetID="18" presetClass="entr" presetSubtype="3" fill="hold" nodeType="withEffect">
                                  <p:stCondLst>
                                    <p:cond delay="0"/>
                                  </p:stCondLst>
                                  <p:childTnLst>
                                    <p:set>
                                      <p:cBhvr>
                                        <p:cTn id="24" dur="1" fill="hold">
                                          <p:stCondLst>
                                            <p:cond delay="0"/>
                                          </p:stCondLst>
                                        </p:cTn>
                                        <p:tgtEl>
                                          <p:spTgt spid="22531">
                                            <p:txEl>
                                              <p:pRg st="7" end="7"/>
                                            </p:txEl>
                                          </p:spTgt>
                                        </p:tgtEl>
                                        <p:attrNameLst>
                                          <p:attrName>style.visibility</p:attrName>
                                        </p:attrNameLst>
                                      </p:cBhvr>
                                      <p:to>
                                        <p:strVal val="visible"/>
                                      </p:to>
                                    </p:set>
                                    <p:animEffect transition="in" filter="strips(upRight)">
                                      <p:cBhvr>
                                        <p:cTn id="25" dur="500"/>
                                        <p:tgtEl>
                                          <p:spTgt spid="22531">
                                            <p:txEl>
                                              <p:pRg st="7" end="7"/>
                                            </p:txEl>
                                          </p:spTgt>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2" presetClass="entr" presetSubtype="2" fill="hold" nodeType="clickEffect">
                                  <p:stCondLst>
                                    <p:cond delay="0"/>
                                  </p:stCondLst>
                                  <p:childTnLst>
                                    <p:set>
                                      <p:cBhvr>
                                        <p:cTn id="29" dur="1" fill="hold">
                                          <p:stCondLst>
                                            <p:cond delay="0"/>
                                          </p:stCondLst>
                                        </p:cTn>
                                        <p:tgtEl>
                                          <p:spTgt spid="22532"/>
                                        </p:tgtEl>
                                        <p:attrNameLst>
                                          <p:attrName>style.visibility</p:attrName>
                                        </p:attrNameLst>
                                      </p:cBhvr>
                                      <p:to>
                                        <p:strVal val="visible"/>
                                      </p:to>
                                    </p:set>
                                    <p:anim calcmode="lin" valueType="num">
                                      <p:cBhvr additive="base">
                                        <p:cTn id="30" dur="500" fill="hold"/>
                                        <p:tgtEl>
                                          <p:spTgt spid="22532"/>
                                        </p:tgtEl>
                                        <p:attrNameLst>
                                          <p:attrName>ppt_x</p:attrName>
                                        </p:attrNameLst>
                                      </p:cBhvr>
                                      <p:tavLst>
                                        <p:tav tm="0">
                                          <p:val>
                                            <p:strVal val="1+#ppt_w/2"/>
                                          </p:val>
                                        </p:tav>
                                        <p:tav tm="100000">
                                          <p:val>
                                            <p:strVal val="#ppt_x"/>
                                          </p:val>
                                        </p:tav>
                                      </p:tavLst>
                                    </p:anim>
                                    <p:anim calcmode="lin" valueType="num">
                                      <p:cBhvr additive="base">
                                        <p:cTn id="31" dur="500" fill="hold"/>
                                        <p:tgtEl>
                                          <p:spTgt spid="2253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pPr eaLnBrk="1" hangingPunct="1"/>
            <a:r>
              <a:rPr lang="en-US" altLang="zh-CN" sz="3200" dirty="0">
                <a:latin typeface="Times New Roman" pitchFamily="18" charset="0"/>
                <a:cs typeface="Times New Roman" pitchFamily="18" charset="0"/>
              </a:rPr>
              <a:t>3.   BP</a:t>
            </a:r>
            <a:r>
              <a:rPr lang="zh-CN" altLang="en-US" sz="3200" dirty="0">
                <a:latin typeface="Times New Roman" pitchFamily="18" charset="0"/>
                <a:cs typeface="Times New Roman" pitchFamily="18" charset="0"/>
              </a:rPr>
              <a:t>神经网络学习算法的</a:t>
            </a:r>
            <a:r>
              <a:rPr lang="en-US" altLang="zh-CN" sz="3200" dirty="0">
                <a:latin typeface="Times New Roman" pitchFamily="18" charset="0"/>
                <a:cs typeface="Times New Roman" pitchFamily="18" charset="0"/>
              </a:rPr>
              <a:t>Java</a:t>
            </a:r>
            <a:r>
              <a:rPr lang="zh-CN" altLang="en-US" sz="3200" dirty="0">
                <a:latin typeface="Times New Roman" pitchFamily="18" charset="0"/>
                <a:cs typeface="Times New Roman" pitchFamily="18" charset="0"/>
              </a:rPr>
              <a:t>实现</a:t>
            </a:r>
            <a:r>
              <a:rPr lang="zh-CN" altLang="en-US" sz="4000" dirty="0">
                <a:latin typeface="Times New Roman" pitchFamily="18" charset="0"/>
                <a:cs typeface="Times New Roman" pitchFamily="18" charset="0"/>
              </a:rPr>
              <a:t> </a:t>
            </a:r>
          </a:p>
        </p:txBody>
      </p:sp>
      <p:pic>
        <p:nvPicPr>
          <p:cNvPr id="33794" name="Picture 2" descr="https://images2015.cnblogs.com/blog/961148/201707/961148-20170721154744527-1721074065.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5561" y="1835488"/>
            <a:ext cx="5303951" cy="4327878"/>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p:nvSpPr>
        <p:spPr>
          <a:xfrm>
            <a:off x="2351585" y="1340769"/>
            <a:ext cx="3315331" cy="461665"/>
          </a:xfrm>
          <a:prstGeom prst="rect">
            <a:avLst/>
          </a:prstGeom>
        </p:spPr>
        <p:txBody>
          <a:bodyPr wrap="none">
            <a:spAutoFit/>
          </a:bodyPr>
          <a:lstStyle/>
          <a:p>
            <a:pPr marL="342900" indent="-342900">
              <a:buFont typeface="Wingdings" panose="05000000000000000000" pitchFamily="2" charset="2"/>
              <a:buChar char="l"/>
            </a:pPr>
            <a:r>
              <a:rPr lang="zh-CN" altLang="en-US" sz="2400" b="1" dirty="0"/>
              <a:t>神经网络的训练过程</a:t>
            </a:r>
          </a:p>
        </p:txBody>
      </p:sp>
      <p:pic>
        <p:nvPicPr>
          <p:cNvPr id="3379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80176" y="1719110"/>
            <a:ext cx="2915816" cy="45606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2174970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pPr eaLnBrk="1" hangingPunct="1"/>
            <a:r>
              <a:rPr lang="en-US" altLang="zh-CN" sz="3200" dirty="0">
                <a:latin typeface="Times New Roman" pitchFamily="18" charset="0"/>
                <a:cs typeface="Times New Roman" pitchFamily="18" charset="0"/>
              </a:rPr>
              <a:t>3.   BP</a:t>
            </a:r>
            <a:r>
              <a:rPr lang="zh-CN" altLang="en-US" sz="3200" dirty="0">
                <a:latin typeface="Times New Roman" pitchFamily="18" charset="0"/>
                <a:cs typeface="Times New Roman" pitchFamily="18" charset="0"/>
              </a:rPr>
              <a:t>神经网络学习算法的</a:t>
            </a:r>
            <a:r>
              <a:rPr lang="en-US" altLang="zh-CN" sz="3200" dirty="0">
                <a:latin typeface="Times New Roman" pitchFamily="18" charset="0"/>
                <a:cs typeface="Times New Roman" pitchFamily="18" charset="0"/>
              </a:rPr>
              <a:t>java</a:t>
            </a:r>
            <a:r>
              <a:rPr lang="zh-CN" altLang="en-US" sz="3200" dirty="0">
                <a:latin typeface="Times New Roman" pitchFamily="18" charset="0"/>
                <a:cs typeface="Times New Roman" pitchFamily="18" charset="0"/>
              </a:rPr>
              <a:t>实现</a:t>
            </a:r>
          </a:p>
        </p:txBody>
      </p:sp>
      <p:pic>
        <p:nvPicPr>
          <p:cNvPr id="327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79576" y="1905799"/>
            <a:ext cx="7488832" cy="3594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2112741" y="1340769"/>
            <a:ext cx="1762021" cy="461665"/>
          </a:xfrm>
          <a:prstGeom prst="rect">
            <a:avLst/>
          </a:prstGeom>
          <a:noFill/>
        </p:spPr>
        <p:txBody>
          <a:bodyPr wrap="none" rtlCol="0">
            <a:spAutoFit/>
          </a:bodyPr>
          <a:lstStyle/>
          <a:p>
            <a:pPr marL="342900" indent="-342900">
              <a:buFont typeface="Wingdings" panose="05000000000000000000" pitchFamily="2" charset="2"/>
              <a:buChar char="l"/>
            </a:pPr>
            <a:r>
              <a:rPr lang="zh-CN" altLang="en-US" sz="2400" dirty="0">
                <a:latin typeface="微软雅黑" panose="020B0503020204020204" pitchFamily="34" charset="-122"/>
                <a:ea typeface="微软雅黑" panose="020B0503020204020204" pitchFamily="34" charset="-122"/>
              </a:rPr>
              <a:t>参数设置</a:t>
            </a:r>
          </a:p>
        </p:txBody>
      </p:sp>
    </p:spTree>
    <p:extLst>
      <p:ext uri="{BB962C8B-B14F-4D97-AF65-F5344CB8AC3E}">
        <p14:creationId xmlns:p14="http://schemas.microsoft.com/office/powerpoint/2010/main" val="175424965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a:xfrm>
            <a:off x="1981200" y="274638"/>
            <a:ext cx="8229600" cy="1143000"/>
          </a:xfrm>
        </p:spPr>
        <p:txBody>
          <a:bodyPr/>
          <a:lstStyle/>
          <a:p>
            <a:pPr eaLnBrk="1" hangingPunct="1"/>
            <a:r>
              <a:rPr lang="en-US" altLang="zh-CN" sz="3200" dirty="0">
                <a:latin typeface="Times New Roman" pitchFamily="18" charset="0"/>
                <a:cs typeface="Times New Roman" pitchFamily="18" charset="0"/>
              </a:rPr>
              <a:t>3.   BP</a:t>
            </a:r>
            <a:r>
              <a:rPr lang="zh-CN" altLang="en-US" sz="3200" dirty="0">
                <a:latin typeface="Times New Roman" pitchFamily="18" charset="0"/>
                <a:cs typeface="Times New Roman" pitchFamily="18" charset="0"/>
              </a:rPr>
              <a:t>神经网络学习算法的</a:t>
            </a:r>
            <a:r>
              <a:rPr lang="en-US" altLang="zh-CN" sz="3200" dirty="0">
                <a:latin typeface="Times New Roman" pitchFamily="18" charset="0"/>
                <a:cs typeface="Times New Roman" pitchFamily="18" charset="0"/>
              </a:rPr>
              <a:t>java</a:t>
            </a:r>
            <a:r>
              <a:rPr lang="zh-CN" altLang="en-US" sz="3200" dirty="0">
                <a:latin typeface="Times New Roman" pitchFamily="18" charset="0"/>
                <a:cs typeface="Times New Roman" pitchFamily="18" charset="0"/>
              </a:rPr>
              <a:t>实现</a:t>
            </a:r>
          </a:p>
        </p:txBody>
      </p:sp>
      <p:pic>
        <p:nvPicPr>
          <p:cNvPr id="368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91544" y="1772816"/>
            <a:ext cx="8438546" cy="42484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p:cNvSpPr txBox="1"/>
          <p:nvPr/>
        </p:nvSpPr>
        <p:spPr>
          <a:xfrm>
            <a:off x="2112740" y="1340769"/>
            <a:ext cx="2377574" cy="461665"/>
          </a:xfrm>
          <a:prstGeom prst="rect">
            <a:avLst/>
          </a:prstGeom>
          <a:noFill/>
        </p:spPr>
        <p:txBody>
          <a:bodyPr wrap="none" rtlCol="0">
            <a:spAutoFit/>
          </a:bodyPr>
          <a:lstStyle/>
          <a:p>
            <a:pPr marL="342900" indent="-342900">
              <a:buFont typeface="Wingdings" panose="05000000000000000000" pitchFamily="2" charset="2"/>
              <a:buChar char="l"/>
            </a:pPr>
            <a:r>
              <a:rPr lang="zh-CN" altLang="en-US" sz="2400" dirty="0">
                <a:latin typeface="微软雅黑" panose="020B0503020204020204" pitchFamily="34" charset="-122"/>
                <a:ea typeface="微软雅黑" panose="020B0503020204020204" pitchFamily="34" charset="-122"/>
              </a:rPr>
              <a:t>训练过程参数</a:t>
            </a:r>
          </a:p>
        </p:txBody>
      </p:sp>
    </p:spTree>
    <p:extLst>
      <p:ext uri="{BB962C8B-B14F-4D97-AF65-F5344CB8AC3E}">
        <p14:creationId xmlns:p14="http://schemas.microsoft.com/office/powerpoint/2010/main" val="193478634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a:xfrm>
            <a:off x="1981200" y="274638"/>
            <a:ext cx="8229600" cy="1143000"/>
          </a:xfrm>
        </p:spPr>
        <p:txBody>
          <a:bodyPr/>
          <a:lstStyle/>
          <a:p>
            <a:pPr eaLnBrk="1" hangingPunct="1"/>
            <a:r>
              <a:rPr lang="en-US" altLang="zh-CN" sz="3200" dirty="0">
                <a:latin typeface="Times New Roman" pitchFamily="18" charset="0"/>
                <a:cs typeface="Times New Roman" pitchFamily="18" charset="0"/>
              </a:rPr>
              <a:t>3.   BP</a:t>
            </a:r>
            <a:r>
              <a:rPr lang="zh-CN" altLang="en-US" sz="3200" dirty="0">
                <a:latin typeface="Times New Roman" pitchFamily="18" charset="0"/>
                <a:cs typeface="Times New Roman" pitchFamily="18" charset="0"/>
              </a:rPr>
              <a:t>神经网络学习算法的</a:t>
            </a:r>
            <a:r>
              <a:rPr lang="en-US" altLang="zh-CN" sz="3200" dirty="0">
                <a:latin typeface="Times New Roman" pitchFamily="18" charset="0"/>
                <a:cs typeface="Times New Roman" pitchFamily="18" charset="0"/>
              </a:rPr>
              <a:t>java</a:t>
            </a:r>
            <a:r>
              <a:rPr lang="zh-CN" altLang="en-US" sz="3200" dirty="0">
                <a:latin typeface="Times New Roman" pitchFamily="18" charset="0"/>
                <a:cs typeface="Times New Roman" pitchFamily="18" charset="0"/>
              </a:rPr>
              <a:t>实现</a:t>
            </a:r>
          </a:p>
        </p:txBody>
      </p:sp>
      <p:pic>
        <p:nvPicPr>
          <p:cNvPr id="358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23592" y="1844824"/>
            <a:ext cx="7408240" cy="46805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p:cNvSpPr txBox="1"/>
          <p:nvPr/>
        </p:nvSpPr>
        <p:spPr>
          <a:xfrm>
            <a:off x="2112741" y="1340769"/>
            <a:ext cx="1762021" cy="461665"/>
          </a:xfrm>
          <a:prstGeom prst="rect">
            <a:avLst/>
          </a:prstGeom>
          <a:noFill/>
        </p:spPr>
        <p:txBody>
          <a:bodyPr wrap="none" rtlCol="0">
            <a:spAutoFit/>
          </a:bodyPr>
          <a:lstStyle/>
          <a:p>
            <a:pPr marL="342900" indent="-342900">
              <a:buFont typeface="Wingdings" panose="05000000000000000000" pitchFamily="2" charset="2"/>
              <a:buChar char="l"/>
            </a:pPr>
            <a:r>
              <a:rPr lang="zh-CN" altLang="en-US" sz="2400" dirty="0">
                <a:latin typeface="微软雅黑" panose="020B0503020204020204" pitchFamily="34" charset="-122"/>
                <a:ea typeface="微软雅黑" panose="020B0503020204020204" pitchFamily="34" charset="-122"/>
              </a:rPr>
              <a:t>预测结果</a:t>
            </a:r>
          </a:p>
        </p:txBody>
      </p:sp>
    </p:spTree>
    <p:extLst>
      <p:ext uri="{BB962C8B-B14F-4D97-AF65-F5344CB8AC3E}">
        <p14:creationId xmlns:p14="http://schemas.microsoft.com/office/powerpoint/2010/main" val="253729700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a:xfrm>
            <a:off x="1981200" y="274638"/>
            <a:ext cx="8229600" cy="1143000"/>
          </a:xfrm>
        </p:spPr>
        <p:txBody>
          <a:bodyPr/>
          <a:lstStyle/>
          <a:p>
            <a:pPr eaLnBrk="1" hangingPunct="1"/>
            <a:r>
              <a:rPr lang="en-US" altLang="zh-CN" sz="3200" dirty="0">
                <a:latin typeface="Times New Roman" pitchFamily="18" charset="0"/>
                <a:cs typeface="Times New Roman" pitchFamily="18" charset="0"/>
              </a:rPr>
              <a:t>3.   BP</a:t>
            </a:r>
            <a:r>
              <a:rPr lang="zh-CN" altLang="en-US" sz="3200" dirty="0">
                <a:latin typeface="Times New Roman" pitchFamily="18" charset="0"/>
                <a:cs typeface="Times New Roman" pitchFamily="18" charset="0"/>
              </a:rPr>
              <a:t>神经网络学习算法的</a:t>
            </a:r>
            <a:r>
              <a:rPr lang="en-US" altLang="zh-CN" sz="3200" dirty="0">
                <a:latin typeface="Times New Roman" pitchFamily="18" charset="0"/>
                <a:cs typeface="Times New Roman" pitchFamily="18" charset="0"/>
              </a:rPr>
              <a:t>java</a:t>
            </a:r>
            <a:r>
              <a:rPr lang="zh-CN" altLang="en-US" sz="3200" dirty="0">
                <a:latin typeface="Times New Roman" pitchFamily="18" charset="0"/>
                <a:cs typeface="Times New Roman" pitchFamily="18" charset="0"/>
              </a:rPr>
              <a:t>实现</a:t>
            </a:r>
          </a:p>
        </p:txBody>
      </p:sp>
      <p:pic>
        <p:nvPicPr>
          <p:cNvPr id="3481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10789" y="1844824"/>
            <a:ext cx="6858000" cy="4781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2207568" y="1340768"/>
            <a:ext cx="2135521" cy="461665"/>
          </a:xfrm>
          <a:prstGeom prst="rect">
            <a:avLst/>
          </a:prstGeom>
          <a:noFill/>
        </p:spPr>
        <p:txBody>
          <a:bodyPr wrap="none" rtlCol="0">
            <a:spAutoFit/>
          </a:bodyPr>
          <a:lstStyle/>
          <a:p>
            <a:pPr marL="342900" indent="-342900">
              <a:buFont typeface="Wingdings" panose="05000000000000000000" pitchFamily="2" charset="2"/>
              <a:buChar char="l"/>
            </a:pPr>
            <a:r>
              <a:rPr lang="en-US" altLang="zh-CN" sz="2400" dirty="0">
                <a:latin typeface="微软雅黑" panose="020B0503020204020204" pitchFamily="34" charset="-122"/>
                <a:ea typeface="微软雅黑" panose="020B0503020204020204" pitchFamily="34" charset="-122"/>
              </a:rPr>
              <a:t>KS</a:t>
            </a:r>
            <a:r>
              <a:rPr lang="zh-CN" altLang="en-US" sz="2400" dirty="0">
                <a:latin typeface="微软雅黑" panose="020B0503020204020204" pitchFamily="34" charset="-122"/>
                <a:ea typeface="微软雅黑" panose="020B0503020204020204" pitchFamily="34" charset="-122"/>
              </a:rPr>
              <a:t>检验结果</a:t>
            </a:r>
          </a:p>
        </p:txBody>
      </p:sp>
    </p:spTree>
    <p:extLst>
      <p:ext uri="{BB962C8B-B14F-4D97-AF65-F5344CB8AC3E}">
        <p14:creationId xmlns:p14="http://schemas.microsoft.com/office/powerpoint/2010/main" val="74410449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pPr eaLnBrk="1" hangingPunct="1"/>
            <a:r>
              <a:rPr lang="en-US" altLang="zh-CN">
                <a:latin typeface="Times New Roman" pitchFamily="18" charset="0"/>
                <a:cs typeface="Times New Roman" pitchFamily="18" charset="0"/>
              </a:rPr>
              <a:t>BP</a:t>
            </a:r>
            <a:r>
              <a:rPr lang="zh-CN" altLang="en-US">
                <a:latin typeface="Times New Roman" pitchFamily="18" charset="0"/>
                <a:cs typeface="Times New Roman" pitchFamily="18" charset="0"/>
              </a:rPr>
              <a:t>神经网络的特点</a:t>
            </a:r>
          </a:p>
        </p:txBody>
      </p:sp>
      <p:sp>
        <p:nvSpPr>
          <p:cNvPr id="29699" name="Rectangle 3"/>
          <p:cNvSpPr>
            <a:spLocks noGrp="1" noChangeArrowheads="1"/>
          </p:cNvSpPr>
          <p:nvPr>
            <p:ph type="body" idx="1"/>
          </p:nvPr>
        </p:nvSpPr>
        <p:spPr>
          <a:xfrm>
            <a:off x="2271714" y="1189039"/>
            <a:ext cx="8243887" cy="5761037"/>
          </a:xfrm>
        </p:spPr>
        <p:txBody>
          <a:bodyPr/>
          <a:lstStyle/>
          <a:p>
            <a:pPr eaLnBrk="1" hangingPunct="1">
              <a:lnSpc>
                <a:spcPct val="90000"/>
              </a:lnSpc>
            </a:pPr>
            <a:r>
              <a:rPr lang="zh-CN" altLang="en-US">
                <a:latin typeface="Times New Roman" pitchFamily="18" charset="0"/>
                <a:cs typeface="Times New Roman" pitchFamily="18" charset="0"/>
              </a:rPr>
              <a:t>非线性映射能力</a:t>
            </a:r>
          </a:p>
          <a:p>
            <a:pPr lvl="1" eaLnBrk="1" hangingPunct="1">
              <a:lnSpc>
                <a:spcPct val="90000"/>
              </a:lnSpc>
            </a:pPr>
            <a:r>
              <a:rPr kumimoji="1" lang="zh-CN" altLang="en-US" b="1">
                <a:latin typeface="Times New Roman" pitchFamily="18" charset="0"/>
                <a:cs typeface="Times New Roman" pitchFamily="18" charset="0"/>
              </a:rPr>
              <a:t>能学习和存贮大量输入</a:t>
            </a:r>
            <a:r>
              <a:rPr kumimoji="1" lang="en-US" altLang="zh-CN" b="1">
                <a:latin typeface="Times New Roman" pitchFamily="18" charset="0"/>
                <a:cs typeface="Times New Roman" pitchFamily="18" charset="0"/>
              </a:rPr>
              <a:t>-</a:t>
            </a:r>
            <a:r>
              <a:rPr kumimoji="1" lang="zh-CN" altLang="en-US" b="1">
                <a:latin typeface="Times New Roman" pitchFamily="18" charset="0"/>
                <a:cs typeface="Times New Roman" pitchFamily="18" charset="0"/>
              </a:rPr>
              <a:t>输出模式映射关系，而无需事先了解描述这种映射关系的数学方程。只要能提供足够多的样本模式对供网络进行学习训练，它便能完成由</a:t>
            </a:r>
            <a:r>
              <a:rPr kumimoji="1" lang="en-US" altLang="zh-CN" b="1" i="1">
                <a:latin typeface="Times New Roman" pitchFamily="18" charset="0"/>
                <a:cs typeface="Times New Roman" pitchFamily="18" charset="0"/>
              </a:rPr>
              <a:t>n</a:t>
            </a:r>
            <a:r>
              <a:rPr kumimoji="1" lang="zh-CN" altLang="en-US" b="1">
                <a:latin typeface="Times New Roman" pitchFamily="18" charset="0"/>
                <a:cs typeface="Times New Roman" pitchFamily="18" charset="0"/>
              </a:rPr>
              <a:t>维输入空间到</a:t>
            </a:r>
            <a:r>
              <a:rPr kumimoji="1" lang="en-US" altLang="zh-CN" b="1" i="1">
                <a:latin typeface="Times New Roman" pitchFamily="18" charset="0"/>
                <a:cs typeface="Times New Roman" pitchFamily="18" charset="0"/>
              </a:rPr>
              <a:t>m</a:t>
            </a:r>
            <a:r>
              <a:rPr kumimoji="1" lang="zh-CN" altLang="en-US" b="1">
                <a:latin typeface="Times New Roman" pitchFamily="18" charset="0"/>
                <a:cs typeface="Times New Roman" pitchFamily="18" charset="0"/>
              </a:rPr>
              <a:t>维输出空间的非线性映射。</a:t>
            </a:r>
          </a:p>
          <a:p>
            <a:pPr eaLnBrk="1" hangingPunct="1">
              <a:lnSpc>
                <a:spcPct val="90000"/>
              </a:lnSpc>
            </a:pPr>
            <a:r>
              <a:rPr lang="zh-CN" altLang="en-US">
                <a:latin typeface="Times New Roman" pitchFamily="18" charset="0"/>
                <a:cs typeface="Times New Roman" pitchFamily="18" charset="0"/>
              </a:rPr>
              <a:t>泛化能力</a:t>
            </a:r>
          </a:p>
          <a:p>
            <a:pPr lvl="1" eaLnBrk="1" hangingPunct="1">
              <a:lnSpc>
                <a:spcPct val="90000"/>
              </a:lnSpc>
            </a:pPr>
            <a:r>
              <a:rPr kumimoji="1" lang="zh-CN" altLang="en-US" b="1">
                <a:latin typeface="Times New Roman" pitchFamily="18" charset="0"/>
                <a:cs typeface="Times New Roman" pitchFamily="18" charset="0"/>
              </a:rPr>
              <a:t>当向网络输入训练时未曾见过的非样本数据时，网络也能完成由输入空间向输出空间的正确映射。这种能力称为泛化能力。</a:t>
            </a:r>
          </a:p>
          <a:p>
            <a:pPr eaLnBrk="1" hangingPunct="1">
              <a:lnSpc>
                <a:spcPct val="90000"/>
              </a:lnSpc>
            </a:pPr>
            <a:r>
              <a:rPr lang="zh-CN" altLang="en-US">
                <a:latin typeface="Times New Roman" pitchFamily="18" charset="0"/>
                <a:cs typeface="Times New Roman" pitchFamily="18" charset="0"/>
              </a:rPr>
              <a:t>容错能力</a:t>
            </a:r>
          </a:p>
          <a:p>
            <a:pPr lvl="1" eaLnBrk="1" hangingPunct="1">
              <a:lnSpc>
                <a:spcPct val="90000"/>
              </a:lnSpc>
            </a:pPr>
            <a:r>
              <a:rPr kumimoji="1" lang="zh-CN" altLang="en-US" b="1">
                <a:latin typeface="Times New Roman" pitchFamily="18" charset="0"/>
                <a:cs typeface="Times New Roman" pitchFamily="18" charset="0"/>
              </a:rPr>
              <a:t>输入样本中带有较大的误差甚至个别错误对网络的输入输出规律影响很小。</a:t>
            </a:r>
          </a:p>
          <a:p>
            <a:pPr lvl="1" eaLnBrk="1" hangingPunct="1">
              <a:lnSpc>
                <a:spcPct val="90000"/>
              </a:lnSpc>
            </a:pPr>
            <a:endParaRPr kumimoji="1" lang="zh-CN" altLang="en-US">
              <a:latin typeface="Times New Roman" pitchFamily="18" charset="0"/>
              <a:cs typeface="Times New Roman" pitchFamily="18" charset="0"/>
            </a:endParaRPr>
          </a:p>
          <a:p>
            <a:pPr eaLnBrk="1" hangingPunct="1">
              <a:spcBef>
                <a:spcPct val="50000"/>
              </a:spcBef>
              <a:buClrTx/>
              <a:buFontTx/>
              <a:buNone/>
            </a:pPr>
            <a:r>
              <a:rPr kumimoji="1" lang="zh-CN" altLang="en-US" sz="2400">
                <a:latin typeface="Times New Roman" pitchFamily="18" charset="0"/>
                <a:cs typeface="Times New Roman" pitchFamily="18" charset="0"/>
              </a:rPr>
              <a:t> </a:t>
            </a:r>
          </a:p>
          <a:p>
            <a:pPr eaLnBrk="1" hangingPunct="1">
              <a:spcBef>
                <a:spcPct val="50000"/>
              </a:spcBef>
              <a:buClrTx/>
              <a:buFontTx/>
              <a:buNone/>
            </a:pPr>
            <a:endParaRPr kumimoji="1" lang="zh-CN" altLang="en-US" sz="2400">
              <a:latin typeface="Times New Roman" pitchFamily="18" charset="0"/>
              <a:cs typeface="Times New Roman" pitchFamily="18" charset="0"/>
            </a:endParaRPr>
          </a:p>
          <a:p>
            <a:pPr eaLnBrk="1" hangingPunct="1">
              <a:lnSpc>
                <a:spcPct val="90000"/>
              </a:lnSpc>
            </a:pPr>
            <a:endParaRPr kumimoji="1" lang="zh-CN" altLang="en-US" sz="2400">
              <a:latin typeface="Times New Roman" pitchFamily="18" charset="0"/>
              <a:cs typeface="Times New Roman" pitchFamily="18" charset="0"/>
            </a:endParaRPr>
          </a:p>
          <a:p>
            <a:pPr eaLnBrk="1" hangingPunct="1">
              <a:lnSpc>
                <a:spcPct val="90000"/>
              </a:lnSpc>
            </a:pPr>
            <a:endParaRPr kumimoji="1" lang="en-US" altLang="zh-CN" sz="2400">
              <a:latin typeface="Times New Roman" pitchFamily="18" charset="0"/>
              <a:cs typeface="Times New Roman" pitchFamily="18" charset="0"/>
            </a:endParaRPr>
          </a:p>
        </p:txBody>
      </p:sp>
    </p:spTree>
    <p:extLst>
      <p:ext uri="{BB962C8B-B14F-4D97-AF65-F5344CB8AC3E}">
        <p14:creationId xmlns:p14="http://schemas.microsoft.com/office/powerpoint/2010/main" val="366052886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29699">
                                            <p:txEl>
                                              <p:pRg st="0" end="0"/>
                                            </p:txEl>
                                          </p:spTgt>
                                        </p:tgtEl>
                                        <p:attrNameLst>
                                          <p:attrName>style.visibility</p:attrName>
                                        </p:attrNameLst>
                                      </p:cBhvr>
                                      <p:to>
                                        <p:strVal val="visible"/>
                                      </p:to>
                                    </p:set>
                                    <p:anim calcmode="lin" valueType="num">
                                      <p:cBhvr additive="base">
                                        <p:cTn id="7" dur="500" fill="hold"/>
                                        <p:tgtEl>
                                          <p:spTgt spid="29699">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29699">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29699">
                                            <p:txEl>
                                              <p:pRg st="1" end="1"/>
                                            </p:txEl>
                                          </p:spTgt>
                                        </p:tgtEl>
                                        <p:attrNameLst>
                                          <p:attrName>style.visibility</p:attrName>
                                        </p:attrNameLst>
                                      </p:cBhvr>
                                      <p:to>
                                        <p:strVal val="visible"/>
                                      </p:to>
                                    </p:set>
                                    <p:anim calcmode="lin" valueType="num">
                                      <p:cBhvr additive="base">
                                        <p:cTn id="11" dur="500" fill="hold"/>
                                        <p:tgtEl>
                                          <p:spTgt spid="29699">
                                            <p:txEl>
                                              <p:pRg st="1" end="1"/>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29699">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8" fill="hold" nodeType="clickEffect">
                                  <p:stCondLst>
                                    <p:cond delay="0"/>
                                  </p:stCondLst>
                                  <p:childTnLst>
                                    <p:set>
                                      <p:cBhvr>
                                        <p:cTn id="16" dur="1" fill="hold">
                                          <p:stCondLst>
                                            <p:cond delay="0"/>
                                          </p:stCondLst>
                                        </p:cTn>
                                        <p:tgtEl>
                                          <p:spTgt spid="29699">
                                            <p:txEl>
                                              <p:pRg st="2" end="2"/>
                                            </p:txEl>
                                          </p:spTgt>
                                        </p:tgtEl>
                                        <p:attrNameLst>
                                          <p:attrName>style.visibility</p:attrName>
                                        </p:attrNameLst>
                                      </p:cBhvr>
                                      <p:to>
                                        <p:strVal val="visible"/>
                                      </p:to>
                                    </p:set>
                                    <p:anim calcmode="lin" valueType="num">
                                      <p:cBhvr additive="base">
                                        <p:cTn id="17" dur="500" fill="hold"/>
                                        <p:tgtEl>
                                          <p:spTgt spid="29699">
                                            <p:txEl>
                                              <p:pRg st="2" end="2"/>
                                            </p:txEl>
                                          </p:spTgt>
                                        </p:tgtEl>
                                        <p:attrNameLst>
                                          <p:attrName>ppt_x</p:attrName>
                                        </p:attrNameLst>
                                      </p:cBhvr>
                                      <p:tavLst>
                                        <p:tav tm="0">
                                          <p:val>
                                            <p:strVal val="0-#ppt_w/2"/>
                                          </p:val>
                                        </p:tav>
                                        <p:tav tm="100000">
                                          <p:val>
                                            <p:strVal val="#ppt_x"/>
                                          </p:val>
                                        </p:tav>
                                      </p:tavLst>
                                    </p:anim>
                                    <p:anim calcmode="lin" valueType="num">
                                      <p:cBhvr additive="base">
                                        <p:cTn id="18" dur="500" fill="hold"/>
                                        <p:tgtEl>
                                          <p:spTgt spid="29699">
                                            <p:txEl>
                                              <p:pRg st="2" end="2"/>
                                            </p:txEl>
                                          </p:spTgt>
                                        </p:tgtEl>
                                        <p:attrNameLst>
                                          <p:attrName>ppt_y</p:attrName>
                                        </p:attrNameLst>
                                      </p:cBhvr>
                                      <p:tavLst>
                                        <p:tav tm="0">
                                          <p:val>
                                            <p:strVal val="#ppt_y"/>
                                          </p:val>
                                        </p:tav>
                                        <p:tav tm="100000">
                                          <p:val>
                                            <p:strVal val="#ppt_y"/>
                                          </p:val>
                                        </p:tav>
                                      </p:tavLst>
                                    </p:anim>
                                  </p:childTnLst>
                                </p:cTn>
                              </p:par>
                              <p:par>
                                <p:cTn id="19" presetID="2" presetClass="entr" presetSubtype="8" fill="hold" nodeType="withEffect">
                                  <p:stCondLst>
                                    <p:cond delay="0"/>
                                  </p:stCondLst>
                                  <p:childTnLst>
                                    <p:set>
                                      <p:cBhvr>
                                        <p:cTn id="20" dur="1" fill="hold">
                                          <p:stCondLst>
                                            <p:cond delay="0"/>
                                          </p:stCondLst>
                                        </p:cTn>
                                        <p:tgtEl>
                                          <p:spTgt spid="29699">
                                            <p:txEl>
                                              <p:pRg st="3" end="3"/>
                                            </p:txEl>
                                          </p:spTgt>
                                        </p:tgtEl>
                                        <p:attrNameLst>
                                          <p:attrName>style.visibility</p:attrName>
                                        </p:attrNameLst>
                                      </p:cBhvr>
                                      <p:to>
                                        <p:strVal val="visible"/>
                                      </p:to>
                                    </p:set>
                                    <p:anim calcmode="lin" valueType="num">
                                      <p:cBhvr additive="base">
                                        <p:cTn id="21" dur="500" fill="hold"/>
                                        <p:tgtEl>
                                          <p:spTgt spid="29699">
                                            <p:txEl>
                                              <p:pRg st="3" end="3"/>
                                            </p:txEl>
                                          </p:spTgt>
                                        </p:tgtEl>
                                        <p:attrNameLst>
                                          <p:attrName>ppt_x</p:attrName>
                                        </p:attrNameLst>
                                      </p:cBhvr>
                                      <p:tavLst>
                                        <p:tav tm="0">
                                          <p:val>
                                            <p:strVal val="0-#ppt_w/2"/>
                                          </p:val>
                                        </p:tav>
                                        <p:tav tm="100000">
                                          <p:val>
                                            <p:strVal val="#ppt_x"/>
                                          </p:val>
                                        </p:tav>
                                      </p:tavLst>
                                    </p:anim>
                                    <p:anim calcmode="lin" valueType="num">
                                      <p:cBhvr additive="base">
                                        <p:cTn id="22" dur="500" fill="hold"/>
                                        <p:tgtEl>
                                          <p:spTgt spid="29699">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3" fill="hold" nodeType="clickPar">
                      <p:stCondLst>
                        <p:cond delay="indefinite"/>
                      </p:stCondLst>
                      <p:childTnLst>
                        <p:par>
                          <p:cTn id="24" fill="hold" nodeType="withGroup">
                            <p:stCondLst>
                              <p:cond delay="0"/>
                            </p:stCondLst>
                            <p:childTnLst>
                              <p:par>
                                <p:cTn id="25" presetID="2" presetClass="entr" presetSubtype="8" fill="hold" nodeType="clickEffect">
                                  <p:stCondLst>
                                    <p:cond delay="0"/>
                                  </p:stCondLst>
                                  <p:childTnLst>
                                    <p:set>
                                      <p:cBhvr>
                                        <p:cTn id="26" dur="1" fill="hold">
                                          <p:stCondLst>
                                            <p:cond delay="0"/>
                                          </p:stCondLst>
                                        </p:cTn>
                                        <p:tgtEl>
                                          <p:spTgt spid="29699">
                                            <p:txEl>
                                              <p:pRg st="4" end="4"/>
                                            </p:txEl>
                                          </p:spTgt>
                                        </p:tgtEl>
                                        <p:attrNameLst>
                                          <p:attrName>style.visibility</p:attrName>
                                        </p:attrNameLst>
                                      </p:cBhvr>
                                      <p:to>
                                        <p:strVal val="visible"/>
                                      </p:to>
                                    </p:set>
                                    <p:anim calcmode="lin" valueType="num">
                                      <p:cBhvr additive="base">
                                        <p:cTn id="27" dur="500" fill="hold"/>
                                        <p:tgtEl>
                                          <p:spTgt spid="29699">
                                            <p:txEl>
                                              <p:pRg st="4" end="4"/>
                                            </p:txEl>
                                          </p:spTgt>
                                        </p:tgtEl>
                                        <p:attrNameLst>
                                          <p:attrName>ppt_x</p:attrName>
                                        </p:attrNameLst>
                                      </p:cBhvr>
                                      <p:tavLst>
                                        <p:tav tm="0">
                                          <p:val>
                                            <p:strVal val="0-#ppt_w/2"/>
                                          </p:val>
                                        </p:tav>
                                        <p:tav tm="100000">
                                          <p:val>
                                            <p:strVal val="#ppt_x"/>
                                          </p:val>
                                        </p:tav>
                                      </p:tavLst>
                                    </p:anim>
                                    <p:anim calcmode="lin" valueType="num">
                                      <p:cBhvr additive="base">
                                        <p:cTn id="28" dur="500" fill="hold"/>
                                        <p:tgtEl>
                                          <p:spTgt spid="29699">
                                            <p:txEl>
                                              <p:pRg st="4" end="4"/>
                                            </p:txEl>
                                          </p:spTgt>
                                        </p:tgtEl>
                                        <p:attrNameLst>
                                          <p:attrName>ppt_y</p:attrName>
                                        </p:attrNameLst>
                                      </p:cBhvr>
                                      <p:tavLst>
                                        <p:tav tm="0">
                                          <p:val>
                                            <p:strVal val="#ppt_y"/>
                                          </p:val>
                                        </p:tav>
                                        <p:tav tm="100000">
                                          <p:val>
                                            <p:strVal val="#ppt_y"/>
                                          </p:val>
                                        </p:tav>
                                      </p:tavLst>
                                    </p:anim>
                                  </p:childTnLst>
                                </p:cTn>
                              </p:par>
                              <p:par>
                                <p:cTn id="29" presetID="2" presetClass="entr" presetSubtype="8" fill="hold" nodeType="withEffect">
                                  <p:stCondLst>
                                    <p:cond delay="0"/>
                                  </p:stCondLst>
                                  <p:childTnLst>
                                    <p:set>
                                      <p:cBhvr>
                                        <p:cTn id="30" dur="1" fill="hold">
                                          <p:stCondLst>
                                            <p:cond delay="0"/>
                                          </p:stCondLst>
                                        </p:cTn>
                                        <p:tgtEl>
                                          <p:spTgt spid="29699">
                                            <p:txEl>
                                              <p:pRg st="5" end="5"/>
                                            </p:txEl>
                                          </p:spTgt>
                                        </p:tgtEl>
                                        <p:attrNameLst>
                                          <p:attrName>style.visibility</p:attrName>
                                        </p:attrNameLst>
                                      </p:cBhvr>
                                      <p:to>
                                        <p:strVal val="visible"/>
                                      </p:to>
                                    </p:set>
                                    <p:anim calcmode="lin" valueType="num">
                                      <p:cBhvr additive="base">
                                        <p:cTn id="31" dur="500" fill="hold"/>
                                        <p:tgtEl>
                                          <p:spTgt spid="29699">
                                            <p:txEl>
                                              <p:pRg st="5" end="5"/>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29699">
                                            <p:txEl>
                                              <p:pRg st="5" end="5"/>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pPr eaLnBrk="1" hangingPunct="1"/>
            <a:r>
              <a:rPr lang="zh-CN" altLang="en-US">
                <a:latin typeface="Times New Roman" pitchFamily="18" charset="0"/>
                <a:cs typeface="Times New Roman" pitchFamily="18" charset="0"/>
              </a:rPr>
              <a:t>小结</a:t>
            </a:r>
          </a:p>
        </p:txBody>
      </p:sp>
      <p:sp>
        <p:nvSpPr>
          <p:cNvPr id="30723" name="Rectangle 3"/>
          <p:cNvSpPr>
            <a:spLocks noGrp="1" noChangeArrowheads="1"/>
          </p:cNvSpPr>
          <p:nvPr>
            <p:ph type="body" idx="1"/>
          </p:nvPr>
        </p:nvSpPr>
        <p:spPr>
          <a:xfrm>
            <a:off x="2424114" y="1412875"/>
            <a:ext cx="7850187" cy="4464050"/>
          </a:xfrm>
        </p:spPr>
        <p:txBody>
          <a:bodyPr/>
          <a:lstStyle/>
          <a:p>
            <a:pPr eaLnBrk="1" hangingPunct="1">
              <a:lnSpc>
                <a:spcPct val="80000"/>
              </a:lnSpc>
            </a:pPr>
            <a:r>
              <a:rPr lang="en-US" altLang="zh-CN" dirty="0">
                <a:latin typeface="Times New Roman" pitchFamily="18" charset="0"/>
                <a:cs typeface="Times New Roman" pitchFamily="18" charset="0"/>
              </a:rPr>
              <a:t>BP</a:t>
            </a:r>
            <a:r>
              <a:rPr lang="zh-CN" altLang="en-US" dirty="0">
                <a:latin typeface="Times New Roman" pitchFamily="18" charset="0"/>
                <a:cs typeface="Times New Roman" pitchFamily="18" charset="0"/>
              </a:rPr>
              <a:t>算法背景</a:t>
            </a:r>
          </a:p>
          <a:p>
            <a:pPr eaLnBrk="1" hangingPunct="1">
              <a:lnSpc>
                <a:spcPct val="80000"/>
              </a:lnSpc>
            </a:pPr>
            <a:r>
              <a:rPr lang="en-US" altLang="zh-CN" dirty="0">
                <a:latin typeface="Times New Roman" pitchFamily="18" charset="0"/>
                <a:cs typeface="Times New Roman" pitchFamily="18" charset="0"/>
              </a:rPr>
              <a:t>BP</a:t>
            </a:r>
            <a:r>
              <a:rPr lang="zh-CN" altLang="en-US" dirty="0">
                <a:latin typeface="Times New Roman" pitchFamily="18" charset="0"/>
                <a:cs typeface="Times New Roman" pitchFamily="18" charset="0"/>
              </a:rPr>
              <a:t>神经网络模型</a:t>
            </a:r>
          </a:p>
          <a:p>
            <a:pPr eaLnBrk="1" hangingPunct="1">
              <a:lnSpc>
                <a:spcPct val="80000"/>
              </a:lnSpc>
            </a:pPr>
            <a:r>
              <a:rPr lang="en-US" altLang="zh-CN" dirty="0">
                <a:latin typeface="Times New Roman" pitchFamily="18" charset="0"/>
                <a:cs typeface="Times New Roman" pitchFamily="18" charset="0"/>
              </a:rPr>
              <a:t>BP</a:t>
            </a:r>
            <a:r>
              <a:rPr lang="zh-CN" altLang="en-US" dirty="0">
                <a:latin typeface="Times New Roman" pitchFamily="18" charset="0"/>
                <a:cs typeface="Times New Roman" pitchFamily="18" charset="0"/>
              </a:rPr>
              <a:t>算法</a:t>
            </a:r>
          </a:p>
          <a:p>
            <a:pPr lvl="1" eaLnBrk="1" hangingPunct="1">
              <a:lnSpc>
                <a:spcPct val="110000"/>
              </a:lnSpc>
            </a:pPr>
            <a:r>
              <a:rPr lang="zh-CN" altLang="en-US" sz="2800" dirty="0">
                <a:latin typeface="Times New Roman" pitchFamily="18" charset="0"/>
                <a:cs typeface="Times New Roman" pitchFamily="18" charset="0"/>
              </a:rPr>
              <a:t>基本思想</a:t>
            </a:r>
          </a:p>
          <a:p>
            <a:pPr lvl="1" eaLnBrk="1" hangingPunct="1">
              <a:lnSpc>
                <a:spcPct val="110000"/>
              </a:lnSpc>
            </a:pPr>
            <a:r>
              <a:rPr lang="zh-CN" altLang="en-US" sz="2800" dirty="0">
                <a:latin typeface="Times New Roman" pitchFamily="18" charset="0"/>
                <a:cs typeface="Times New Roman" pitchFamily="18" charset="0"/>
              </a:rPr>
              <a:t>推导过程</a:t>
            </a:r>
          </a:p>
          <a:p>
            <a:pPr lvl="1" eaLnBrk="1" hangingPunct="1">
              <a:lnSpc>
                <a:spcPct val="110000"/>
              </a:lnSpc>
            </a:pPr>
            <a:r>
              <a:rPr lang="zh-CN" altLang="en-US" sz="2800" dirty="0">
                <a:latin typeface="Times New Roman" pitchFamily="18" charset="0"/>
                <a:cs typeface="Times New Roman" pitchFamily="18" charset="0"/>
              </a:rPr>
              <a:t>实现</a:t>
            </a:r>
          </a:p>
          <a:p>
            <a:pPr eaLnBrk="1" hangingPunct="1">
              <a:lnSpc>
                <a:spcPct val="80000"/>
              </a:lnSpc>
            </a:pPr>
            <a:r>
              <a:rPr lang="en-US" altLang="zh-CN" dirty="0">
                <a:latin typeface="Times New Roman" pitchFamily="18" charset="0"/>
                <a:cs typeface="Times New Roman" pitchFamily="18" charset="0"/>
              </a:rPr>
              <a:t>BP</a:t>
            </a:r>
            <a:r>
              <a:rPr lang="zh-CN" altLang="en-US" dirty="0">
                <a:latin typeface="Times New Roman" pitchFamily="18" charset="0"/>
                <a:cs typeface="Times New Roman" pitchFamily="18" charset="0"/>
              </a:rPr>
              <a:t>神经网络的</a:t>
            </a:r>
            <a:r>
              <a:rPr lang="en-US" altLang="zh-CN" dirty="0">
                <a:latin typeface="Times New Roman" pitchFamily="18" charset="0"/>
                <a:cs typeface="Times New Roman" pitchFamily="18" charset="0"/>
              </a:rPr>
              <a:t>Java</a:t>
            </a:r>
            <a:r>
              <a:rPr lang="zh-CN" altLang="en-US" dirty="0">
                <a:latin typeface="Times New Roman" pitchFamily="18" charset="0"/>
                <a:cs typeface="Times New Roman" pitchFamily="18" charset="0"/>
              </a:rPr>
              <a:t>实现</a:t>
            </a:r>
            <a:endParaRPr lang="en-US" altLang="zh-CN" dirty="0">
              <a:latin typeface="Times New Roman" pitchFamily="18" charset="0"/>
              <a:cs typeface="Times New Roman" pitchFamily="18" charset="0"/>
            </a:endParaRPr>
          </a:p>
          <a:p>
            <a:pPr eaLnBrk="1" hangingPunct="1">
              <a:lnSpc>
                <a:spcPct val="80000"/>
              </a:lnSpc>
            </a:pPr>
            <a:r>
              <a:rPr lang="en-US" altLang="zh-CN" dirty="0">
                <a:latin typeface="Times New Roman" pitchFamily="18" charset="0"/>
                <a:cs typeface="Times New Roman" pitchFamily="18" charset="0"/>
              </a:rPr>
              <a:t>BP</a:t>
            </a:r>
            <a:r>
              <a:rPr lang="zh-CN" altLang="en-US" dirty="0">
                <a:latin typeface="Times New Roman" pitchFamily="18" charset="0"/>
                <a:cs typeface="Times New Roman" pitchFamily="18" charset="0"/>
              </a:rPr>
              <a:t>神经网络的应用实例</a:t>
            </a:r>
          </a:p>
          <a:p>
            <a:pPr eaLnBrk="1" hangingPunct="1">
              <a:lnSpc>
                <a:spcPct val="80000"/>
              </a:lnSpc>
            </a:pPr>
            <a:r>
              <a:rPr lang="en-US" altLang="zh-CN" dirty="0">
                <a:latin typeface="Times New Roman" pitchFamily="18" charset="0"/>
                <a:cs typeface="Times New Roman" pitchFamily="18" charset="0"/>
              </a:rPr>
              <a:t>BP</a:t>
            </a:r>
            <a:r>
              <a:rPr lang="zh-CN" altLang="en-US" dirty="0">
                <a:latin typeface="Times New Roman" pitchFamily="18" charset="0"/>
                <a:cs typeface="Times New Roman" pitchFamily="18" charset="0"/>
              </a:rPr>
              <a:t>神经网络与感知器神经网络的对比</a:t>
            </a:r>
          </a:p>
        </p:txBody>
      </p:sp>
    </p:spTree>
    <p:extLst>
      <p:ext uri="{BB962C8B-B14F-4D97-AF65-F5344CB8AC3E}">
        <p14:creationId xmlns:p14="http://schemas.microsoft.com/office/powerpoint/2010/main" val="254891318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8" presetClass="entr" presetSubtype="16" fill="hold" nodeType="clickEffect">
                                  <p:stCondLst>
                                    <p:cond delay="0"/>
                                  </p:stCondLst>
                                  <p:childTnLst>
                                    <p:set>
                                      <p:cBhvr>
                                        <p:cTn id="6" dur="1" fill="hold">
                                          <p:stCondLst>
                                            <p:cond delay="0"/>
                                          </p:stCondLst>
                                        </p:cTn>
                                        <p:tgtEl>
                                          <p:spTgt spid="30723">
                                            <p:txEl>
                                              <p:pRg st="0" end="0"/>
                                            </p:txEl>
                                          </p:spTgt>
                                        </p:tgtEl>
                                        <p:attrNameLst>
                                          <p:attrName>style.visibility</p:attrName>
                                        </p:attrNameLst>
                                      </p:cBhvr>
                                      <p:to>
                                        <p:strVal val="visible"/>
                                      </p:to>
                                    </p:set>
                                    <p:animEffect transition="in" filter="diamond(in)">
                                      <p:cBhvr>
                                        <p:cTn id="7" dur="500"/>
                                        <p:tgtEl>
                                          <p:spTgt spid="3072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8" presetClass="entr" presetSubtype="16" fill="hold" nodeType="clickEffect">
                                  <p:stCondLst>
                                    <p:cond delay="0"/>
                                  </p:stCondLst>
                                  <p:childTnLst>
                                    <p:set>
                                      <p:cBhvr>
                                        <p:cTn id="11" dur="1" fill="hold">
                                          <p:stCondLst>
                                            <p:cond delay="0"/>
                                          </p:stCondLst>
                                        </p:cTn>
                                        <p:tgtEl>
                                          <p:spTgt spid="30723">
                                            <p:txEl>
                                              <p:pRg st="1" end="1"/>
                                            </p:txEl>
                                          </p:spTgt>
                                        </p:tgtEl>
                                        <p:attrNameLst>
                                          <p:attrName>style.visibility</p:attrName>
                                        </p:attrNameLst>
                                      </p:cBhvr>
                                      <p:to>
                                        <p:strVal val="visible"/>
                                      </p:to>
                                    </p:set>
                                    <p:animEffect transition="in" filter="diamond(in)">
                                      <p:cBhvr>
                                        <p:cTn id="12" dur="500"/>
                                        <p:tgtEl>
                                          <p:spTgt spid="30723">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8" presetClass="entr" presetSubtype="16" fill="hold" nodeType="clickEffect">
                                  <p:stCondLst>
                                    <p:cond delay="0"/>
                                  </p:stCondLst>
                                  <p:childTnLst>
                                    <p:set>
                                      <p:cBhvr>
                                        <p:cTn id="16" dur="1" fill="hold">
                                          <p:stCondLst>
                                            <p:cond delay="0"/>
                                          </p:stCondLst>
                                        </p:cTn>
                                        <p:tgtEl>
                                          <p:spTgt spid="30723">
                                            <p:txEl>
                                              <p:pRg st="2" end="2"/>
                                            </p:txEl>
                                          </p:spTgt>
                                        </p:tgtEl>
                                        <p:attrNameLst>
                                          <p:attrName>style.visibility</p:attrName>
                                        </p:attrNameLst>
                                      </p:cBhvr>
                                      <p:to>
                                        <p:strVal val="visible"/>
                                      </p:to>
                                    </p:set>
                                    <p:animEffect transition="in" filter="diamond(in)">
                                      <p:cBhvr>
                                        <p:cTn id="17" dur="500"/>
                                        <p:tgtEl>
                                          <p:spTgt spid="30723">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8" presetClass="entr" presetSubtype="16" fill="hold" nodeType="clickEffect">
                                  <p:stCondLst>
                                    <p:cond delay="0"/>
                                  </p:stCondLst>
                                  <p:childTnLst>
                                    <p:set>
                                      <p:cBhvr>
                                        <p:cTn id="21" dur="1" fill="hold">
                                          <p:stCondLst>
                                            <p:cond delay="0"/>
                                          </p:stCondLst>
                                        </p:cTn>
                                        <p:tgtEl>
                                          <p:spTgt spid="30723">
                                            <p:txEl>
                                              <p:pRg st="3" end="3"/>
                                            </p:txEl>
                                          </p:spTgt>
                                        </p:tgtEl>
                                        <p:attrNameLst>
                                          <p:attrName>style.visibility</p:attrName>
                                        </p:attrNameLst>
                                      </p:cBhvr>
                                      <p:to>
                                        <p:strVal val="visible"/>
                                      </p:to>
                                    </p:set>
                                    <p:animEffect transition="in" filter="diamond(in)">
                                      <p:cBhvr>
                                        <p:cTn id="22" dur="500"/>
                                        <p:tgtEl>
                                          <p:spTgt spid="30723">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8" presetClass="entr" presetSubtype="16" fill="hold" nodeType="clickEffect">
                                  <p:stCondLst>
                                    <p:cond delay="0"/>
                                  </p:stCondLst>
                                  <p:childTnLst>
                                    <p:set>
                                      <p:cBhvr>
                                        <p:cTn id="26" dur="1" fill="hold">
                                          <p:stCondLst>
                                            <p:cond delay="0"/>
                                          </p:stCondLst>
                                        </p:cTn>
                                        <p:tgtEl>
                                          <p:spTgt spid="30723">
                                            <p:txEl>
                                              <p:pRg st="4" end="4"/>
                                            </p:txEl>
                                          </p:spTgt>
                                        </p:tgtEl>
                                        <p:attrNameLst>
                                          <p:attrName>style.visibility</p:attrName>
                                        </p:attrNameLst>
                                      </p:cBhvr>
                                      <p:to>
                                        <p:strVal val="visible"/>
                                      </p:to>
                                    </p:set>
                                    <p:animEffect transition="in" filter="diamond(in)">
                                      <p:cBhvr>
                                        <p:cTn id="27" dur="500"/>
                                        <p:tgtEl>
                                          <p:spTgt spid="30723">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8" presetClass="entr" presetSubtype="16" fill="hold" nodeType="clickEffect">
                                  <p:stCondLst>
                                    <p:cond delay="0"/>
                                  </p:stCondLst>
                                  <p:childTnLst>
                                    <p:set>
                                      <p:cBhvr>
                                        <p:cTn id="31" dur="1" fill="hold">
                                          <p:stCondLst>
                                            <p:cond delay="0"/>
                                          </p:stCondLst>
                                        </p:cTn>
                                        <p:tgtEl>
                                          <p:spTgt spid="30723">
                                            <p:txEl>
                                              <p:pRg st="5" end="5"/>
                                            </p:txEl>
                                          </p:spTgt>
                                        </p:tgtEl>
                                        <p:attrNameLst>
                                          <p:attrName>style.visibility</p:attrName>
                                        </p:attrNameLst>
                                      </p:cBhvr>
                                      <p:to>
                                        <p:strVal val="visible"/>
                                      </p:to>
                                    </p:set>
                                    <p:animEffect transition="in" filter="diamond(in)">
                                      <p:cBhvr>
                                        <p:cTn id="32" dur="500"/>
                                        <p:tgtEl>
                                          <p:spTgt spid="30723">
                                            <p:txEl>
                                              <p:pRg st="5" end="5"/>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8" presetClass="entr" presetSubtype="16" fill="hold" nodeType="clickEffect">
                                  <p:stCondLst>
                                    <p:cond delay="0"/>
                                  </p:stCondLst>
                                  <p:childTnLst>
                                    <p:set>
                                      <p:cBhvr>
                                        <p:cTn id="36" dur="1" fill="hold">
                                          <p:stCondLst>
                                            <p:cond delay="0"/>
                                          </p:stCondLst>
                                        </p:cTn>
                                        <p:tgtEl>
                                          <p:spTgt spid="30723">
                                            <p:txEl>
                                              <p:pRg st="6" end="6"/>
                                            </p:txEl>
                                          </p:spTgt>
                                        </p:tgtEl>
                                        <p:attrNameLst>
                                          <p:attrName>style.visibility</p:attrName>
                                        </p:attrNameLst>
                                      </p:cBhvr>
                                      <p:to>
                                        <p:strVal val="visible"/>
                                      </p:to>
                                    </p:set>
                                    <p:animEffect transition="in" filter="diamond(in)">
                                      <p:cBhvr>
                                        <p:cTn id="37" dur="500"/>
                                        <p:tgtEl>
                                          <p:spTgt spid="3072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8" presetClass="entr" presetSubtype="16" fill="hold" nodeType="clickEffect">
                                  <p:stCondLst>
                                    <p:cond delay="0"/>
                                  </p:stCondLst>
                                  <p:childTnLst>
                                    <p:set>
                                      <p:cBhvr>
                                        <p:cTn id="41" dur="1" fill="hold">
                                          <p:stCondLst>
                                            <p:cond delay="0"/>
                                          </p:stCondLst>
                                        </p:cTn>
                                        <p:tgtEl>
                                          <p:spTgt spid="30723">
                                            <p:txEl>
                                              <p:pRg st="7" end="7"/>
                                            </p:txEl>
                                          </p:spTgt>
                                        </p:tgtEl>
                                        <p:attrNameLst>
                                          <p:attrName>style.visibility</p:attrName>
                                        </p:attrNameLst>
                                      </p:cBhvr>
                                      <p:to>
                                        <p:strVal val="visible"/>
                                      </p:to>
                                    </p:set>
                                    <p:animEffect transition="in" filter="diamond(in)">
                                      <p:cBhvr>
                                        <p:cTn id="42" dur="500"/>
                                        <p:tgtEl>
                                          <p:spTgt spid="30723">
                                            <p:txEl>
                                              <p:pRg st="7" end="7"/>
                                            </p:txEl>
                                          </p:spTgt>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8" presetClass="entr" presetSubtype="16" fill="hold" nodeType="clickEffect">
                                  <p:stCondLst>
                                    <p:cond delay="0"/>
                                  </p:stCondLst>
                                  <p:childTnLst>
                                    <p:set>
                                      <p:cBhvr>
                                        <p:cTn id="46" dur="1" fill="hold">
                                          <p:stCondLst>
                                            <p:cond delay="0"/>
                                          </p:stCondLst>
                                        </p:cTn>
                                        <p:tgtEl>
                                          <p:spTgt spid="30723">
                                            <p:txEl>
                                              <p:pRg st="8" end="8"/>
                                            </p:txEl>
                                          </p:spTgt>
                                        </p:tgtEl>
                                        <p:attrNameLst>
                                          <p:attrName>style.visibility</p:attrName>
                                        </p:attrNameLst>
                                      </p:cBhvr>
                                      <p:to>
                                        <p:strVal val="visible"/>
                                      </p:to>
                                    </p:set>
                                    <p:animEffect transition="in" filter="diamond(in)">
                                      <p:cBhvr>
                                        <p:cTn id="47" dur="500"/>
                                        <p:tgtEl>
                                          <p:spTgt spid="3072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solidFill>
            <a:schemeClr val="accent1"/>
          </a:solidFill>
        </p:spPr>
        <p:txBody>
          <a:bodyPr vert="horz" lIns="91440" tIns="45720" rIns="91440" bIns="45720" rtlCol="0" anchor="ctr">
            <a:noAutofit/>
          </a:bodyPr>
          <a:lstStyle/>
          <a:p>
            <a:r>
              <a:rPr lang="zh-CN" altLang="zh-CN" sz="4000" b="1" dirty="0">
                <a:solidFill>
                  <a:schemeClr val="bg1"/>
                </a:solidFill>
                <a:latin typeface="华文细黑" panose="02010600040101010101" pitchFamily="2" charset="-122"/>
                <a:ea typeface="华文细黑" panose="02010600040101010101" pitchFamily="2" charset="-122"/>
              </a:rPr>
              <a:t>软件可靠性模型的分类</a:t>
            </a:r>
            <a:endParaRPr lang="zh-CN" altLang="en-US" sz="4000" b="1" dirty="0">
              <a:solidFill>
                <a:schemeClr val="bg1"/>
              </a:solidFill>
              <a:latin typeface="华文细黑" panose="02010600040101010101" pitchFamily="2" charset="-122"/>
              <a:ea typeface="华文细黑" panose="02010600040101010101" pitchFamily="2" charset="-122"/>
            </a:endParaRPr>
          </a:p>
        </p:txBody>
      </p:sp>
      <p:sp>
        <p:nvSpPr>
          <p:cNvPr id="3" name="内容占位符 2"/>
          <p:cNvSpPr>
            <a:spLocks noGrp="1"/>
          </p:cNvSpPr>
          <p:nvPr>
            <p:ph idx="1"/>
          </p:nvPr>
        </p:nvSpPr>
        <p:spPr/>
        <p:txBody>
          <a:bodyPr>
            <a:normAutofit/>
          </a:bodyPr>
          <a:lstStyle/>
          <a:p>
            <a:r>
              <a:rPr lang="zh-CN" altLang="zh-CN" dirty="0">
                <a:latin typeface="微软雅黑" panose="020B0503020204020204" pitchFamily="34" charset="-122"/>
                <a:ea typeface="微软雅黑" panose="020B0503020204020204" pitchFamily="34" charset="-122"/>
              </a:rPr>
              <a:t>根据建模对象分类</a:t>
            </a:r>
            <a:endParaRPr lang="zh-CN" altLang="en-US"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2"/>
          </p:nvPr>
        </p:nvSpPr>
        <p:spPr/>
        <p:txBody>
          <a:bodyPr/>
          <a:lstStyle/>
          <a:p>
            <a:fld id="{0C913308-F349-4B6D-A68A-DD1791B4A57B}" type="slidenum">
              <a:rPr lang="zh-CN" altLang="en-US" smtClean="0"/>
              <a:t>11</a:t>
            </a:fld>
            <a:endParaRPr lang="zh-CN" altLang="en-US"/>
          </a:p>
        </p:txBody>
      </p:sp>
      <p:pic>
        <p:nvPicPr>
          <p:cNvPr id="5" name="图片 4"/>
          <p:cNvPicPr/>
          <p:nvPr/>
        </p:nvPicPr>
        <p:blipFill>
          <a:blip r:embed="rId2"/>
          <a:stretch>
            <a:fillRect/>
          </a:stretch>
        </p:blipFill>
        <p:spPr>
          <a:xfrm>
            <a:off x="3143672" y="2420888"/>
            <a:ext cx="6192688" cy="3312368"/>
          </a:xfrm>
          <a:prstGeom prst="rect">
            <a:avLst/>
          </a:prstGeom>
        </p:spPr>
      </p:pic>
    </p:spTree>
    <p:extLst>
      <p:ext uri="{BB962C8B-B14F-4D97-AF65-F5344CB8AC3E}">
        <p14:creationId xmlns:p14="http://schemas.microsoft.com/office/powerpoint/2010/main" val="3502528950"/>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txBox="1">
            <a:spLocks noChangeArrowheads="1"/>
          </p:cNvSpPr>
          <p:nvPr/>
        </p:nvSpPr>
        <p:spPr>
          <a:xfrm>
            <a:off x="2423592" y="1124744"/>
            <a:ext cx="7772400" cy="1143000"/>
          </a:xfrm>
          <a:prstGeom prst="rect">
            <a:avLst/>
          </a:prstGeom>
        </p:spPr>
        <p:txBody>
          <a:bodyPr vert="horz" lIns="91440" tIns="45720" rIns="91440" bIns="45720" rtlCol="0" anchor="ctr">
            <a:normAutofit fontScale="900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kumimoji="1" lang="zh-CN" altLang="en-US" sz="4000" b="1" dirty="0">
                <a:latin typeface="微软雅黑" panose="020B0503020204020204" pitchFamily="34" charset="-122"/>
                <a:ea typeface="微软雅黑" panose="020B0503020204020204" pitchFamily="34" charset="-122"/>
                <a:cs typeface="Times New Roman" pitchFamily="18" charset="0"/>
              </a:rPr>
              <a:t>数据驱动的软件可靠性模型   </a:t>
            </a:r>
            <a:br>
              <a:rPr kumimoji="1" lang="en-US" altLang="zh-CN" sz="4000" dirty="0">
                <a:latin typeface="微软雅黑" panose="020B0503020204020204" pitchFamily="34" charset="-122"/>
                <a:ea typeface="微软雅黑" panose="020B0503020204020204" pitchFamily="34" charset="-122"/>
                <a:cs typeface="Times New Roman" pitchFamily="18" charset="0"/>
              </a:rPr>
            </a:br>
            <a:r>
              <a:rPr kumimoji="1" lang="en-US" altLang="zh-CN" sz="4000" dirty="0">
                <a:latin typeface="Times New Roman" pitchFamily="18" charset="0"/>
                <a:cs typeface="Times New Roman" pitchFamily="18" charset="0"/>
              </a:rPr>
              <a:t>                             </a:t>
            </a:r>
            <a:r>
              <a:rPr kumimoji="1" lang="en-US" altLang="zh-CN" sz="2700" dirty="0">
                <a:solidFill>
                  <a:srgbClr val="FF0000"/>
                </a:solidFill>
                <a:latin typeface="微软雅黑" panose="020B0503020204020204" pitchFamily="34" charset="-122"/>
                <a:ea typeface="微软雅黑" panose="020B0503020204020204" pitchFamily="34" charset="-122"/>
                <a:cs typeface="Times New Roman" pitchFamily="18" charset="0"/>
              </a:rPr>
              <a:t>--SVR</a:t>
            </a:r>
            <a:r>
              <a:rPr kumimoji="1" lang="zh-CN" altLang="en-US" sz="2700" dirty="0">
                <a:solidFill>
                  <a:srgbClr val="FF0000"/>
                </a:solidFill>
                <a:latin typeface="微软雅黑" panose="020B0503020204020204" pitchFamily="34" charset="-122"/>
                <a:ea typeface="微软雅黑" panose="020B0503020204020204" pitchFamily="34" charset="-122"/>
                <a:cs typeface="Times New Roman" pitchFamily="18" charset="0"/>
              </a:rPr>
              <a:t>支持向量回归机算法</a:t>
            </a:r>
          </a:p>
        </p:txBody>
      </p:sp>
      <p:sp>
        <p:nvSpPr>
          <p:cNvPr id="6" name="AutoShape 2" descr="http://img1.imgtn.bdimg.com/it/u=1772941764,58473589&amp;fm=26&amp;gp=0.jpg"/>
          <p:cNvSpPr>
            <a:spLocks noChangeAspect="1" noChangeArrowheads="1"/>
          </p:cNvSpPr>
          <p:nvPr/>
        </p:nvSpPr>
        <p:spPr bwMode="auto">
          <a:xfrm>
            <a:off x="1568450"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 name="AutoShape 4" descr="http://img1.imgtn.bdimg.com/it/u=1772941764,58473589&amp;fm=26&amp;gp=0.jpg"/>
          <p:cNvSpPr>
            <a:spLocks noChangeAspect="1" noChangeArrowheads="1"/>
          </p:cNvSpPr>
          <p:nvPr/>
        </p:nvSpPr>
        <p:spPr bwMode="auto">
          <a:xfrm>
            <a:off x="1720850"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0" name="图片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783632" y="2780928"/>
            <a:ext cx="4925347" cy="259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3980665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val 57"/>
          <p:cNvSpPr>
            <a:spLocks noChangeArrowheads="1"/>
          </p:cNvSpPr>
          <p:nvPr/>
        </p:nvSpPr>
        <p:spPr bwMode="gray">
          <a:xfrm>
            <a:off x="2789788" y="1127155"/>
            <a:ext cx="1071563" cy="1084262"/>
          </a:xfrm>
          <a:prstGeom prst="ellipse">
            <a:avLst/>
          </a:prstGeom>
          <a:gradFill>
            <a:gsLst>
              <a:gs pos="0">
                <a:schemeClr val="bg1">
                  <a:lumMod val="99000"/>
                  <a:lumOff val="1000"/>
                </a:schemeClr>
              </a:gs>
              <a:gs pos="100000">
                <a:srgbClr val="D6E1E2">
                  <a:alpha val="48000"/>
                </a:srgbClr>
              </a:gs>
            </a:gsLst>
            <a:lin ang="5400000" scaled="1"/>
          </a:gradFill>
          <a:ln>
            <a:noFill/>
          </a:ln>
          <a:effectLst>
            <a:outerShdw blurRad="76200" dir="13500000" sy="23000" kx="1200000" algn="br" rotWithShape="0">
              <a:prstClr val="black">
                <a:alpha val="20000"/>
              </a:prstClr>
            </a:outerShdw>
          </a:effectLst>
        </p:spPr>
        <p:txBody>
          <a:bodyPr vert="eaVert" wrap="none" anchor="ctr"/>
          <a:lstStyle/>
          <a:p>
            <a:pPr>
              <a:defRPr/>
            </a:pPr>
            <a:endParaRPr lang="zh-CN" altLang="en-US" sz="2000" b="1"/>
          </a:p>
        </p:txBody>
      </p:sp>
      <p:sp>
        <p:nvSpPr>
          <p:cNvPr id="8" name="椭圆 7"/>
          <p:cNvSpPr/>
          <p:nvPr/>
        </p:nvSpPr>
        <p:spPr>
          <a:xfrm>
            <a:off x="2868368" y="1147793"/>
            <a:ext cx="914400" cy="914400"/>
          </a:xfrm>
          <a:prstGeom prst="ellipse">
            <a:avLst/>
          </a:prstGeom>
          <a:noFill/>
          <a:ln>
            <a:solidFill>
              <a:srgbClr val="00B9B1">
                <a:alpha val="87843"/>
              </a:srgb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000" b="1"/>
          </a:p>
        </p:txBody>
      </p:sp>
      <p:sp>
        <p:nvSpPr>
          <p:cNvPr id="27653" name="TextBox 8"/>
          <p:cNvSpPr txBox="1">
            <a:spLocks noChangeArrowheads="1"/>
          </p:cNvSpPr>
          <p:nvPr/>
        </p:nvSpPr>
        <p:spPr bwMode="auto">
          <a:xfrm>
            <a:off x="2868368" y="1421361"/>
            <a:ext cx="9144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lgn="ctr" eaLnBrk="1" hangingPunct="1"/>
            <a:r>
              <a:rPr lang="zh-CN" altLang="en-US" sz="2000" b="1" dirty="0"/>
              <a:t>目录</a:t>
            </a:r>
          </a:p>
        </p:txBody>
      </p:sp>
      <p:cxnSp>
        <p:nvCxnSpPr>
          <p:cNvPr id="13" name="直接连接符 12"/>
          <p:cNvCxnSpPr/>
          <p:nvPr/>
        </p:nvCxnSpPr>
        <p:spPr>
          <a:xfrm>
            <a:off x="4304467" y="1870869"/>
            <a:ext cx="1692188" cy="0"/>
          </a:xfrm>
          <a:prstGeom prst="line">
            <a:avLst/>
          </a:prstGeom>
          <a:ln w="25400">
            <a:gradFill>
              <a:gsLst>
                <a:gs pos="0">
                  <a:schemeClr val="bg1">
                    <a:alpha val="95000"/>
                  </a:schemeClr>
                </a:gs>
                <a:gs pos="53000">
                  <a:schemeClr val="accent1">
                    <a:tint val="44500"/>
                    <a:satMod val="160000"/>
                    <a:alpha val="91000"/>
                  </a:schemeClr>
                </a:gs>
                <a:gs pos="100000">
                  <a:schemeClr val="accent1">
                    <a:tint val="23500"/>
                    <a:satMod val="160000"/>
                  </a:schemeClr>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3618116" y="2669629"/>
            <a:ext cx="4723601" cy="0"/>
          </a:xfrm>
          <a:prstGeom prst="line">
            <a:avLst/>
          </a:prstGeom>
          <a:ln w="25400">
            <a:gradFill>
              <a:gsLst>
                <a:gs pos="0">
                  <a:schemeClr val="bg1">
                    <a:alpha val="95000"/>
                  </a:schemeClr>
                </a:gs>
                <a:gs pos="53000">
                  <a:schemeClr val="accent1">
                    <a:tint val="44500"/>
                    <a:satMod val="160000"/>
                    <a:alpha val="91000"/>
                  </a:schemeClr>
                </a:gs>
                <a:gs pos="100000">
                  <a:schemeClr val="accent1">
                    <a:tint val="23500"/>
                    <a:satMod val="160000"/>
                  </a:schemeClr>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3618116" y="3315742"/>
            <a:ext cx="4723601" cy="0"/>
          </a:xfrm>
          <a:prstGeom prst="line">
            <a:avLst/>
          </a:prstGeom>
          <a:ln w="25400">
            <a:gradFill>
              <a:gsLst>
                <a:gs pos="0">
                  <a:schemeClr val="bg1">
                    <a:alpha val="95000"/>
                  </a:schemeClr>
                </a:gs>
                <a:gs pos="53000">
                  <a:schemeClr val="accent1">
                    <a:tint val="44500"/>
                    <a:satMod val="160000"/>
                    <a:alpha val="91000"/>
                  </a:schemeClr>
                </a:gs>
                <a:gs pos="100000">
                  <a:schemeClr val="accent1">
                    <a:tint val="23500"/>
                    <a:satMod val="160000"/>
                  </a:schemeClr>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3618116" y="4012488"/>
            <a:ext cx="4723601" cy="3577"/>
          </a:xfrm>
          <a:prstGeom prst="line">
            <a:avLst/>
          </a:prstGeom>
          <a:ln w="25400">
            <a:gradFill>
              <a:gsLst>
                <a:gs pos="0">
                  <a:schemeClr val="bg1">
                    <a:alpha val="95000"/>
                  </a:schemeClr>
                </a:gs>
                <a:gs pos="53000">
                  <a:schemeClr val="accent1">
                    <a:tint val="44500"/>
                    <a:satMod val="160000"/>
                    <a:alpha val="91000"/>
                  </a:schemeClr>
                </a:gs>
                <a:gs pos="100000">
                  <a:schemeClr val="accent1">
                    <a:tint val="23500"/>
                    <a:satMod val="160000"/>
                  </a:schemeClr>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3618116" y="4614317"/>
            <a:ext cx="4723601" cy="0"/>
          </a:xfrm>
          <a:prstGeom prst="line">
            <a:avLst/>
          </a:prstGeom>
          <a:ln w="25400">
            <a:gradFill>
              <a:gsLst>
                <a:gs pos="0">
                  <a:schemeClr val="bg1">
                    <a:alpha val="95000"/>
                  </a:schemeClr>
                </a:gs>
                <a:gs pos="53000">
                  <a:schemeClr val="accent1">
                    <a:tint val="44500"/>
                    <a:satMod val="160000"/>
                    <a:alpha val="91000"/>
                  </a:schemeClr>
                </a:gs>
                <a:gs pos="100000">
                  <a:schemeClr val="accent1">
                    <a:tint val="23500"/>
                    <a:satMod val="160000"/>
                  </a:schemeClr>
                </a:gs>
              </a:gsLst>
              <a:lin ang="5400000" scaled="0"/>
            </a:gradFill>
          </a:ln>
        </p:spPr>
        <p:style>
          <a:lnRef idx="1">
            <a:schemeClr val="accent1"/>
          </a:lnRef>
          <a:fillRef idx="0">
            <a:schemeClr val="accent1"/>
          </a:fillRef>
          <a:effectRef idx="0">
            <a:schemeClr val="accent1"/>
          </a:effectRef>
          <a:fontRef idx="minor">
            <a:schemeClr val="tx1"/>
          </a:fontRef>
        </p:style>
      </p:cxnSp>
      <p:sp>
        <p:nvSpPr>
          <p:cNvPr id="27659" name="TextBox 23"/>
          <p:cNvSpPr txBox="1">
            <a:spLocks noChangeArrowheads="1"/>
          </p:cNvSpPr>
          <p:nvPr/>
        </p:nvSpPr>
        <p:spPr bwMode="auto">
          <a:xfrm>
            <a:off x="4192251" y="1469231"/>
            <a:ext cx="273685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r>
              <a:rPr lang="en-US" altLang="zh-CN" sz="2800" b="1">
                <a:latin typeface="Times New Roman" pitchFamily="18" charset="0"/>
                <a:cs typeface="Times New Roman" pitchFamily="18" charset="0"/>
              </a:rPr>
              <a:t>CONTENTS</a:t>
            </a:r>
            <a:endParaRPr lang="zh-CN" altLang="en-US" sz="2800" b="1">
              <a:latin typeface="Times New Roman" pitchFamily="18" charset="0"/>
              <a:cs typeface="Times New Roman" pitchFamily="18" charset="0"/>
            </a:endParaRPr>
          </a:p>
        </p:txBody>
      </p:sp>
      <p:sp>
        <p:nvSpPr>
          <p:cNvPr id="27660" name="TextBox 1"/>
          <p:cNvSpPr txBox="1">
            <a:spLocks noChangeArrowheads="1"/>
          </p:cNvSpPr>
          <p:nvPr/>
        </p:nvSpPr>
        <p:spPr bwMode="auto">
          <a:xfrm>
            <a:off x="3514824" y="2318793"/>
            <a:ext cx="503994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r>
              <a:rPr lang="en-US" altLang="zh-CN" sz="2400" b="1">
                <a:solidFill>
                  <a:srgbClr val="FFC000"/>
                </a:solidFill>
                <a:latin typeface="Times New Roman" pitchFamily="18" charset="0"/>
                <a:cs typeface="Times New Roman" pitchFamily="18" charset="0"/>
              </a:rPr>
              <a:t>01    </a:t>
            </a:r>
            <a:r>
              <a:rPr lang="zh-CN" altLang="en-US" sz="2400" b="1">
                <a:latin typeface="Times New Roman" pitchFamily="18" charset="0"/>
                <a:cs typeface="Times New Roman" pitchFamily="18" charset="0"/>
              </a:rPr>
              <a:t>支持向量机与支持向量回归机</a:t>
            </a:r>
          </a:p>
        </p:txBody>
      </p:sp>
      <p:sp>
        <p:nvSpPr>
          <p:cNvPr id="27661" name="TextBox 2"/>
          <p:cNvSpPr txBox="1">
            <a:spLocks noChangeArrowheads="1"/>
          </p:cNvSpPr>
          <p:nvPr/>
        </p:nvSpPr>
        <p:spPr bwMode="auto">
          <a:xfrm>
            <a:off x="3503712" y="2934743"/>
            <a:ext cx="384995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r>
              <a:rPr lang="en-US" altLang="zh-CN" sz="2400" b="1" dirty="0">
                <a:solidFill>
                  <a:srgbClr val="FF33CC"/>
                </a:solidFill>
                <a:latin typeface="Times New Roman" pitchFamily="18" charset="0"/>
                <a:cs typeface="Times New Roman" pitchFamily="18" charset="0"/>
              </a:rPr>
              <a:t>02</a:t>
            </a:r>
            <a:r>
              <a:rPr lang="en-US" altLang="zh-CN" sz="2400" b="1" dirty="0">
                <a:solidFill>
                  <a:srgbClr val="FF33CC"/>
                </a:solidFill>
              </a:rPr>
              <a:t>     </a:t>
            </a:r>
            <a:r>
              <a:rPr lang="zh-CN" altLang="en-US" sz="2400" b="1" dirty="0">
                <a:solidFill>
                  <a:srgbClr val="FF33CC"/>
                </a:solidFill>
              </a:rPr>
              <a:t>支持向量回归机模型</a:t>
            </a:r>
            <a:endParaRPr lang="zh-CN" altLang="en-US" sz="2400" b="1" dirty="0"/>
          </a:p>
        </p:txBody>
      </p:sp>
      <p:sp>
        <p:nvSpPr>
          <p:cNvPr id="27662" name="TextBox 3"/>
          <p:cNvSpPr txBox="1">
            <a:spLocks noChangeArrowheads="1"/>
          </p:cNvSpPr>
          <p:nvPr/>
        </p:nvSpPr>
        <p:spPr bwMode="auto">
          <a:xfrm>
            <a:off x="3516412" y="3612605"/>
            <a:ext cx="401134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r>
              <a:rPr lang="en-US" altLang="zh-CN" sz="2400" b="1" dirty="0">
                <a:solidFill>
                  <a:srgbClr val="00DED3"/>
                </a:solidFill>
                <a:latin typeface="Times New Roman" pitchFamily="18" charset="0"/>
                <a:cs typeface="Times New Roman" pitchFamily="18" charset="0"/>
              </a:rPr>
              <a:t>03</a:t>
            </a:r>
            <a:r>
              <a:rPr lang="en-US" altLang="zh-CN" sz="2400" b="1" dirty="0"/>
              <a:t>     </a:t>
            </a:r>
            <a:r>
              <a:rPr lang="zh-CN" altLang="en-US" sz="2400" b="1" dirty="0"/>
              <a:t>支持向量回归机算法</a:t>
            </a:r>
          </a:p>
        </p:txBody>
      </p:sp>
      <p:sp>
        <p:nvSpPr>
          <p:cNvPr id="27663" name="TextBox 4"/>
          <p:cNvSpPr txBox="1">
            <a:spLocks noChangeArrowheads="1"/>
          </p:cNvSpPr>
          <p:nvPr/>
        </p:nvSpPr>
        <p:spPr bwMode="auto">
          <a:xfrm>
            <a:off x="3514824" y="4263480"/>
            <a:ext cx="352718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r>
              <a:rPr lang="en-US" altLang="zh-CN" sz="2400" b="1">
                <a:solidFill>
                  <a:srgbClr val="7030A0"/>
                </a:solidFill>
                <a:latin typeface="Times New Roman" pitchFamily="18" charset="0"/>
                <a:cs typeface="Times New Roman" pitchFamily="18" charset="0"/>
              </a:rPr>
              <a:t>04     </a:t>
            </a:r>
            <a:r>
              <a:rPr lang="zh-CN" altLang="en-US" sz="2400" b="1">
                <a:solidFill>
                  <a:srgbClr val="7030A0"/>
                </a:solidFill>
                <a:latin typeface="Times New Roman" pitchFamily="18" charset="0"/>
                <a:cs typeface="Times New Roman" pitchFamily="18" charset="0"/>
              </a:rPr>
              <a:t>总结</a:t>
            </a:r>
            <a:endParaRPr lang="zh-CN" altLang="en-US" sz="2400" b="1"/>
          </a:p>
        </p:txBody>
      </p:sp>
    </p:spTree>
    <p:extLst>
      <p:ext uri="{BB962C8B-B14F-4D97-AF65-F5344CB8AC3E}">
        <p14:creationId xmlns:p14="http://schemas.microsoft.com/office/powerpoint/2010/main" val="3495448081"/>
      </p:ext>
    </p:extLst>
  </p:cSld>
  <p:clrMapOvr>
    <a:masterClrMapping/>
  </p:clrMapOvr>
  <p:transition spd="slow" advTm="1985"/>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六边形 57"/>
          <p:cNvSpPr/>
          <p:nvPr/>
        </p:nvSpPr>
        <p:spPr>
          <a:xfrm>
            <a:off x="4800600" y="3357563"/>
            <a:ext cx="1060450" cy="914400"/>
          </a:xfrm>
          <a:prstGeom prst="hexagon">
            <a:avLst/>
          </a:prstGeom>
          <a:noFill/>
          <a:ln w="31750">
            <a:solidFill>
              <a:srgbClr val="FFC000">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000" dirty="0"/>
          </a:p>
        </p:txBody>
      </p:sp>
      <p:sp>
        <p:nvSpPr>
          <p:cNvPr id="18" name="TextBox 17"/>
          <p:cNvSpPr txBox="1"/>
          <p:nvPr/>
        </p:nvSpPr>
        <p:spPr>
          <a:xfrm>
            <a:off x="2495601" y="1237496"/>
            <a:ext cx="7578923" cy="1759456"/>
          </a:xfrm>
          <a:prstGeom prst="rect">
            <a:avLst/>
          </a:prstGeom>
          <a:noFill/>
          <a:ln w="3810">
            <a:solidFill>
              <a:srgbClr val="00B9B1"/>
            </a:solidFill>
            <a:prstDash val="sysDot"/>
          </a:ln>
        </p:spPr>
        <p:txBody>
          <a:bodyPr wrap="square">
            <a:spAutoFit/>
          </a:bodyPr>
          <a:lstStyle/>
          <a:p>
            <a:pPr>
              <a:lnSpc>
                <a:spcPts val="2560"/>
              </a:lnSpc>
              <a:defRPr/>
            </a:pPr>
            <a:r>
              <a:rPr lang="zh-CN" altLang="en-US" sz="2000" dirty="0">
                <a:latin typeface="微软雅黑" panose="020B0503020204020204" pitchFamily="34" charset="-122"/>
                <a:ea typeface="微软雅黑" panose="020B0503020204020204" pitchFamily="34" charset="-122"/>
              </a:rPr>
              <a:t>支持向量机</a:t>
            </a:r>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(SVM)</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2000" dirty="0">
                <a:latin typeface="微软雅黑" panose="020B0503020204020204" pitchFamily="34" charset="-122"/>
                <a:ea typeface="微软雅黑" panose="020B0503020204020204" pitchFamily="34" charset="-122"/>
              </a:rPr>
              <a:t>是建立在统计学习理论的</a:t>
            </a:r>
            <a:r>
              <a:rPr lang="en-US" altLang="zh-CN" sz="2000" dirty="0">
                <a:solidFill>
                  <a:srgbClr val="00B9B1"/>
                </a:solidFill>
                <a:latin typeface="微软雅黑" panose="020B0503020204020204" pitchFamily="34" charset="-122"/>
                <a:ea typeface="微软雅黑" panose="020B0503020204020204" pitchFamily="34" charset="-122"/>
                <a:cs typeface="Times New Roman" panose="02020603050405020304" pitchFamily="18" charset="0"/>
              </a:rPr>
              <a:t>VC</a:t>
            </a:r>
            <a:r>
              <a:rPr lang="zh-CN" altLang="en-US" sz="2000" dirty="0">
                <a:solidFill>
                  <a:srgbClr val="00B9B1"/>
                </a:solidFill>
                <a:latin typeface="微软雅黑" panose="020B0503020204020204" pitchFamily="34" charset="-122"/>
                <a:ea typeface="微软雅黑" panose="020B0503020204020204" pitchFamily="34" charset="-122"/>
              </a:rPr>
              <a:t>维理论</a:t>
            </a:r>
            <a:r>
              <a:rPr lang="zh-CN" altLang="en-US" sz="2000" dirty="0">
                <a:latin typeface="微软雅黑" panose="020B0503020204020204" pitchFamily="34" charset="-122"/>
                <a:ea typeface="微软雅黑" panose="020B0503020204020204" pitchFamily="34" charset="-122"/>
              </a:rPr>
              <a:t>和</a:t>
            </a:r>
            <a:r>
              <a:rPr lang="zh-CN" altLang="en-US" sz="2000" dirty="0">
                <a:solidFill>
                  <a:srgbClr val="00B9B1"/>
                </a:solidFill>
                <a:latin typeface="微软雅黑" panose="020B0503020204020204" pitchFamily="34" charset="-122"/>
                <a:ea typeface="微软雅黑" panose="020B0503020204020204" pitchFamily="34" charset="-122"/>
              </a:rPr>
              <a:t>结构风险最小原理</a:t>
            </a:r>
            <a:r>
              <a:rPr lang="zh-CN" altLang="en-US" sz="2000" dirty="0">
                <a:latin typeface="微软雅黑" panose="020B0503020204020204" pitchFamily="34" charset="-122"/>
                <a:ea typeface="微软雅黑" panose="020B0503020204020204" pitchFamily="34" charset="-122"/>
              </a:rPr>
              <a:t>基础上的，根据有限的样本信息在模型的复杂性（即对特定训练样本的学习精度）和学习能力（即无错误地识别任意样本的能力）之间寻求最佳折衷，以期获得最好的推广能力（或称泛化能力）。</a:t>
            </a:r>
          </a:p>
        </p:txBody>
      </p:sp>
      <p:cxnSp>
        <p:nvCxnSpPr>
          <p:cNvPr id="19" name="直接连接符 18"/>
          <p:cNvCxnSpPr/>
          <p:nvPr/>
        </p:nvCxnSpPr>
        <p:spPr>
          <a:xfrm flipV="1">
            <a:off x="9622036" y="2996952"/>
            <a:ext cx="506412" cy="0"/>
          </a:xfrm>
          <a:prstGeom prst="line">
            <a:avLst/>
          </a:prstGeom>
          <a:ln w="31750">
            <a:solidFill>
              <a:srgbClr val="00B9B1"/>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V="1">
            <a:off x="10128448" y="2492896"/>
            <a:ext cx="0" cy="503238"/>
          </a:xfrm>
          <a:prstGeom prst="line">
            <a:avLst/>
          </a:prstGeom>
          <a:ln w="31750">
            <a:solidFill>
              <a:srgbClr val="00B9B1"/>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2462213" y="1211263"/>
            <a:ext cx="0" cy="488950"/>
          </a:xfrm>
          <a:prstGeom prst="line">
            <a:avLst/>
          </a:prstGeom>
          <a:ln w="31750">
            <a:solidFill>
              <a:srgbClr val="00B9B1"/>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a:off x="2439989" y="1211263"/>
            <a:ext cx="560387" cy="0"/>
          </a:xfrm>
          <a:prstGeom prst="line">
            <a:avLst/>
          </a:prstGeom>
          <a:ln w="31750">
            <a:solidFill>
              <a:srgbClr val="00B9B1"/>
            </a:solidFill>
          </a:ln>
        </p:spPr>
        <p:style>
          <a:lnRef idx="1">
            <a:schemeClr val="accent1"/>
          </a:lnRef>
          <a:fillRef idx="0">
            <a:schemeClr val="accent1"/>
          </a:fillRef>
          <a:effectRef idx="0">
            <a:schemeClr val="accent1"/>
          </a:effectRef>
          <a:fontRef idx="minor">
            <a:schemeClr val="tx1"/>
          </a:fontRef>
        </p:style>
      </p:cxnSp>
      <p:sp>
        <p:nvSpPr>
          <p:cNvPr id="28684" name="AutoShape 11"/>
          <p:cNvSpPr>
            <a:spLocks noChangeArrowheads="1"/>
          </p:cNvSpPr>
          <p:nvPr/>
        </p:nvSpPr>
        <p:spPr bwMode="gray">
          <a:xfrm>
            <a:off x="4394201" y="3541714"/>
            <a:ext cx="5330825" cy="687387"/>
          </a:xfrm>
          <a:prstGeom prst="roundRect">
            <a:avLst>
              <a:gd name="adj" fmla="val 11505"/>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lang="zh-CN" altLang="en-US">
              <a:latin typeface="Arial" pitchFamily="34" charset="0"/>
              <a:cs typeface="Arial" pitchFamily="34" charset="0"/>
            </a:endParaRPr>
          </a:p>
        </p:txBody>
      </p:sp>
      <p:sp>
        <p:nvSpPr>
          <p:cNvPr id="59" name="六边形 58"/>
          <p:cNvSpPr/>
          <p:nvPr/>
        </p:nvSpPr>
        <p:spPr>
          <a:xfrm>
            <a:off x="4800600" y="4338639"/>
            <a:ext cx="1079500" cy="993775"/>
          </a:xfrm>
          <a:prstGeom prst="hexagon">
            <a:avLst/>
          </a:prstGeom>
          <a:noFill/>
          <a:ln w="38100">
            <a:solidFill>
              <a:srgbClr val="00B9B1">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000" dirty="0">
              <a:latin typeface="黑体" panose="02010609060101010101" pitchFamily="49" charset="-122"/>
              <a:ea typeface="黑体" panose="02010609060101010101" pitchFamily="49" charset="-122"/>
            </a:endParaRPr>
          </a:p>
        </p:txBody>
      </p:sp>
      <p:sp>
        <p:nvSpPr>
          <p:cNvPr id="60" name="六边形 59"/>
          <p:cNvSpPr/>
          <p:nvPr/>
        </p:nvSpPr>
        <p:spPr>
          <a:xfrm>
            <a:off x="5680075" y="3795714"/>
            <a:ext cx="1079500" cy="992187"/>
          </a:xfrm>
          <a:prstGeom prst="hexagon">
            <a:avLst/>
          </a:prstGeom>
          <a:noFill/>
          <a:ln w="38100">
            <a:solidFill>
              <a:srgbClr val="FF33C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000"/>
          </a:p>
        </p:txBody>
      </p:sp>
      <p:sp>
        <p:nvSpPr>
          <p:cNvPr id="28687" name="TextBox 60"/>
          <p:cNvSpPr txBox="1">
            <a:spLocks noChangeArrowheads="1"/>
          </p:cNvSpPr>
          <p:nvPr/>
        </p:nvSpPr>
        <p:spPr bwMode="auto">
          <a:xfrm>
            <a:off x="5818189" y="3976688"/>
            <a:ext cx="803275"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lgn="ctr" eaLnBrk="1" hangingPunct="1"/>
            <a:r>
              <a:rPr lang="en-US" altLang="zh-CN" sz="2000">
                <a:latin typeface="黑体" panose="02010609060101010101" pitchFamily="49" charset="-122"/>
                <a:ea typeface="黑体" panose="02010609060101010101" pitchFamily="49" charset="-122"/>
              </a:rPr>
              <a:t>VC</a:t>
            </a:r>
            <a:r>
              <a:rPr lang="zh-CN" altLang="en-US" sz="2000">
                <a:latin typeface="黑体" panose="02010609060101010101" pitchFamily="49" charset="-122"/>
                <a:ea typeface="黑体" panose="02010609060101010101" pitchFamily="49" charset="-122"/>
              </a:rPr>
              <a:t>维理论</a:t>
            </a:r>
          </a:p>
        </p:txBody>
      </p:sp>
      <p:sp>
        <p:nvSpPr>
          <p:cNvPr id="28688" name="TextBox 61"/>
          <p:cNvSpPr txBox="1">
            <a:spLocks noChangeArrowheads="1"/>
          </p:cNvSpPr>
          <p:nvPr/>
        </p:nvSpPr>
        <p:spPr bwMode="auto">
          <a:xfrm>
            <a:off x="4937126" y="3516313"/>
            <a:ext cx="804863"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lgn="ctr" eaLnBrk="1" hangingPunct="1"/>
            <a:r>
              <a:rPr lang="zh-CN" altLang="en-US" sz="2000" dirty="0">
                <a:latin typeface="黑体" panose="02010609060101010101" pitchFamily="49" charset="-122"/>
                <a:ea typeface="黑体" panose="02010609060101010101" pitchFamily="49" charset="-122"/>
              </a:rPr>
              <a:t>经验风险</a:t>
            </a:r>
          </a:p>
        </p:txBody>
      </p:sp>
      <p:sp>
        <p:nvSpPr>
          <p:cNvPr id="28689" name="TextBox 62"/>
          <p:cNvSpPr txBox="1">
            <a:spLocks noChangeArrowheads="1"/>
          </p:cNvSpPr>
          <p:nvPr/>
        </p:nvSpPr>
        <p:spPr bwMode="auto">
          <a:xfrm>
            <a:off x="4937126" y="4513263"/>
            <a:ext cx="804863"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lgn="ctr" eaLnBrk="1" hangingPunct="1"/>
            <a:r>
              <a:rPr lang="zh-CN" altLang="en-US" sz="2000" dirty="0">
                <a:latin typeface="黑体" panose="02010609060101010101" pitchFamily="49" charset="-122"/>
                <a:ea typeface="黑体" panose="02010609060101010101" pitchFamily="49" charset="-122"/>
              </a:rPr>
              <a:t>置信风险</a:t>
            </a:r>
          </a:p>
        </p:txBody>
      </p:sp>
      <p:cxnSp>
        <p:nvCxnSpPr>
          <p:cNvPr id="65" name="直接连接符 64"/>
          <p:cNvCxnSpPr/>
          <p:nvPr/>
        </p:nvCxnSpPr>
        <p:spPr>
          <a:xfrm>
            <a:off x="4094163" y="3494088"/>
            <a:ext cx="241300" cy="0"/>
          </a:xfrm>
          <a:prstGeom prst="line">
            <a:avLst/>
          </a:prstGeom>
          <a:ln w="12700">
            <a:solidFill>
              <a:srgbClr val="FFC000">
                <a:alpha val="85000"/>
              </a:srgbClr>
            </a:solidFill>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a:off x="4154488" y="4589463"/>
            <a:ext cx="239712" cy="0"/>
          </a:xfrm>
          <a:prstGeom prst="line">
            <a:avLst/>
          </a:prstGeom>
          <a:ln w="12700">
            <a:solidFill>
              <a:srgbClr val="00B9B1">
                <a:alpha val="85000"/>
              </a:srgbClr>
            </a:solidFill>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a:off x="7059613" y="3976688"/>
            <a:ext cx="241300" cy="0"/>
          </a:xfrm>
          <a:prstGeom prst="line">
            <a:avLst/>
          </a:prstGeom>
          <a:ln w="12700">
            <a:solidFill>
              <a:srgbClr val="FF33CC">
                <a:alpha val="85000"/>
              </a:srgbClr>
            </a:solidFill>
          </a:ln>
        </p:spPr>
        <p:style>
          <a:lnRef idx="1">
            <a:schemeClr val="accent1"/>
          </a:lnRef>
          <a:fillRef idx="0">
            <a:schemeClr val="accent1"/>
          </a:fillRef>
          <a:effectRef idx="0">
            <a:schemeClr val="accent1"/>
          </a:effectRef>
          <a:fontRef idx="minor">
            <a:schemeClr val="tx1"/>
          </a:fontRef>
        </p:style>
      </p:cxnSp>
      <p:sp>
        <p:nvSpPr>
          <p:cNvPr id="28693" name="TextBox 67"/>
          <p:cNvSpPr txBox="1">
            <a:spLocks noChangeArrowheads="1"/>
          </p:cNvSpPr>
          <p:nvPr/>
        </p:nvSpPr>
        <p:spPr bwMode="auto">
          <a:xfrm>
            <a:off x="4094163" y="3190875"/>
            <a:ext cx="63368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r>
              <a:rPr lang="en-US" altLang="zh-CN" sz="2000" dirty="0">
                <a:solidFill>
                  <a:srgbClr val="FFC000"/>
                </a:solidFill>
                <a:latin typeface="Times New Roman" pitchFamily="18" charset="0"/>
                <a:cs typeface="Times New Roman" pitchFamily="18" charset="0"/>
              </a:rPr>
              <a:t>02</a:t>
            </a:r>
            <a:endParaRPr lang="zh-CN" altLang="en-US" sz="2000" dirty="0">
              <a:solidFill>
                <a:srgbClr val="FFC000"/>
              </a:solidFill>
              <a:latin typeface="Times New Roman" pitchFamily="18" charset="0"/>
              <a:cs typeface="Times New Roman" pitchFamily="18" charset="0"/>
            </a:endParaRPr>
          </a:p>
        </p:txBody>
      </p:sp>
      <p:sp>
        <p:nvSpPr>
          <p:cNvPr id="28694" name="TextBox 68"/>
          <p:cNvSpPr txBox="1">
            <a:spLocks noChangeArrowheads="1"/>
          </p:cNvSpPr>
          <p:nvPr/>
        </p:nvSpPr>
        <p:spPr bwMode="auto">
          <a:xfrm>
            <a:off x="4102100" y="4281488"/>
            <a:ext cx="76976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r>
              <a:rPr lang="en-US" altLang="zh-CN" sz="2000">
                <a:solidFill>
                  <a:srgbClr val="00B9B1"/>
                </a:solidFill>
                <a:latin typeface="Times New Roman" pitchFamily="18" charset="0"/>
                <a:cs typeface="Times New Roman" pitchFamily="18" charset="0"/>
              </a:rPr>
              <a:t>03</a:t>
            </a:r>
            <a:endParaRPr lang="zh-CN" altLang="en-US" sz="2000">
              <a:solidFill>
                <a:srgbClr val="00B9B1"/>
              </a:solidFill>
              <a:latin typeface="Times New Roman" pitchFamily="18" charset="0"/>
              <a:cs typeface="Times New Roman" pitchFamily="18" charset="0"/>
            </a:endParaRPr>
          </a:p>
        </p:txBody>
      </p:sp>
      <p:sp>
        <p:nvSpPr>
          <p:cNvPr id="28695" name="TextBox 69"/>
          <p:cNvSpPr txBox="1">
            <a:spLocks noChangeArrowheads="1"/>
          </p:cNvSpPr>
          <p:nvPr/>
        </p:nvSpPr>
        <p:spPr bwMode="auto">
          <a:xfrm>
            <a:off x="7071215" y="3617674"/>
            <a:ext cx="69835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r>
              <a:rPr lang="en-US" altLang="zh-CN" sz="2000" dirty="0">
                <a:solidFill>
                  <a:srgbClr val="FF33CC"/>
                </a:solidFill>
                <a:latin typeface="Times New Roman" pitchFamily="18" charset="0"/>
                <a:cs typeface="Times New Roman" pitchFamily="18" charset="0"/>
              </a:rPr>
              <a:t>01</a:t>
            </a:r>
            <a:endParaRPr lang="zh-CN" altLang="en-US" sz="2000" dirty="0">
              <a:solidFill>
                <a:srgbClr val="FF33CC"/>
              </a:solidFill>
              <a:latin typeface="Times New Roman" pitchFamily="18" charset="0"/>
              <a:cs typeface="Times New Roman" pitchFamily="18" charset="0"/>
            </a:endParaRPr>
          </a:p>
        </p:txBody>
      </p:sp>
      <p:sp>
        <p:nvSpPr>
          <p:cNvPr id="28696" name="TextBox 71"/>
          <p:cNvSpPr txBox="1">
            <a:spLocks noChangeArrowheads="1"/>
          </p:cNvSpPr>
          <p:nvPr/>
        </p:nvSpPr>
        <p:spPr bwMode="auto">
          <a:xfrm>
            <a:off x="7300914" y="4076494"/>
            <a:ext cx="2028825" cy="1169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lnSpc>
                <a:spcPts val="2063"/>
              </a:lnSpc>
            </a:pPr>
            <a:r>
              <a:rPr lang="zh-CN" altLang="en-US" sz="2000" b="1" dirty="0"/>
              <a:t>可以简单的理解为问题的复杂程度，</a:t>
            </a:r>
            <a:r>
              <a:rPr lang="en-US" altLang="zh-CN" sz="2000" b="1" dirty="0"/>
              <a:t>VC</a:t>
            </a:r>
            <a:r>
              <a:rPr lang="zh-CN" altLang="en-US" sz="2000" b="1" dirty="0"/>
              <a:t>维越高，问题就越复杂</a:t>
            </a:r>
            <a:r>
              <a:rPr lang="en-US" altLang="zh-CN" sz="2000" b="1" dirty="0"/>
              <a:t>.</a:t>
            </a:r>
            <a:endParaRPr lang="zh-CN" altLang="en-US" sz="2000" b="1" dirty="0"/>
          </a:p>
        </p:txBody>
      </p:sp>
      <p:sp>
        <p:nvSpPr>
          <p:cNvPr id="28697" name="TextBox 72"/>
          <p:cNvSpPr txBox="1">
            <a:spLocks noChangeArrowheads="1"/>
          </p:cNvSpPr>
          <p:nvPr/>
        </p:nvSpPr>
        <p:spPr bwMode="auto">
          <a:xfrm>
            <a:off x="2549525" y="3541713"/>
            <a:ext cx="1982788" cy="9002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lnSpc>
                <a:spcPts val="2063"/>
              </a:lnSpc>
            </a:pPr>
            <a:r>
              <a:rPr lang="zh-CN" altLang="en-US" sz="2000" b="1"/>
              <a:t>经验风险代表了分类器在给定样本上的误差</a:t>
            </a:r>
            <a:r>
              <a:rPr lang="en-US" altLang="zh-CN" sz="2000" b="1"/>
              <a:t>.</a:t>
            </a:r>
            <a:endParaRPr lang="zh-CN" altLang="en-US" sz="2000" b="1"/>
          </a:p>
        </p:txBody>
      </p:sp>
      <p:sp>
        <p:nvSpPr>
          <p:cNvPr id="28698" name="TextBox 73"/>
          <p:cNvSpPr txBox="1">
            <a:spLocks noChangeArrowheads="1"/>
          </p:cNvSpPr>
          <p:nvPr/>
        </p:nvSpPr>
        <p:spPr bwMode="auto">
          <a:xfrm>
            <a:off x="2511425" y="4708526"/>
            <a:ext cx="2052638" cy="14388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lnSpc>
                <a:spcPts val="2063"/>
              </a:lnSpc>
            </a:pPr>
            <a:r>
              <a:rPr lang="zh-CN" altLang="en-US" sz="2000" b="1" dirty="0"/>
              <a:t>代表了我们在多大程度上可以信任分类器在未知文本上分类的结果</a:t>
            </a:r>
            <a:r>
              <a:rPr lang="en-US" altLang="zh-CN" sz="2000" b="1" dirty="0"/>
              <a:t>.</a:t>
            </a:r>
            <a:endParaRPr lang="zh-CN" altLang="en-US" sz="2000" b="1" dirty="0"/>
          </a:p>
        </p:txBody>
      </p:sp>
      <p:sp>
        <p:nvSpPr>
          <p:cNvPr id="27" name="TextBox 1"/>
          <p:cNvSpPr txBox="1">
            <a:spLocks noChangeArrowheads="1"/>
          </p:cNvSpPr>
          <p:nvPr/>
        </p:nvSpPr>
        <p:spPr bwMode="auto">
          <a:xfrm>
            <a:off x="2713956" y="332656"/>
            <a:ext cx="669674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r>
              <a:rPr lang="en-US" altLang="zh-CN" sz="2800" b="1">
                <a:solidFill>
                  <a:srgbClr val="FFC000"/>
                </a:solidFill>
                <a:latin typeface="微软雅黑" panose="020B0503020204020204" pitchFamily="34" charset="-122"/>
                <a:ea typeface="微软雅黑" panose="020B0503020204020204" pitchFamily="34" charset="-122"/>
                <a:cs typeface="Times New Roman" pitchFamily="18" charset="0"/>
              </a:rPr>
              <a:t>01</a:t>
            </a:r>
            <a:r>
              <a:rPr lang="en-US" altLang="zh-CN" sz="2800">
                <a:solidFill>
                  <a:srgbClr val="FFC000"/>
                </a:solidFill>
                <a:latin typeface="微软雅黑" panose="020B0503020204020204" pitchFamily="34" charset="-122"/>
                <a:ea typeface="微软雅黑" panose="020B0503020204020204" pitchFamily="34" charset="-122"/>
                <a:cs typeface="Times New Roman" pitchFamily="18" charset="0"/>
              </a:rPr>
              <a:t>    </a:t>
            </a:r>
            <a:r>
              <a:rPr lang="zh-CN" altLang="en-US" sz="2800">
                <a:latin typeface="微软雅黑" panose="020B0503020204020204" pitchFamily="34" charset="-122"/>
                <a:ea typeface="微软雅黑" panose="020B0503020204020204" pitchFamily="34" charset="-122"/>
                <a:cs typeface="Times New Roman" pitchFamily="18" charset="0"/>
              </a:rPr>
              <a:t>支持向量机与支持向量回归机</a:t>
            </a:r>
          </a:p>
        </p:txBody>
      </p:sp>
    </p:spTree>
    <p:extLst>
      <p:ext uri="{BB962C8B-B14F-4D97-AF65-F5344CB8AC3E}">
        <p14:creationId xmlns:p14="http://schemas.microsoft.com/office/powerpoint/2010/main" val="1371387327"/>
      </p:ext>
    </p:extLst>
  </p:cSld>
  <p:clrMapOvr>
    <a:masterClrMapping/>
  </p:clrMapOvr>
  <p:transition spd="slow" advTm="4427"/>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4561831" y="1484785"/>
            <a:ext cx="5419352" cy="1015663"/>
          </a:xfrm>
          <a:prstGeom prst="rect">
            <a:avLst/>
          </a:prstGeom>
          <a:noFill/>
          <a:ln w="3810" cap="rnd">
            <a:solidFill>
              <a:srgbClr val="C00000"/>
            </a:solidFill>
            <a:prstDash val="dash"/>
          </a:ln>
        </p:spPr>
        <p:txBody>
          <a:bodyPr wrap="square">
            <a:spAutoFit/>
          </a:bodyPr>
          <a:lstStyle/>
          <a:p>
            <a:pPr>
              <a:lnSpc>
                <a:spcPts val="2400"/>
              </a:lnSpc>
              <a:defRPr/>
            </a:pPr>
            <a:r>
              <a:rPr lang="zh-CN" altLang="en-US" sz="2000" b="1" dirty="0"/>
              <a:t>并不是说样本的绝对数量少，而是说与问题的复杂度比起来，</a:t>
            </a:r>
            <a:r>
              <a:rPr lang="en-US" altLang="zh-CN" sz="2000" b="1" dirty="0">
                <a:latin typeface="Times New Roman" panose="02020603050405020304" pitchFamily="18" charset="0"/>
                <a:cs typeface="Times New Roman" panose="02020603050405020304" pitchFamily="18" charset="0"/>
              </a:rPr>
              <a:t>SVM</a:t>
            </a:r>
            <a:r>
              <a:rPr lang="zh-CN" altLang="en-US" sz="2000" b="1" dirty="0"/>
              <a:t>算法要求的样本数是相对比较少的。</a:t>
            </a:r>
            <a:endParaRPr lang="zh-CN" altLang="en-US" sz="2000" b="1" dirty="0">
              <a:latin typeface="+mn-ea"/>
            </a:endParaRPr>
          </a:p>
        </p:txBody>
      </p:sp>
      <p:sp>
        <p:nvSpPr>
          <p:cNvPr id="2" name="椭圆 1"/>
          <p:cNvSpPr/>
          <p:nvPr/>
        </p:nvSpPr>
        <p:spPr>
          <a:xfrm>
            <a:off x="2207568" y="2693740"/>
            <a:ext cx="935768" cy="806450"/>
          </a:xfrm>
          <a:prstGeom prst="ellipse">
            <a:avLst/>
          </a:prstGeom>
          <a:noFill/>
          <a:ln w="38100">
            <a:solidFill>
              <a:srgbClr val="FFC000">
                <a:alpha val="87000"/>
              </a:srgb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ts val="2400"/>
              </a:lnSpc>
              <a:defRPr/>
            </a:pPr>
            <a:endParaRPr lang="zh-CN" altLang="en-US" sz="2000" b="1"/>
          </a:p>
        </p:txBody>
      </p:sp>
      <p:sp>
        <p:nvSpPr>
          <p:cNvPr id="3" name="矩形 2"/>
          <p:cNvSpPr/>
          <p:nvPr/>
        </p:nvSpPr>
        <p:spPr>
          <a:xfrm>
            <a:off x="3448993" y="1614438"/>
            <a:ext cx="935768" cy="80645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ts val="2400"/>
              </a:lnSpc>
              <a:defRPr/>
            </a:pPr>
            <a:endParaRPr lang="zh-CN" altLang="en-US" sz="2000" b="1"/>
          </a:p>
        </p:txBody>
      </p:sp>
      <p:sp>
        <p:nvSpPr>
          <p:cNvPr id="26" name="矩形 25"/>
          <p:cNvSpPr/>
          <p:nvPr/>
        </p:nvSpPr>
        <p:spPr>
          <a:xfrm>
            <a:off x="3448993" y="3926245"/>
            <a:ext cx="935768" cy="806450"/>
          </a:xfrm>
          <a:prstGeom prst="rect">
            <a:avLst/>
          </a:prstGeom>
          <a:noFill/>
          <a:ln>
            <a:solidFill>
              <a:srgbClr val="FF33C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ts val="2400"/>
              </a:lnSpc>
              <a:defRPr/>
            </a:pPr>
            <a:endParaRPr lang="zh-CN" altLang="en-US" sz="2000" b="1"/>
          </a:p>
        </p:txBody>
      </p:sp>
      <p:sp>
        <p:nvSpPr>
          <p:cNvPr id="28" name="矩形 27"/>
          <p:cNvSpPr/>
          <p:nvPr/>
        </p:nvSpPr>
        <p:spPr>
          <a:xfrm>
            <a:off x="3448993" y="2685802"/>
            <a:ext cx="935768" cy="806450"/>
          </a:xfrm>
          <a:prstGeom prst="rect">
            <a:avLst/>
          </a:prstGeom>
          <a:noFill/>
          <a:ln>
            <a:solidFill>
              <a:srgbClr val="00B9B1">
                <a:alpha val="82000"/>
              </a:srgb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ts val="2400"/>
              </a:lnSpc>
              <a:defRPr/>
            </a:pPr>
            <a:endParaRPr lang="zh-CN" altLang="en-US" sz="2000" b="1"/>
          </a:p>
        </p:txBody>
      </p:sp>
      <p:sp>
        <p:nvSpPr>
          <p:cNvPr id="4" name="圆角右箭头 3"/>
          <p:cNvSpPr/>
          <p:nvPr/>
        </p:nvSpPr>
        <p:spPr>
          <a:xfrm>
            <a:off x="2602857" y="1740372"/>
            <a:ext cx="841823" cy="945430"/>
          </a:xfrm>
          <a:prstGeom prst="bentArrow">
            <a:avLst/>
          </a:prstGeom>
          <a:solidFill>
            <a:schemeClr val="bg1">
              <a:lumMod val="85000"/>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ts val="2400"/>
              </a:lnSpc>
              <a:defRPr/>
            </a:pPr>
            <a:endParaRPr lang="zh-CN" altLang="en-US" sz="2000" b="1">
              <a:solidFill>
                <a:schemeClr val="tx1"/>
              </a:solidFill>
            </a:endParaRPr>
          </a:p>
        </p:txBody>
      </p:sp>
      <p:sp>
        <p:nvSpPr>
          <p:cNvPr id="31" name="圆角右箭头 30"/>
          <p:cNvSpPr/>
          <p:nvPr/>
        </p:nvSpPr>
        <p:spPr>
          <a:xfrm rot="10800000" flipH="1">
            <a:off x="2602857" y="3573016"/>
            <a:ext cx="849191" cy="948496"/>
          </a:xfrm>
          <a:prstGeom prst="bentArrow">
            <a:avLst>
              <a:gd name="adj1" fmla="val 25000"/>
              <a:gd name="adj2" fmla="val 27268"/>
              <a:gd name="adj3" fmla="val 25000"/>
              <a:gd name="adj4" fmla="val 43750"/>
            </a:avLst>
          </a:prstGeom>
          <a:solidFill>
            <a:schemeClr val="bg1">
              <a:lumMod val="85000"/>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ts val="2400"/>
              </a:lnSpc>
              <a:defRPr/>
            </a:pPr>
            <a:endParaRPr lang="zh-CN" altLang="en-US" sz="2000" b="1">
              <a:solidFill>
                <a:schemeClr val="tx1"/>
              </a:solidFill>
            </a:endParaRPr>
          </a:p>
        </p:txBody>
      </p:sp>
      <p:sp>
        <p:nvSpPr>
          <p:cNvPr id="7" name="燕尾形 6"/>
          <p:cNvSpPr/>
          <p:nvPr/>
        </p:nvSpPr>
        <p:spPr>
          <a:xfrm>
            <a:off x="3212432" y="2996953"/>
            <a:ext cx="265257" cy="242887"/>
          </a:xfrm>
          <a:prstGeom prst="chevron">
            <a:avLst/>
          </a:prstGeom>
          <a:solidFill>
            <a:schemeClr val="bg1">
              <a:lumMod val="85000"/>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ts val="2400"/>
              </a:lnSpc>
              <a:defRPr/>
            </a:pPr>
            <a:endParaRPr lang="zh-CN" altLang="en-US" sz="2000" b="1">
              <a:solidFill>
                <a:schemeClr val="tx1"/>
              </a:solidFill>
            </a:endParaRPr>
          </a:p>
        </p:txBody>
      </p:sp>
      <p:sp>
        <p:nvSpPr>
          <p:cNvPr id="29709" name="TextBox 9"/>
          <p:cNvSpPr txBox="1">
            <a:spLocks noChangeArrowheads="1"/>
          </p:cNvSpPr>
          <p:nvPr/>
        </p:nvSpPr>
        <p:spPr bwMode="auto">
          <a:xfrm>
            <a:off x="3423593" y="1876762"/>
            <a:ext cx="10702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lnSpc>
                <a:spcPts val="2400"/>
              </a:lnSpc>
            </a:pPr>
            <a:r>
              <a:rPr lang="zh-CN" altLang="en-US" sz="2000" b="1"/>
              <a:t>小样本</a:t>
            </a:r>
          </a:p>
        </p:txBody>
      </p:sp>
      <p:sp>
        <p:nvSpPr>
          <p:cNvPr id="29710" name="TextBox 33"/>
          <p:cNvSpPr txBox="1">
            <a:spLocks noChangeArrowheads="1"/>
          </p:cNvSpPr>
          <p:nvPr/>
        </p:nvSpPr>
        <p:spPr bwMode="auto">
          <a:xfrm>
            <a:off x="3423593" y="2904877"/>
            <a:ext cx="10702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lnSpc>
                <a:spcPts val="2400"/>
              </a:lnSpc>
            </a:pPr>
            <a:r>
              <a:rPr lang="zh-CN" altLang="en-US" sz="2000" b="1"/>
              <a:t>非线性</a:t>
            </a:r>
          </a:p>
        </p:txBody>
      </p:sp>
      <p:sp>
        <p:nvSpPr>
          <p:cNvPr id="44" name="TextBox 43"/>
          <p:cNvSpPr txBox="1"/>
          <p:nvPr/>
        </p:nvSpPr>
        <p:spPr>
          <a:xfrm>
            <a:off x="4561831" y="2564905"/>
            <a:ext cx="5419352" cy="1015663"/>
          </a:xfrm>
          <a:prstGeom prst="rect">
            <a:avLst/>
          </a:prstGeom>
          <a:noFill/>
          <a:ln w="3810" cap="rnd">
            <a:solidFill>
              <a:srgbClr val="00B9B1">
                <a:alpha val="85000"/>
              </a:srgbClr>
            </a:solidFill>
            <a:prstDash val="dash"/>
          </a:ln>
        </p:spPr>
        <p:txBody>
          <a:bodyPr wrap="square">
            <a:spAutoFit/>
          </a:bodyPr>
          <a:lstStyle/>
          <a:p>
            <a:pPr>
              <a:lnSpc>
                <a:spcPts val="2400"/>
              </a:lnSpc>
              <a:defRPr/>
            </a:pPr>
            <a:r>
              <a:rPr lang="en-US" altLang="zh-CN" sz="2000" b="1" dirty="0">
                <a:latin typeface="Times New Roman" panose="02020603050405020304" pitchFamily="18" charset="0"/>
                <a:cs typeface="Times New Roman" panose="02020603050405020304" pitchFamily="18" charset="0"/>
              </a:rPr>
              <a:t>SVM</a:t>
            </a:r>
            <a:r>
              <a:rPr lang="zh-CN" altLang="en-US" sz="2000" b="1" dirty="0"/>
              <a:t>擅长应付样本数据线性不可分的情况，主要通过松弛变量（也有人叫惩罚变量）和核函数技术来实现，这一部分是</a:t>
            </a:r>
            <a:r>
              <a:rPr lang="en-US" altLang="zh-CN" sz="2000" b="1" dirty="0">
                <a:latin typeface="Times New Roman" panose="02020603050405020304" pitchFamily="18" charset="0"/>
                <a:cs typeface="Times New Roman" panose="02020603050405020304" pitchFamily="18" charset="0"/>
              </a:rPr>
              <a:t>SVM</a:t>
            </a:r>
            <a:r>
              <a:rPr lang="zh-CN" altLang="en-US" sz="2000" b="1" dirty="0"/>
              <a:t>的精髓。</a:t>
            </a:r>
            <a:endParaRPr lang="zh-CN" altLang="en-US" sz="2000" b="1" dirty="0">
              <a:latin typeface="+mn-ea"/>
            </a:endParaRPr>
          </a:p>
        </p:txBody>
      </p:sp>
      <p:sp>
        <p:nvSpPr>
          <p:cNvPr id="29712" name="TextBox 44"/>
          <p:cNvSpPr txBox="1">
            <a:spLocks noChangeArrowheads="1"/>
          </p:cNvSpPr>
          <p:nvPr/>
        </p:nvSpPr>
        <p:spPr bwMode="auto">
          <a:xfrm>
            <a:off x="3390257" y="4024809"/>
            <a:ext cx="1070239"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lnSpc>
                <a:spcPts val="2400"/>
              </a:lnSpc>
            </a:pPr>
            <a:r>
              <a:rPr lang="zh-CN" altLang="en-US" sz="2000" b="1" dirty="0"/>
              <a:t>高维模式识别</a:t>
            </a:r>
          </a:p>
        </p:txBody>
      </p:sp>
      <p:sp>
        <p:nvSpPr>
          <p:cNvPr id="46" name="TextBox 45"/>
          <p:cNvSpPr txBox="1"/>
          <p:nvPr/>
        </p:nvSpPr>
        <p:spPr>
          <a:xfrm>
            <a:off x="4561831" y="3717033"/>
            <a:ext cx="5419352" cy="1323439"/>
          </a:xfrm>
          <a:prstGeom prst="rect">
            <a:avLst/>
          </a:prstGeom>
          <a:noFill/>
          <a:ln w="3810" cap="rnd">
            <a:solidFill>
              <a:srgbClr val="FF33CC">
                <a:alpha val="85000"/>
              </a:srgbClr>
            </a:solidFill>
            <a:prstDash val="dash"/>
          </a:ln>
        </p:spPr>
        <p:txBody>
          <a:bodyPr wrap="square">
            <a:spAutoFit/>
          </a:bodyPr>
          <a:lstStyle/>
          <a:p>
            <a:pPr>
              <a:lnSpc>
                <a:spcPts val="2400"/>
              </a:lnSpc>
              <a:defRPr/>
            </a:pPr>
            <a:r>
              <a:rPr lang="zh-CN" altLang="en-US" sz="2000" b="1" dirty="0"/>
              <a:t>指样本维数很高，</a:t>
            </a:r>
            <a:r>
              <a:rPr lang="en-US" altLang="zh-CN" sz="2000" b="1" dirty="0">
                <a:latin typeface="Times New Roman" panose="02020603050405020304" pitchFamily="18" charset="0"/>
                <a:cs typeface="Times New Roman" panose="02020603050405020304" pitchFamily="18" charset="0"/>
              </a:rPr>
              <a:t>SVM</a:t>
            </a:r>
            <a:r>
              <a:rPr lang="zh-CN" altLang="en-US" sz="2000" b="1" dirty="0"/>
              <a:t>可以处理高维向量，因为</a:t>
            </a:r>
            <a:r>
              <a:rPr lang="en-US" altLang="zh-CN" sz="2000" b="1" dirty="0">
                <a:latin typeface="Times New Roman" panose="02020603050405020304" pitchFamily="18" charset="0"/>
                <a:cs typeface="Times New Roman" panose="02020603050405020304" pitchFamily="18" charset="0"/>
              </a:rPr>
              <a:t>SVM</a:t>
            </a:r>
            <a:r>
              <a:rPr lang="en-US" altLang="zh-CN" sz="2000" b="1" dirty="0"/>
              <a:t> </a:t>
            </a:r>
            <a:r>
              <a:rPr lang="zh-CN" altLang="en-US" sz="2000" b="1" dirty="0"/>
              <a:t>产生的分类器很简洁，用到的样本信息很少（仅仅用到那些称之为“支持向量”的样本）。</a:t>
            </a:r>
            <a:endParaRPr lang="zh-CN" altLang="en-US" sz="2000" b="1" dirty="0">
              <a:latin typeface="+mn-ea"/>
            </a:endParaRPr>
          </a:p>
        </p:txBody>
      </p:sp>
      <p:sp>
        <p:nvSpPr>
          <p:cNvPr id="29714" name="TextBox 36"/>
          <p:cNvSpPr txBox="1">
            <a:spLocks noChangeArrowheads="1"/>
          </p:cNvSpPr>
          <p:nvPr/>
        </p:nvSpPr>
        <p:spPr bwMode="auto">
          <a:xfrm>
            <a:off x="2207568" y="2809627"/>
            <a:ext cx="935768"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lgn="ctr" eaLnBrk="1" hangingPunct="1">
              <a:lnSpc>
                <a:spcPts val="2400"/>
              </a:lnSpc>
            </a:pPr>
            <a:r>
              <a:rPr lang="en-US" altLang="zh-CN" sz="2000" b="1"/>
              <a:t>SVM</a:t>
            </a:r>
            <a:r>
              <a:rPr lang="zh-CN" altLang="en-US" sz="2000" b="1"/>
              <a:t>特点</a:t>
            </a:r>
          </a:p>
        </p:txBody>
      </p:sp>
      <p:sp>
        <p:nvSpPr>
          <p:cNvPr id="20" name="TextBox 1"/>
          <p:cNvSpPr txBox="1">
            <a:spLocks noChangeArrowheads="1"/>
          </p:cNvSpPr>
          <p:nvPr/>
        </p:nvSpPr>
        <p:spPr bwMode="auto">
          <a:xfrm>
            <a:off x="2513379" y="404664"/>
            <a:ext cx="669674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r>
              <a:rPr lang="en-US" altLang="zh-CN" sz="2800" b="1">
                <a:solidFill>
                  <a:srgbClr val="FFC000"/>
                </a:solidFill>
                <a:latin typeface="微软雅黑" panose="020B0503020204020204" pitchFamily="34" charset="-122"/>
                <a:ea typeface="微软雅黑" panose="020B0503020204020204" pitchFamily="34" charset="-122"/>
                <a:cs typeface="Times New Roman" pitchFamily="18" charset="0"/>
              </a:rPr>
              <a:t>01</a:t>
            </a:r>
            <a:r>
              <a:rPr lang="en-US" altLang="zh-CN" sz="2800">
                <a:solidFill>
                  <a:srgbClr val="FFC000"/>
                </a:solidFill>
                <a:latin typeface="微软雅黑" panose="020B0503020204020204" pitchFamily="34" charset="-122"/>
                <a:ea typeface="微软雅黑" panose="020B0503020204020204" pitchFamily="34" charset="-122"/>
                <a:cs typeface="Times New Roman" pitchFamily="18" charset="0"/>
              </a:rPr>
              <a:t>    </a:t>
            </a:r>
            <a:r>
              <a:rPr lang="zh-CN" altLang="en-US" sz="2800">
                <a:latin typeface="微软雅黑" panose="020B0503020204020204" pitchFamily="34" charset="-122"/>
                <a:ea typeface="微软雅黑" panose="020B0503020204020204" pitchFamily="34" charset="-122"/>
                <a:cs typeface="Times New Roman" pitchFamily="18" charset="0"/>
              </a:rPr>
              <a:t>支持向量机与支持向量回归机</a:t>
            </a:r>
          </a:p>
        </p:txBody>
      </p:sp>
    </p:spTree>
    <p:extLst>
      <p:ext uri="{BB962C8B-B14F-4D97-AF65-F5344CB8AC3E}">
        <p14:creationId xmlns:p14="http://schemas.microsoft.com/office/powerpoint/2010/main" val="1713066273"/>
      </p:ext>
    </p:extLst>
  </p:cSld>
  <p:clrMapOvr>
    <a:masterClrMapping/>
  </p:clrMapOvr>
  <p:transition spd="slow" advTm="5683"/>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6"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63801" y="1963738"/>
            <a:ext cx="3397951" cy="21198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27"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92863" y="1722644"/>
            <a:ext cx="3735585" cy="2184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流程图: 库存数据 9"/>
          <p:cNvSpPr/>
          <p:nvPr/>
        </p:nvSpPr>
        <p:spPr>
          <a:xfrm>
            <a:off x="2333625" y="1341438"/>
            <a:ext cx="914400" cy="431800"/>
          </a:xfrm>
          <a:prstGeom prst="flowChartOnlineStorage">
            <a:avLst/>
          </a:prstGeom>
          <a:solidFill>
            <a:srgbClr val="00B9B1">
              <a:alpha val="7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4" name="流程图: 库存数据 13"/>
          <p:cNvSpPr/>
          <p:nvPr/>
        </p:nvSpPr>
        <p:spPr>
          <a:xfrm rot="10800000">
            <a:off x="8543925" y="1222375"/>
            <a:ext cx="914400" cy="431800"/>
          </a:xfrm>
          <a:prstGeom prst="flowChartOnlineStorage">
            <a:avLst/>
          </a:prstGeom>
          <a:solidFill>
            <a:srgbClr val="00B9B1">
              <a:alpha val="7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0730" name="TextBox 1"/>
          <p:cNvSpPr txBox="1">
            <a:spLocks noChangeArrowheads="1"/>
          </p:cNvSpPr>
          <p:nvPr/>
        </p:nvSpPr>
        <p:spPr bwMode="auto">
          <a:xfrm>
            <a:off x="2208214" y="1354138"/>
            <a:ext cx="9683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lgn="ctr" eaLnBrk="1" hangingPunct="1"/>
            <a:r>
              <a:rPr lang="en-US" altLang="zh-CN">
                <a:latin typeface="Times New Roman" pitchFamily="18" charset="0"/>
                <a:cs typeface="Times New Roman" pitchFamily="18" charset="0"/>
              </a:rPr>
              <a:t>SVM</a:t>
            </a:r>
            <a:endParaRPr lang="zh-CN" altLang="en-US">
              <a:latin typeface="Times New Roman" pitchFamily="18" charset="0"/>
              <a:cs typeface="Times New Roman" pitchFamily="18" charset="0"/>
            </a:endParaRPr>
          </a:p>
        </p:txBody>
      </p:sp>
      <p:sp>
        <p:nvSpPr>
          <p:cNvPr id="30731" name="TextBox 14"/>
          <p:cNvSpPr txBox="1">
            <a:spLocks noChangeArrowheads="1"/>
          </p:cNvSpPr>
          <p:nvPr/>
        </p:nvSpPr>
        <p:spPr bwMode="auto">
          <a:xfrm>
            <a:off x="8556626" y="1254125"/>
            <a:ext cx="9683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lgn="ctr" eaLnBrk="1" hangingPunct="1"/>
            <a:r>
              <a:rPr lang="en-US" altLang="zh-CN">
                <a:latin typeface="Times New Roman" pitchFamily="18" charset="0"/>
                <a:cs typeface="Times New Roman" pitchFamily="18" charset="0"/>
              </a:rPr>
              <a:t>SVR</a:t>
            </a:r>
            <a:endParaRPr lang="zh-CN" altLang="en-US">
              <a:latin typeface="Times New Roman" pitchFamily="18" charset="0"/>
              <a:cs typeface="Times New Roman" pitchFamily="18" charset="0"/>
            </a:endParaRPr>
          </a:p>
        </p:txBody>
      </p:sp>
      <p:sp>
        <p:nvSpPr>
          <p:cNvPr id="30732" name="TextBox 16"/>
          <p:cNvSpPr txBox="1">
            <a:spLocks noChangeArrowheads="1"/>
          </p:cNvSpPr>
          <p:nvPr/>
        </p:nvSpPr>
        <p:spPr bwMode="auto">
          <a:xfrm>
            <a:off x="2463800" y="4221163"/>
            <a:ext cx="3244850" cy="1862048"/>
          </a:xfrm>
          <a:prstGeom prst="rect">
            <a:avLst/>
          </a:prstGeom>
          <a:noFill/>
          <a:ln w="12700" cap="rnd">
            <a:solidFill>
              <a:srgbClr val="00B9B1">
                <a:alpha val="79999"/>
              </a:srgbClr>
            </a:solidFill>
            <a:prstDash val="sysDash"/>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lnSpc>
                <a:spcPts val="2325"/>
              </a:lnSpc>
            </a:pPr>
            <a:r>
              <a:rPr lang="zh-CN" altLang="en-US" sz="2000" b="1">
                <a:solidFill>
                  <a:srgbClr val="00B9B1"/>
                </a:solidFill>
              </a:rPr>
              <a:t>* </a:t>
            </a:r>
            <a:r>
              <a:rPr lang="zh-CN" altLang="en-US" sz="2000" b="1"/>
              <a:t>支持向量机是分类问题，寻求的是一个最优超平面（函数</a:t>
            </a:r>
            <a:r>
              <a:rPr lang="en-US" altLang="zh-CN" sz="2000" b="1">
                <a:latin typeface="Times New Roman" pitchFamily="18" charset="0"/>
                <a:cs typeface="Times New Roman" pitchFamily="18" charset="0"/>
              </a:rPr>
              <a:t>g(x) </a:t>
            </a:r>
            <a:r>
              <a:rPr lang="zh-CN" altLang="en-US" sz="2000" b="1"/>
              <a:t>）将两类样本点分的最开，最大间隔准则（</a:t>
            </a:r>
            <a:r>
              <a:rPr lang="en-US" altLang="zh-CN" sz="2000" b="1">
                <a:latin typeface="Times New Roman" pitchFamily="18" charset="0"/>
                <a:cs typeface="Times New Roman" pitchFamily="18" charset="0"/>
              </a:rPr>
              <a:t>H1</a:t>
            </a:r>
            <a:r>
              <a:rPr lang="zh-CN" altLang="en-US" sz="2000" b="1"/>
              <a:t>和</a:t>
            </a:r>
            <a:r>
              <a:rPr lang="en-US" altLang="zh-CN" sz="2000" b="1">
                <a:latin typeface="Times New Roman" pitchFamily="18" charset="0"/>
                <a:cs typeface="Times New Roman" pitchFamily="18" charset="0"/>
              </a:rPr>
              <a:t>H2</a:t>
            </a:r>
            <a:r>
              <a:rPr lang="zh-CN" altLang="en-US" sz="2000" b="1"/>
              <a:t>之间间隔最大）是支持向量机最佳准则。</a:t>
            </a:r>
          </a:p>
        </p:txBody>
      </p:sp>
      <p:sp>
        <p:nvSpPr>
          <p:cNvPr id="30733" name="TextBox 5"/>
          <p:cNvSpPr txBox="1">
            <a:spLocks noChangeArrowheads="1"/>
          </p:cNvSpPr>
          <p:nvPr/>
        </p:nvSpPr>
        <p:spPr bwMode="auto">
          <a:xfrm>
            <a:off x="2692401" y="2276476"/>
            <a:ext cx="30797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r>
              <a:rPr lang="en-US" altLang="zh-CN" sz="1600">
                <a:latin typeface="Times New Roman" pitchFamily="18" charset="0"/>
                <a:cs typeface="Times New Roman" pitchFamily="18" charset="0"/>
              </a:rPr>
              <a:t>H</a:t>
            </a:r>
            <a:endParaRPr lang="zh-CN" altLang="en-US" sz="1600">
              <a:latin typeface="Times New Roman" pitchFamily="18" charset="0"/>
              <a:cs typeface="Times New Roman" pitchFamily="18" charset="0"/>
            </a:endParaRPr>
          </a:p>
        </p:txBody>
      </p:sp>
      <p:sp>
        <p:nvSpPr>
          <p:cNvPr id="30734" name="TextBox 19"/>
          <p:cNvSpPr txBox="1">
            <a:spLocks noChangeArrowheads="1"/>
          </p:cNvSpPr>
          <p:nvPr/>
        </p:nvSpPr>
        <p:spPr bwMode="auto">
          <a:xfrm>
            <a:off x="2879726" y="1905001"/>
            <a:ext cx="4794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r>
              <a:rPr lang="en-US" altLang="zh-CN" sz="1600">
                <a:latin typeface="Times New Roman" pitchFamily="18" charset="0"/>
                <a:cs typeface="Times New Roman" pitchFamily="18" charset="0"/>
              </a:rPr>
              <a:t>H1</a:t>
            </a:r>
            <a:endParaRPr lang="zh-CN" altLang="en-US" sz="1600">
              <a:latin typeface="Times New Roman" pitchFamily="18" charset="0"/>
              <a:cs typeface="Times New Roman" pitchFamily="18" charset="0"/>
            </a:endParaRPr>
          </a:p>
        </p:txBody>
      </p:sp>
      <p:sp>
        <p:nvSpPr>
          <p:cNvPr id="30735" name="TextBox 20"/>
          <p:cNvSpPr txBox="1">
            <a:spLocks noChangeArrowheads="1"/>
          </p:cNvSpPr>
          <p:nvPr/>
        </p:nvSpPr>
        <p:spPr bwMode="auto">
          <a:xfrm>
            <a:off x="2451101" y="2552701"/>
            <a:ext cx="48101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r>
              <a:rPr lang="en-US" altLang="zh-CN" sz="1600">
                <a:latin typeface="Times New Roman" pitchFamily="18" charset="0"/>
                <a:cs typeface="Times New Roman" pitchFamily="18" charset="0"/>
              </a:rPr>
              <a:t>H2</a:t>
            </a:r>
            <a:endParaRPr lang="zh-CN" altLang="en-US" sz="1600">
              <a:latin typeface="Times New Roman" pitchFamily="18" charset="0"/>
              <a:cs typeface="Times New Roman" pitchFamily="18" charset="0"/>
            </a:endParaRPr>
          </a:p>
        </p:txBody>
      </p:sp>
      <p:sp>
        <p:nvSpPr>
          <p:cNvPr id="30736" name="TextBox 6"/>
          <p:cNvSpPr txBox="1">
            <a:spLocks noChangeArrowheads="1"/>
          </p:cNvSpPr>
          <p:nvPr/>
        </p:nvSpPr>
        <p:spPr bwMode="auto">
          <a:xfrm>
            <a:off x="3898900" y="2616200"/>
            <a:ext cx="122238" cy="369332"/>
          </a:xfrm>
          <a:prstGeom prst="rect">
            <a:avLst/>
          </a:prstGeom>
          <a:noFill/>
          <a:ln w="254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endParaRPr lang="zh-CN" altLang="en-US"/>
          </a:p>
        </p:txBody>
      </p:sp>
      <p:sp>
        <p:nvSpPr>
          <p:cNvPr id="30737" name="TextBox 22"/>
          <p:cNvSpPr txBox="1">
            <a:spLocks noChangeArrowheads="1"/>
          </p:cNvSpPr>
          <p:nvPr/>
        </p:nvSpPr>
        <p:spPr bwMode="auto">
          <a:xfrm>
            <a:off x="3575051" y="3141663"/>
            <a:ext cx="123825" cy="369332"/>
          </a:xfrm>
          <a:prstGeom prst="rect">
            <a:avLst/>
          </a:prstGeom>
          <a:noFill/>
          <a:ln w="254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endParaRPr lang="zh-CN" altLang="en-US"/>
          </a:p>
        </p:txBody>
      </p:sp>
      <p:sp>
        <p:nvSpPr>
          <p:cNvPr id="30738" name="TextBox 23"/>
          <p:cNvSpPr txBox="1">
            <a:spLocks noChangeArrowheads="1"/>
          </p:cNvSpPr>
          <p:nvPr/>
        </p:nvSpPr>
        <p:spPr bwMode="auto">
          <a:xfrm>
            <a:off x="6532563" y="4221163"/>
            <a:ext cx="3595884" cy="1862048"/>
          </a:xfrm>
          <a:prstGeom prst="rect">
            <a:avLst/>
          </a:prstGeom>
          <a:noFill/>
          <a:ln w="12700" cap="rnd">
            <a:solidFill>
              <a:srgbClr val="00B9B1">
                <a:alpha val="79999"/>
              </a:srgbClr>
            </a:solidFill>
            <a:prstDash val="sysDash"/>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lnSpc>
                <a:spcPts val="2325"/>
              </a:lnSpc>
            </a:pPr>
            <a:r>
              <a:rPr lang="zh-CN" altLang="en-US" sz="2000" b="1">
                <a:solidFill>
                  <a:srgbClr val="00B9B1"/>
                </a:solidFill>
              </a:rPr>
              <a:t>* </a:t>
            </a:r>
            <a:r>
              <a:rPr lang="zh-CN" altLang="en-US" sz="2000" b="1"/>
              <a:t>支持向量回归机寻求的是一个线性回归方程（函数</a:t>
            </a:r>
            <a:r>
              <a:rPr lang="en-US" altLang="zh-CN" sz="2000" b="1"/>
              <a:t>y=</a:t>
            </a:r>
            <a:r>
              <a:rPr lang="en-US" altLang="zh-CN" sz="2000" b="1">
                <a:latin typeface="Times New Roman" pitchFamily="18" charset="0"/>
                <a:cs typeface="Times New Roman" pitchFamily="18" charset="0"/>
              </a:rPr>
              <a:t>g(x)</a:t>
            </a:r>
            <a:r>
              <a:rPr lang="zh-CN" altLang="en-US" sz="2000" b="1">
                <a:latin typeface="Times New Roman" pitchFamily="18" charset="0"/>
                <a:cs typeface="Times New Roman" pitchFamily="18" charset="0"/>
              </a:rPr>
              <a:t>）</a:t>
            </a:r>
            <a:r>
              <a:rPr lang="zh-CN" altLang="en-US" sz="2000" b="1"/>
              <a:t>去拟合所有的样本点，它寻求的最优超平面不是将两类分得最开，而是使样本点离超平面总方差最小。</a:t>
            </a:r>
          </a:p>
        </p:txBody>
      </p:sp>
      <p:sp>
        <p:nvSpPr>
          <p:cNvPr id="30739" name="TextBox 17"/>
          <p:cNvSpPr txBox="1">
            <a:spLocks noChangeArrowheads="1"/>
          </p:cNvSpPr>
          <p:nvPr/>
        </p:nvSpPr>
        <p:spPr bwMode="auto">
          <a:xfrm>
            <a:off x="4240213" y="6309320"/>
            <a:ext cx="3727450" cy="368300"/>
          </a:xfrm>
          <a:prstGeom prst="rect">
            <a:avLst/>
          </a:prstGeom>
          <a:solidFill>
            <a:srgbClr val="00B9B1">
              <a:alpha val="78038"/>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lgn="ctr" eaLnBrk="1" hangingPunct="1"/>
            <a:r>
              <a:rPr lang="zh-CN" altLang="en-US" dirty="0"/>
              <a:t>都要通过训练样本找到一个函数</a:t>
            </a:r>
            <a:r>
              <a:rPr lang="en-US" altLang="zh-CN" dirty="0">
                <a:latin typeface="Times New Roman" pitchFamily="18" charset="0"/>
                <a:cs typeface="Times New Roman" pitchFamily="18" charset="0"/>
              </a:rPr>
              <a:t>g(x)</a:t>
            </a:r>
            <a:endParaRPr lang="zh-CN" altLang="en-US" dirty="0">
              <a:latin typeface="Times New Roman" pitchFamily="18" charset="0"/>
              <a:cs typeface="Times New Roman" pitchFamily="18" charset="0"/>
            </a:endParaRPr>
          </a:p>
        </p:txBody>
      </p:sp>
      <p:cxnSp>
        <p:nvCxnSpPr>
          <p:cNvPr id="22" name="直接连接符 21"/>
          <p:cNvCxnSpPr>
            <a:endCxn id="30739" idx="0"/>
          </p:cNvCxnSpPr>
          <p:nvPr/>
        </p:nvCxnSpPr>
        <p:spPr>
          <a:xfrm>
            <a:off x="5708650" y="5887046"/>
            <a:ext cx="395288" cy="422275"/>
          </a:xfrm>
          <a:prstGeom prst="line">
            <a:avLst/>
          </a:prstGeom>
          <a:ln w="12700">
            <a:solidFill>
              <a:srgbClr val="00B9B1">
                <a:alpha val="80000"/>
              </a:srgb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a:endCxn id="30739" idx="0"/>
          </p:cNvCxnSpPr>
          <p:nvPr/>
        </p:nvCxnSpPr>
        <p:spPr>
          <a:xfrm flipH="1">
            <a:off x="6103939" y="5887046"/>
            <a:ext cx="428625" cy="422275"/>
          </a:xfrm>
          <a:prstGeom prst="line">
            <a:avLst/>
          </a:prstGeom>
          <a:ln w="12700">
            <a:solidFill>
              <a:srgbClr val="00B9B1">
                <a:alpha val="80000"/>
              </a:srgbClr>
            </a:solidFill>
          </a:ln>
        </p:spPr>
        <p:style>
          <a:lnRef idx="1">
            <a:schemeClr val="accent1"/>
          </a:lnRef>
          <a:fillRef idx="0">
            <a:schemeClr val="accent1"/>
          </a:fillRef>
          <a:effectRef idx="0">
            <a:schemeClr val="accent1"/>
          </a:effectRef>
          <a:fontRef idx="minor">
            <a:schemeClr val="tx1"/>
          </a:fontRef>
        </p:style>
      </p:cxnSp>
      <p:sp>
        <p:nvSpPr>
          <p:cNvPr id="23" name="TextBox 1"/>
          <p:cNvSpPr txBox="1">
            <a:spLocks noChangeArrowheads="1"/>
          </p:cNvSpPr>
          <p:nvPr/>
        </p:nvSpPr>
        <p:spPr bwMode="auto">
          <a:xfrm>
            <a:off x="2513379" y="404664"/>
            <a:ext cx="669674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r>
              <a:rPr lang="en-US" altLang="zh-CN" sz="2800" b="1">
                <a:solidFill>
                  <a:srgbClr val="FFC000"/>
                </a:solidFill>
                <a:latin typeface="微软雅黑" panose="020B0503020204020204" pitchFamily="34" charset="-122"/>
                <a:ea typeface="微软雅黑" panose="020B0503020204020204" pitchFamily="34" charset="-122"/>
                <a:cs typeface="Times New Roman" pitchFamily="18" charset="0"/>
              </a:rPr>
              <a:t>01</a:t>
            </a:r>
            <a:r>
              <a:rPr lang="en-US" altLang="zh-CN" sz="2800">
                <a:solidFill>
                  <a:srgbClr val="FFC000"/>
                </a:solidFill>
                <a:latin typeface="微软雅黑" panose="020B0503020204020204" pitchFamily="34" charset="-122"/>
                <a:ea typeface="微软雅黑" panose="020B0503020204020204" pitchFamily="34" charset="-122"/>
                <a:cs typeface="Times New Roman" pitchFamily="18" charset="0"/>
              </a:rPr>
              <a:t>    </a:t>
            </a:r>
            <a:r>
              <a:rPr lang="zh-CN" altLang="en-US" sz="2800">
                <a:latin typeface="微软雅黑" panose="020B0503020204020204" pitchFamily="34" charset="-122"/>
                <a:ea typeface="微软雅黑" panose="020B0503020204020204" pitchFamily="34" charset="-122"/>
                <a:cs typeface="Times New Roman" pitchFamily="18" charset="0"/>
              </a:rPr>
              <a:t>支持向量机与支持向量回归机</a:t>
            </a:r>
          </a:p>
        </p:txBody>
      </p:sp>
    </p:spTree>
    <p:extLst>
      <p:ext uri="{BB962C8B-B14F-4D97-AF65-F5344CB8AC3E}">
        <p14:creationId xmlns:p14="http://schemas.microsoft.com/office/powerpoint/2010/main" val="2382530039"/>
      </p:ext>
    </p:extLst>
  </p:cSld>
  <p:clrMapOvr>
    <a:masterClrMapping/>
  </p:clrMapOvr>
  <p:transition spd="slow" advTm="79166"/>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5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03389" y="962026"/>
            <a:ext cx="4515585" cy="305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5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954088"/>
            <a:ext cx="3672408" cy="314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5" name="TextBox 4"/>
          <p:cNvSpPr txBox="1"/>
          <p:nvPr/>
        </p:nvSpPr>
        <p:spPr>
          <a:xfrm>
            <a:off x="2381508" y="4365104"/>
            <a:ext cx="7674933" cy="1938992"/>
          </a:xfrm>
          <a:prstGeom prst="rect">
            <a:avLst/>
          </a:prstGeom>
          <a:noFill/>
          <a:ln w="12700">
            <a:solidFill>
              <a:srgbClr val="00B9B1">
                <a:alpha val="80000"/>
              </a:srgbClr>
            </a:solidFill>
            <a:prstDash val="dash"/>
          </a:ln>
        </p:spPr>
        <p:txBody>
          <a:bodyPr wrap="square">
            <a:spAutoFit/>
          </a:bodyPr>
          <a:lstStyle/>
          <a:p>
            <a:pPr marL="342900" indent="-342900" algn="just">
              <a:lnSpc>
                <a:spcPts val="2320"/>
              </a:lnSpc>
              <a:spcBef>
                <a:spcPts val="600"/>
              </a:spcBef>
              <a:buFont typeface="Arial" charset="0"/>
              <a:buChar char="•"/>
              <a:defRPr/>
            </a:pPr>
            <a:r>
              <a:rPr lang="zh-CN" altLang="en-US" sz="2000" b="1" dirty="0">
                <a:solidFill>
                  <a:srgbClr val="FF0000"/>
                </a:solidFill>
                <a:latin typeface="微软雅黑" panose="020B0503020204020204" pitchFamily="34" charset="-122"/>
                <a:ea typeface="微软雅黑" panose="020B0503020204020204" pitchFamily="34" charset="-122"/>
              </a:rPr>
              <a:t>回归问题</a:t>
            </a:r>
            <a:r>
              <a:rPr lang="zh-CN" altLang="en-US" sz="2000" b="1" dirty="0">
                <a:latin typeface="+mn-ea"/>
              </a:rPr>
              <a:t>就是给定一个新的模式，根据训练集推断它所对应的输出</a:t>
            </a:r>
            <a:r>
              <a:rPr lang="en-US" altLang="zh-CN" sz="2000" b="1" dirty="0">
                <a:latin typeface="Times New Roman" panose="02020603050405020304" pitchFamily="18" charset="0"/>
                <a:cs typeface="Times New Roman" panose="02020603050405020304" pitchFamily="18" charset="0"/>
              </a:rPr>
              <a:t>y</a:t>
            </a:r>
            <a:r>
              <a:rPr lang="zh-CN" altLang="en-US" sz="2000" b="1" dirty="0">
                <a:latin typeface="+mn-ea"/>
              </a:rPr>
              <a:t>（实数）是多少。也就是使用</a:t>
            </a:r>
            <a:r>
              <a:rPr lang="en-US" altLang="zh-CN" sz="2000" b="1" dirty="0">
                <a:latin typeface="Times New Roman" panose="02020603050405020304" pitchFamily="18" charset="0"/>
                <a:cs typeface="Times New Roman" panose="02020603050405020304" pitchFamily="18" charset="0"/>
              </a:rPr>
              <a:t>y=g(x)</a:t>
            </a:r>
            <a:r>
              <a:rPr lang="zh-CN" altLang="en-US" sz="2000" b="1" dirty="0">
                <a:latin typeface="+mn-ea"/>
              </a:rPr>
              <a:t>来推断任一输入</a:t>
            </a:r>
            <a:r>
              <a:rPr lang="en-US" altLang="zh-CN" sz="2000" b="1" dirty="0">
                <a:latin typeface="+mn-ea"/>
              </a:rPr>
              <a:t>x</a:t>
            </a:r>
            <a:r>
              <a:rPr lang="zh-CN" altLang="en-US" sz="2000" b="1" dirty="0">
                <a:latin typeface="+mn-ea"/>
              </a:rPr>
              <a:t>所对应的输出值。</a:t>
            </a:r>
            <a:endParaRPr lang="en-US" altLang="zh-CN" sz="2000" b="1" dirty="0">
              <a:latin typeface="+mn-ea"/>
            </a:endParaRPr>
          </a:p>
          <a:p>
            <a:pPr marL="342900" indent="-342900" algn="just">
              <a:lnSpc>
                <a:spcPts val="2320"/>
              </a:lnSpc>
              <a:spcBef>
                <a:spcPts val="600"/>
              </a:spcBef>
              <a:buFont typeface="Arial" charset="0"/>
              <a:buChar char="•"/>
              <a:defRPr/>
            </a:pPr>
            <a:r>
              <a:rPr lang="zh-CN" altLang="en-US" sz="2000" b="1" dirty="0">
                <a:solidFill>
                  <a:srgbClr val="FF0000"/>
                </a:solidFill>
                <a:latin typeface="微软雅黑" panose="020B0503020204020204" pitchFamily="34" charset="-122"/>
                <a:ea typeface="微软雅黑" panose="020B0503020204020204" pitchFamily="34" charset="-122"/>
              </a:rPr>
              <a:t>分类问题</a:t>
            </a:r>
            <a:r>
              <a:rPr lang="zh-CN" altLang="en-US" sz="2000" b="1" dirty="0">
                <a:latin typeface="+mn-ea"/>
              </a:rPr>
              <a:t>是给定一个新的模式，根据训练集推断它所对应的类别（如：</a:t>
            </a:r>
            <a:r>
              <a:rPr lang="en-US" altLang="zh-CN" sz="2000" b="1" dirty="0">
                <a:latin typeface="Times New Roman" panose="02020603050405020304" pitchFamily="18" charset="0"/>
                <a:cs typeface="Times New Roman" panose="02020603050405020304" pitchFamily="18" charset="0"/>
              </a:rPr>
              <a:t>+1</a:t>
            </a:r>
            <a:r>
              <a:rPr lang="zh-CN" altLang="en-US" sz="2000" b="1" dirty="0">
                <a:latin typeface="Times New Roman" panose="02020603050405020304" pitchFamily="18" charset="0"/>
                <a:cs typeface="Times New Roman" panose="02020603050405020304" pitchFamily="18" charset="0"/>
              </a:rPr>
              <a:t>，</a:t>
            </a:r>
            <a:r>
              <a:rPr lang="en-US" altLang="zh-CN" sz="2000" b="1" dirty="0">
                <a:latin typeface="Times New Roman" panose="02020603050405020304" pitchFamily="18" charset="0"/>
                <a:cs typeface="Times New Roman" panose="02020603050405020304" pitchFamily="18" charset="0"/>
              </a:rPr>
              <a:t>-1</a:t>
            </a:r>
            <a:r>
              <a:rPr lang="zh-CN" altLang="en-US" sz="2000" b="1" dirty="0">
                <a:latin typeface="+mn-ea"/>
              </a:rPr>
              <a:t>）。也就是使用</a:t>
            </a:r>
            <a:r>
              <a:rPr lang="en-US" altLang="zh-CN" sz="2000" b="1" dirty="0">
                <a:latin typeface="Times New Roman" panose="02020603050405020304" pitchFamily="18" charset="0"/>
                <a:cs typeface="Times New Roman" panose="02020603050405020304" pitchFamily="18" charset="0"/>
              </a:rPr>
              <a:t>y=sign(g(x))</a:t>
            </a:r>
            <a:r>
              <a:rPr lang="zh-CN" altLang="en-US" sz="2000" b="1" dirty="0">
                <a:latin typeface="+mn-ea"/>
              </a:rPr>
              <a:t>来推断任一输入</a:t>
            </a:r>
            <a:r>
              <a:rPr lang="en-US" altLang="zh-CN" sz="2000" b="1" dirty="0">
                <a:latin typeface="+mn-ea"/>
              </a:rPr>
              <a:t>x</a:t>
            </a:r>
            <a:r>
              <a:rPr lang="zh-CN" altLang="en-US" sz="2000" b="1" dirty="0">
                <a:latin typeface="+mn-ea"/>
              </a:rPr>
              <a:t>所对应的类别。</a:t>
            </a:r>
          </a:p>
        </p:txBody>
      </p:sp>
      <p:sp>
        <p:nvSpPr>
          <p:cNvPr id="10" name="TextBox 1"/>
          <p:cNvSpPr txBox="1">
            <a:spLocks noChangeArrowheads="1"/>
          </p:cNvSpPr>
          <p:nvPr/>
        </p:nvSpPr>
        <p:spPr bwMode="auto">
          <a:xfrm>
            <a:off x="2513379" y="404664"/>
            <a:ext cx="669674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r>
              <a:rPr lang="en-US" altLang="zh-CN" sz="2800" b="1">
                <a:solidFill>
                  <a:srgbClr val="FFC000"/>
                </a:solidFill>
                <a:latin typeface="微软雅黑" panose="020B0503020204020204" pitchFamily="34" charset="-122"/>
                <a:ea typeface="微软雅黑" panose="020B0503020204020204" pitchFamily="34" charset="-122"/>
                <a:cs typeface="Times New Roman" pitchFamily="18" charset="0"/>
              </a:rPr>
              <a:t>01</a:t>
            </a:r>
            <a:r>
              <a:rPr lang="en-US" altLang="zh-CN" sz="2800">
                <a:solidFill>
                  <a:srgbClr val="FFC000"/>
                </a:solidFill>
                <a:latin typeface="微软雅黑" panose="020B0503020204020204" pitchFamily="34" charset="-122"/>
                <a:ea typeface="微软雅黑" panose="020B0503020204020204" pitchFamily="34" charset="-122"/>
                <a:cs typeface="Times New Roman" pitchFamily="18" charset="0"/>
              </a:rPr>
              <a:t>    </a:t>
            </a:r>
            <a:r>
              <a:rPr lang="zh-CN" altLang="en-US" sz="2800">
                <a:latin typeface="微软雅黑" panose="020B0503020204020204" pitchFamily="34" charset="-122"/>
                <a:ea typeface="微软雅黑" panose="020B0503020204020204" pitchFamily="34" charset="-122"/>
                <a:cs typeface="Times New Roman" pitchFamily="18" charset="0"/>
              </a:rPr>
              <a:t>支持向量机与支持向量回归机</a:t>
            </a:r>
          </a:p>
        </p:txBody>
      </p:sp>
    </p:spTree>
    <p:extLst>
      <p:ext uri="{BB962C8B-B14F-4D97-AF65-F5344CB8AC3E}">
        <p14:creationId xmlns:p14="http://schemas.microsoft.com/office/powerpoint/2010/main" val="207255946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6" name="TextBox 2"/>
          <p:cNvSpPr txBox="1">
            <a:spLocks noChangeArrowheads="1"/>
          </p:cNvSpPr>
          <p:nvPr/>
        </p:nvSpPr>
        <p:spPr bwMode="auto">
          <a:xfrm>
            <a:off x="4176713" y="1568450"/>
            <a:ext cx="1243012" cy="36933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endParaRPr lang="zh-CN" altLang="en-US"/>
          </a:p>
        </p:txBody>
      </p:sp>
      <p:pic>
        <p:nvPicPr>
          <p:cNvPr id="1037" name="图片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994151" y="1036638"/>
            <a:ext cx="3673475"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026" name="对象 6"/>
          <p:cNvGraphicFramePr>
            <a:graphicFrameLocks noChangeAspect="1"/>
          </p:cNvGraphicFramePr>
          <p:nvPr/>
        </p:nvGraphicFramePr>
        <p:xfrm>
          <a:off x="6600056" y="2327918"/>
          <a:ext cx="1299048" cy="431428"/>
        </p:xfrm>
        <a:graphic>
          <a:graphicData uri="http://schemas.openxmlformats.org/presentationml/2006/ole">
            <mc:AlternateContent xmlns:mc="http://schemas.openxmlformats.org/markup-compatibility/2006">
              <mc:Choice xmlns:v="urn:schemas-microsoft-com:vml" Requires="v">
                <p:oleObj name="Equation" r:id="rId3" imgW="749160" imgH="228600" progId="Equation.DSMT4">
                  <p:embed/>
                </p:oleObj>
              </mc:Choice>
              <mc:Fallback>
                <p:oleObj name="Equation" r:id="rId3" imgW="749160" imgH="228600" progId="Equation.DSMT4">
                  <p:embed/>
                  <p:pic>
                    <p:nvPicPr>
                      <p:cNvPr id="1026" name="对象 6"/>
                      <p:cNvPicPr>
                        <a:picLocks noChangeAspect="1" noChangeArrowheads="1"/>
                      </p:cNvPicPr>
                      <p:nvPr/>
                    </p:nvPicPr>
                    <p:blipFill>
                      <a:blip r:embed="rId4"/>
                      <a:srcRect/>
                      <a:stretch>
                        <a:fillRect/>
                      </a:stretch>
                    </p:blipFill>
                    <p:spPr bwMode="auto">
                      <a:xfrm>
                        <a:off x="6600056" y="2327918"/>
                        <a:ext cx="1299048" cy="431428"/>
                      </a:xfrm>
                      <a:prstGeom prst="rect">
                        <a:avLst/>
                      </a:prstGeom>
                      <a:noFill/>
                      <a:ln>
                        <a:noFill/>
                      </a:ln>
                    </p:spPr>
                  </p:pic>
                </p:oleObj>
              </mc:Fallback>
            </mc:AlternateContent>
          </a:graphicData>
        </a:graphic>
      </p:graphicFrame>
      <p:sp>
        <p:nvSpPr>
          <p:cNvPr id="1038" name="TextBox 7"/>
          <p:cNvSpPr txBox="1">
            <a:spLocks noChangeArrowheads="1"/>
          </p:cNvSpPr>
          <p:nvPr/>
        </p:nvSpPr>
        <p:spPr bwMode="auto">
          <a:xfrm>
            <a:off x="2166938" y="2852936"/>
            <a:ext cx="7785100" cy="4170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lgn="just" eaLnBrk="1" hangingPunct="1">
              <a:lnSpc>
                <a:spcPts val="2600"/>
              </a:lnSpc>
            </a:pPr>
            <a:r>
              <a:rPr lang="zh-CN" altLang="en-US" sz="2000" b="1" dirty="0">
                <a:solidFill>
                  <a:srgbClr val="FF0000"/>
                </a:solidFill>
                <a:latin typeface="微软雅黑" panose="020B0503020204020204" pitchFamily="34" charset="-122"/>
                <a:ea typeface="微软雅黑" panose="020B0503020204020204" pitchFamily="34" charset="-122"/>
              </a:rPr>
              <a:t>      支持向量回归机</a:t>
            </a:r>
            <a:r>
              <a:rPr lang="zh-CN" altLang="en-US" sz="2000" b="1" dirty="0"/>
              <a:t>实在研究二分类问题的基础上提出的。假定在线性可分训练集中，存在一超平面：</a:t>
            </a:r>
            <a:endParaRPr lang="en-US" altLang="zh-CN" sz="2000" b="1" dirty="0"/>
          </a:p>
          <a:p>
            <a:pPr algn="just" eaLnBrk="1" hangingPunct="1">
              <a:lnSpc>
                <a:spcPts val="2600"/>
              </a:lnSpc>
            </a:pPr>
            <a:endParaRPr lang="en-US" altLang="zh-CN" sz="2000" b="1" dirty="0"/>
          </a:p>
          <a:p>
            <a:pPr algn="just" eaLnBrk="1" hangingPunct="1">
              <a:lnSpc>
                <a:spcPts val="2600"/>
              </a:lnSpc>
            </a:pPr>
            <a:r>
              <a:rPr lang="zh-CN" altLang="en-US" sz="2000" b="1" dirty="0"/>
              <a:t>实现拟合，那么它就将训练样本分为两类：                              的训练样本和                          </a:t>
            </a:r>
            <a:r>
              <a:rPr lang="en-US" altLang="zh-CN" sz="2000" b="1" dirty="0"/>
              <a:t>    </a:t>
            </a:r>
            <a:r>
              <a:rPr lang="zh-CN" altLang="en-US" sz="2000" b="1" dirty="0"/>
              <a:t>的训练样本。若上述的超平面是实现这两类训练样本的最大间隔建立的平面，该超平面就可用于解决回归问题，它也就是要寻找的支持向量回归机。可以将其简化为最小化一个带线性不等式约束的二次函数凸规划问题：</a:t>
            </a:r>
            <a:endParaRPr lang="en-US" altLang="zh-CN" sz="2000" b="1" dirty="0"/>
          </a:p>
          <a:p>
            <a:pPr algn="just" eaLnBrk="1" hangingPunct="1">
              <a:lnSpc>
                <a:spcPts val="2600"/>
              </a:lnSpc>
            </a:pPr>
            <a:r>
              <a:rPr lang="en-US" altLang="zh-CN" sz="2000" b="1" dirty="0"/>
              <a:t>      </a:t>
            </a:r>
            <a:r>
              <a:rPr lang="zh-CN" altLang="en-US" sz="2000" b="1" dirty="0"/>
              <a:t>设存在如下一个训练样本集，且线性可分：</a:t>
            </a:r>
            <a:endParaRPr lang="en-US" altLang="zh-CN" sz="2000" b="1" dirty="0"/>
          </a:p>
          <a:p>
            <a:pPr algn="just" eaLnBrk="1" hangingPunct="1">
              <a:lnSpc>
                <a:spcPts val="2600"/>
              </a:lnSpc>
            </a:pPr>
            <a:endParaRPr lang="en-US" altLang="zh-CN" sz="2000" b="1" dirty="0"/>
          </a:p>
          <a:p>
            <a:pPr algn="just" eaLnBrk="1" hangingPunct="1">
              <a:lnSpc>
                <a:spcPts val="2600"/>
              </a:lnSpc>
              <a:spcBef>
                <a:spcPts val="600"/>
              </a:spcBef>
            </a:pPr>
            <a:r>
              <a:rPr lang="en-US" altLang="zh-CN" sz="2000" b="1" dirty="0"/>
              <a:t>      </a:t>
            </a:r>
            <a:r>
              <a:rPr lang="zh-CN" altLang="en-US" sz="2000" b="1" dirty="0"/>
              <a:t>可以转化为求解下列优化问题：</a:t>
            </a:r>
            <a:endParaRPr lang="en-US" altLang="zh-CN" sz="2000" b="1" dirty="0"/>
          </a:p>
          <a:p>
            <a:pPr algn="just" eaLnBrk="1" hangingPunct="1">
              <a:lnSpc>
                <a:spcPts val="2600"/>
              </a:lnSpc>
            </a:pPr>
            <a:r>
              <a:rPr lang="en-US" altLang="zh-CN" sz="2000" b="1" dirty="0"/>
              <a:t>  </a:t>
            </a:r>
          </a:p>
        </p:txBody>
      </p:sp>
      <p:graphicFrame>
        <p:nvGraphicFramePr>
          <p:cNvPr id="1027" name="对象 12"/>
          <p:cNvGraphicFramePr>
            <a:graphicFrameLocks noChangeAspect="1"/>
          </p:cNvGraphicFramePr>
          <p:nvPr/>
        </p:nvGraphicFramePr>
        <p:xfrm>
          <a:off x="4943873" y="3501009"/>
          <a:ext cx="1566863" cy="369869"/>
        </p:xfrm>
        <a:graphic>
          <a:graphicData uri="http://schemas.openxmlformats.org/presentationml/2006/ole">
            <mc:AlternateContent xmlns:mc="http://schemas.openxmlformats.org/markup-compatibility/2006">
              <mc:Choice xmlns:v="urn:schemas-microsoft-com:vml" Requires="v">
                <p:oleObj name="Equation" r:id="rId5" imgW="850531" imgH="203112" progId="Equation.DSMT4">
                  <p:embed/>
                </p:oleObj>
              </mc:Choice>
              <mc:Fallback>
                <p:oleObj name="Equation" r:id="rId5" imgW="850531" imgH="203112" progId="Equation.DSMT4">
                  <p:embed/>
                  <p:pic>
                    <p:nvPicPr>
                      <p:cNvPr id="1027" name="对象 1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43873" y="3501009"/>
                        <a:ext cx="1566863" cy="369869"/>
                      </a:xfrm>
                      <a:prstGeom prst="rect">
                        <a:avLst/>
                      </a:prstGeom>
                      <a:noFill/>
                      <a:ln>
                        <a:noFill/>
                      </a:ln>
                    </p:spPr>
                  </p:pic>
                </p:oleObj>
              </mc:Fallback>
            </mc:AlternateContent>
          </a:graphicData>
        </a:graphic>
      </p:graphicFrame>
      <p:graphicFrame>
        <p:nvGraphicFramePr>
          <p:cNvPr id="1028" name="对象 13"/>
          <p:cNvGraphicFramePr>
            <a:graphicFrameLocks noChangeAspect="1"/>
          </p:cNvGraphicFramePr>
          <p:nvPr/>
        </p:nvGraphicFramePr>
        <p:xfrm>
          <a:off x="6650039" y="3906839"/>
          <a:ext cx="142875" cy="223837"/>
        </p:xfrm>
        <a:graphic>
          <a:graphicData uri="http://schemas.openxmlformats.org/presentationml/2006/ole">
            <mc:AlternateContent xmlns:mc="http://schemas.openxmlformats.org/markup-compatibility/2006">
              <mc:Choice xmlns:v="urn:schemas-microsoft-com:vml" Requires="v">
                <p:oleObj name="Equation" r:id="rId7" imgW="114102" imgH="177492" progId="Equation.DSMT4">
                  <p:embed/>
                </p:oleObj>
              </mc:Choice>
              <mc:Fallback>
                <p:oleObj name="Equation" r:id="rId7" imgW="114102" imgH="177492" progId="Equation.DSMT4">
                  <p:embed/>
                  <p:pic>
                    <p:nvPicPr>
                      <p:cNvPr id="1028" name="对象 1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650039" y="3906839"/>
                        <a:ext cx="142875" cy="223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29" name="对象 14"/>
          <p:cNvGraphicFramePr>
            <a:graphicFrameLocks noChangeAspect="1"/>
          </p:cNvGraphicFramePr>
          <p:nvPr/>
        </p:nvGraphicFramePr>
        <p:xfrm>
          <a:off x="2813050" y="4149080"/>
          <a:ext cx="1623168" cy="432048"/>
        </p:xfrm>
        <a:graphic>
          <a:graphicData uri="http://schemas.openxmlformats.org/presentationml/2006/ole">
            <mc:AlternateContent xmlns:mc="http://schemas.openxmlformats.org/markup-compatibility/2006">
              <mc:Choice xmlns:v="urn:schemas-microsoft-com:vml" Requires="v">
                <p:oleObj name="Equation" r:id="rId9" imgW="1130300" imgH="228600" progId="Equation.DSMT4">
                  <p:embed/>
                </p:oleObj>
              </mc:Choice>
              <mc:Fallback>
                <p:oleObj name="Equation" r:id="rId9" imgW="1130300" imgH="228600" progId="Equation.DSMT4">
                  <p:embed/>
                  <p:pic>
                    <p:nvPicPr>
                      <p:cNvPr id="1029" name="对象 1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813050" y="4149080"/>
                        <a:ext cx="1623168" cy="432048"/>
                      </a:xfrm>
                      <a:prstGeom prst="rect">
                        <a:avLst/>
                      </a:prstGeom>
                      <a:noFill/>
                      <a:ln>
                        <a:noFill/>
                      </a:ln>
                    </p:spPr>
                  </p:pic>
                </p:oleObj>
              </mc:Fallback>
            </mc:AlternateContent>
          </a:graphicData>
        </a:graphic>
      </p:graphicFrame>
      <p:graphicFrame>
        <p:nvGraphicFramePr>
          <p:cNvPr id="1030" name="对象 15"/>
          <p:cNvGraphicFramePr>
            <a:graphicFrameLocks noChangeAspect="1"/>
          </p:cNvGraphicFramePr>
          <p:nvPr/>
        </p:nvGraphicFramePr>
        <p:xfrm>
          <a:off x="6960096" y="3849422"/>
          <a:ext cx="1872208" cy="443674"/>
        </p:xfrm>
        <a:graphic>
          <a:graphicData uri="http://schemas.openxmlformats.org/presentationml/2006/ole">
            <mc:AlternateContent xmlns:mc="http://schemas.openxmlformats.org/markup-compatibility/2006">
              <mc:Choice xmlns:v="urn:schemas-microsoft-com:vml" Requires="v">
                <p:oleObj name="Equation" r:id="rId11" imgW="1117440" imgH="228600" progId="Equation.DSMT4">
                  <p:embed/>
                </p:oleObj>
              </mc:Choice>
              <mc:Fallback>
                <p:oleObj name="Equation" r:id="rId11" imgW="1117440" imgH="228600" progId="Equation.DSMT4">
                  <p:embed/>
                  <p:pic>
                    <p:nvPicPr>
                      <p:cNvPr id="1030" name="对象 15"/>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960096" y="3849422"/>
                        <a:ext cx="1872208" cy="443674"/>
                      </a:xfrm>
                      <a:prstGeom prst="rect">
                        <a:avLst/>
                      </a:prstGeom>
                      <a:noFill/>
                      <a:ln>
                        <a:noFill/>
                      </a:ln>
                    </p:spPr>
                  </p:pic>
                </p:oleObj>
              </mc:Fallback>
            </mc:AlternateContent>
          </a:graphicData>
        </a:graphic>
      </p:graphicFrame>
      <p:graphicFrame>
        <p:nvGraphicFramePr>
          <p:cNvPr id="1031" name="对象 16"/>
          <p:cNvGraphicFramePr>
            <a:graphicFrameLocks noChangeAspect="1"/>
          </p:cNvGraphicFramePr>
          <p:nvPr/>
        </p:nvGraphicFramePr>
        <p:xfrm>
          <a:off x="5087888" y="5877272"/>
          <a:ext cx="2896146" cy="432048"/>
        </p:xfrm>
        <a:graphic>
          <a:graphicData uri="http://schemas.openxmlformats.org/presentationml/2006/ole">
            <mc:AlternateContent xmlns:mc="http://schemas.openxmlformats.org/markup-compatibility/2006">
              <mc:Choice xmlns:v="urn:schemas-microsoft-com:vml" Requires="v">
                <p:oleObj name="Equation" r:id="rId13" imgW="1384300" imgH="228600" progId="Equation.DSMT4">
                  <p:embed/>
                </p:oleObj>
              </mc:Choice>
              <mc:Fallback>
                <p:oleObj name="Equation" r:id="rId13" imgW="1384300" imgH="228600" progId="Equation.DSMT4">
                  <p:embed/>
                  <p:pic>
                    <p:nvPicPr>
                      <p:cNvPr id="1031" name="对象 16"/>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087888" y="5877272"/>
                        <a:ext cx="2896146" cy="432048"/>
                      </a:xfrm>
                      <a:prstGeom prst="rect">
                        <a:avLst/>
                      </a:prstGeom>
                      <a:noFill/>
                      <a:ln>
                        <a:noFill/>
                      </a:ln>
                    </p:spPr>
                  </p:pic>
                </p:oleObj>
              </mc:Fallback>
            </mc:AlternateContent>
          </a:graphicData>
        </a:graphic>
      </p:graphicFrame>
      <p:sp>
        <p:nvSpPr>
          <p:cNvPr id="1039" name="TextBox 17"/>
          <p:cNvSpPr txBox="1">
            <a:spLocks noChangeArrowheads="1"/>
          </p:cNvSpPr>
          <p:nvPr/>
        </p:nvSpPr>
        <p:spPr bwMode="auto">
          <a:xfrm>
            <a:off x="6612608" y="2327918"/>
            <a:ext cx="1283593" cy="36933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endParaRPr lang="zh-CN" altLang="en-US"/>
          </a:p>
        </p:txBody>
      </p:sp>
      <p:sp>
        <p:nvSpPr>
          <p:cNvPr id="24" name="流程图: 库存数据 23"/>
          <p:cNvSpPr/>
          <p:nvPr/>
        </p:nvSpPr>
        <p:spPr>
          <a:xfrm>
            <a:off x="2333625" y="1179513"/>
            <a:ext cx="1169988" cy="431800"/>
          </a:xfrm>
          <a:prstGeom prst="flowChartOnlineStorage">
            <a:avLst/>
          </a:prstGeom>
          <a:solidFill>
            <a:srgbClr val="00B9B1">
              <a:alpha val="7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dirty="0">
              <a:solidFill>
                <a:schemeClr val="tx2"/>
              </a:solidFill>
            </a:endParaRPr>
          </a:p>
        </p:txBody>
      </p:sp>
      <p:sp>
        <p:nvSpPr>
          <p:cNvPr id="1041" name="TextBox 24"/>
          <p:cNvSpPr txBox="1">
            <a:spLocks noChangeArrowheads="1"/>
          </p:cNvSpPr>
          <p:nvPr/>
        </p:nvSpPr>
        <p:spPr bwMode="auto">
          <a:xfrm>
            <a:off x="2063552" y="1198563"/>
            <a:ext cx="155279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lgn="ctr" eaLnBrk="1" hangingPunct="1"/>
            <a:r>
              <a:rPr lang="zh-CN" altLang="en-US" sz="2000" b="1" dirty="0">
                <a:solidFill>
                  <a:srgbClr val="FF0000"/>
                </a:solidFill>
                <a:latin typeface="微软雅黑" panose="020B0503020204020204" pitchFamily="34" charset="-122"/>
                <a:ea typeface="微软雅黑" panose="020B0503020204020204" pitchFamily="34" charset="-122"/>
                <a:cs typeface="Times New Roman" pitchFamily="18" charset="0"/>
              </a:rPr>
              <a:t>线性可分</a:t>
            </a:r>
          </a:p>
        </p:txBody>
      </p:sp>
      <p:sp>
        <p:nvSpPr>
          <p:cNvPr id="18" name="TextBox 1"/>
          <p:cNvSpPr txBox="1">
            <a:spLocks noChangeArrowheads="1"/>
          </p:cNvSpPr>
          <p:nvPr/>
        </p:nvSpPr>
        <p:spPr bwMode="auto">
          <a:xfrm>
            <a:off x="2513379" y="404664"/>
            <a:ext cx="669674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r>
              <a:rPr lang="en-US" altLang="zh-CN" sz="2800" b="1">
                <a:solidFill>
                  <a:srgbClr val="FFC000"/>
                </a:solidFill>
                <a:latin typeface="微软雅黑" panose="020B0503020204020204" pitchFamily="34" charset="-122"/>
                <a:ea typeface="微软雅黑" panose="020B0503020204020204" pitchFamily="34" charset="-122"/>
                <a:cs typeface="Times New Roman" pitchFamily="18" charset="0"/>
              </a:rPr>
              <a:t>01</a:t>
            </a:r>
            <a:r>
              <a:rPr lang="en-US" altLang="zh-CN" sz="2800">
                <a:solidFill>
                  <a:srgbClr val="FFC000"/>
                </a:solidFill>
                <a:latin typeface="微软雅黑" panose="020B0503020204020204" pitchFamily="34" charset="-122"/>
                <a:ea typeface="微软雅黑" panose="020B0503020204020204" pitchFamily="34" charset="-122"/>
                <a:cs typeface="Times New Roman" pitchFamily="18" charset="0"/>
              </a:rPr>
              <a:t>    </a:t>
            </a:r>
            <a:r>
              <a:rPr lang="zh-CN" altLang="en-US" sz="2800">
                <a:latin typeface="微软雅黑" panose="020B0503020204020204" pitchFamily="34" charset="-122"/>
                <a:ea typeface="微软雅黑" panose="020B0503020204020204" pitchFamily="34" charset="-122"/>
                <a:cs typeface="Times New Roman" pitchFamily="18" charset="0"/>
              </a:rPr>
              <a:t>支持向量机与支持向量回归机</a:t>
            </a:r>
          </a:p>
        </p:txBody>
      </p:sp>
    </p:spTree>
    <p:extLst>
      <p:ext uri="{BB962C8B-B14F-4D97-AF65-F5344CB8AC3E}">
        <p14:creationId xmlns:p14="http://schemas.microsoft.com/office/powerpoint/2010/main" val="188134850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50" name="对象 1"/>
          <p:cNvGraphicFramePr>
            <a:graphicFrameLocks noChangeAspect="1"/>
          </p:cNvGraphicFramePr>
          <p:nvPr/>
        </p:nvGraphicFramePr>
        <p:xfrm>
          <a:off x="4232275" y="908051"/>
          <a:ext cx="2738438" cy="1368425"/>
        </p:xfrm>
        <a:graphic>
          <a:graphicData uri="http://schemas.openxmlformats.org/presentationml/2006/ole">
            <mc:AlternateContent xmlns:mc="http://schemas.openxmlformats.org/markup-compatibility/2006">
              <mc:Choice xmlns:v="urn:schemas-microsoft-com:vml" Requires="v">
                <p:oleObj name="Equation" r:id="rId2" imgW="1574640" imgH="914400" progId="Equation.DSMT4">
                  <p:embed/>
                </p:oleObj>
              </mc:Choice>
              <mc:Fallback>
                <p:oleObj name="Equation" r:id="rId2" imgW="1574640" imgH="914400" progId="Equation.DSMT4">
                  <p:embed/>
                  <p:pic>
                    <p:nvPicPr>
                      <p:cNvPr id="2050" name="对象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32275" y="908051"/>
                        <a:ext cx="2738438" cy="1368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061" name="TextBox 4"/>
          <p:cNvSpPr txBox="1">
            <a:spLocks noChangeArrowheads="1"/>
          </p:cNvSpPr>
          <p:nvPr/>
        </p:nvSpPr>
        <p:spPr bwMode="auto">
          <a:xfrm>
            <a:off x="2424114" y="2349501"/>
            <a:ext cx="7272287"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r>
              <a:rPr lang="zh-CN" altLang="en-US" b="1" dirty="0"/>
              <a:t>引入拉格朗日乘子                  至上述优化问题中，可得到拉格朗日函数：</a:t>
            </a:r>
            <a:endParaRPr lang="en-US" altLang="zh-CN" b="1" dirty="0"/>
          </a:p>
          <a:p>
            <a:pPr eaLnBrk="1" hangingPunct="1"/>
            <a:endParaRPr lang="en-US" altLang="zh-CN" dirty="0"/>
          </a:p>
          <a:p>
            <a:pPr eaLnBrk="1" hangingPunct="1"/>
            <a:endParaRPr lang="en-US" altLang="zh-CN" dirty="0"/>
          </a:p>
          <a:p>
            <a:pPr eaLnBrk="1" hangingPunct="1"/>
            <a:r>
              <a:rPr lang="zh-CN" altLang="en-US" dirty="0"/>
              <a:t> </a:t>
            </a:r>
          </a:p>
        </p:txBody>
      </p:sp>
      <p:graphicFrame>
        <p:nvGraphicFramePr>
          <p:cNvPr id="2051" name="对象 5"/>
          <p:cNvGraphicFramePr>
            <a:graphicFrameLocks noChangeAspect="1"/>
          </p:cNvGraphicFramePr>
          <p:nvPr/>
        </p:nvGraphicFramePr>
        <p:xfrm>
          <a:off x="4368528" y="2348881"/>
          <a:ext cx="935385" cy="311795"/>
        </p:xfrm>
        <a:graphic>
          <a:graphicData uri="http://schemas.openxmlformats.org/presentationml/2006/ole">
            <mc:AlternateContent xmlns:mc="http://schemas.openxmlformats.org/markup-compatibility/2006">
              <mc:Choice xmlns:v="urn:schemas-microsoft-com:vml" Requires="v">
                <p:oleObj name="Equation" r:id="rId4" imgW="634725" imgH="241195" progId="Equation.DSMT4">
                  <p:embed/>
                </p:oleObj>
              </mc:Choice>
              <mc:Fallback>
                <p:oleObj name="Equation" r:id="rId4" imgW="634725" imgH="241195" progId="Equation.DSMT4">
                  <p:embed/>
                  <p:pic>
                    <p:nvPicPr>
                      <p:cNvPr id="2051" name="对象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68528" y="2348881"/>
                        <a:ext cx="935385" cy="311795"/>
                      </a:xfrm>
                      <a:prstGeom prst="rect">
                        <a:avLst/>
                      </a:prstGeom>
                      <a:noFill/>
                      <a:ln>
                        <a:noFill/>
                      </a:ln>
                    </p:spPr>
                  </p:pic>
                </p:oleObj>
              </mc:Fallback>
            </mc:AlternateContent>
          </a:graphicData>
        </a:graphic>
      </p:graphicFrame>
      <p:graphicFrame>
        <p:nvGraphicFramePr>
          <p:cNvPr id="2052" name="对象 6"/>
          <p:cNvGraphicFramePr>
            <a:graphicFrameLocks noChangeAspect="1"/>
          </p:cNvGraphicFramePr>
          <p:nvPr/>
        </p:nvGraphicFramePr>
        <p:xfrm>
          <a:off x="3679825" y="2636912"/>
          <a:ext cx="5168348" cy="725488"/>
        </p:xfrm>
        <a:graphic>
          <a:graphicData uri="http://schemas.openxmlformats.org/presentationml/2006/ole">
            <mc:AlternateContent xmlns:mc="http://schemas.openxmlformats.org/markup-compatibility/2006">
              <mc:Choice xmlns:v="urn:schemas-microsoft-com:vml" Requires="v">
                <p:oleObj name="Equation" r:id="rId6" imgW="3263900" imgH="431800" progId="Equation.DSMT4">
                  <p:embed/>
                </p:oleObj>
              </mc:Choice>
              <mc:Fallback>
                <p:oleObj name="Equation" r:id="rId6" imgW="3263900" imgH="431800" progId="Equation.DSMT4">
                  <p:embed/>
                  <p:pic>
                    <p:nvPicPr>
                      <p:cNvPr id="2052" name="对象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679825" y="2636912"/>
                        <a:ext cx="5168348" cy="725488"/>
                      </a:xfrm>
                      <a:prstGeom prst="rect">
                        <a:avLst/>
                      </a:prstGeom>
                      <a:noFill/>
                      <a:ln>
                        <a:noFill/>
                      </a:ln>
                    </p:spPr>
                  </p:pic>
                </p:oleObj>
              </mc:Fallback>
            </mc:AlternateContent>
          </a:graphicData>
        </a:graphic>
      </p:graphicFrame>
      <p:sp>
        <p:nvSpPr>
          <p:cNvPr id="2062" name="TextBox 7"/>
          <p:cNvSpPr txBox="1">
            <a:spLocks noChangeArrowheads="1"/>
          </p:cNvSpPr>
          <p:nvPr/>
        </p:nvSpPr>
        <p:spPr bwMode="auto">
          <a:xfrm>
            <a:off x="2566989" y="981075"/>
            <a:ext cx="1112837" cy="369332"/>
          </a:xfrm>
          <a:prstGeom prst="rect">
            <a:avLst/>
          </a:prstGeom>
          <a:noFill/>
          <a:ln w="25400">
            <a:solidFill>
              <a:srgbClr val="00B9B1">
                <a:alpha val="79999"/>
              </a:srgbClr>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r>
              <a:rPr lang="zh-CN" altLang="en-US" b="1" dirty="0">
                <a:solidFill>
                  <a:srgbClr val="FF0000"/>
                </a:solidFill>
                <a:latin typeface="微软雅黑" panose="020B0503020204020204" pitchFamily="34" charset="-122"/>
                <a:ea typeface="微软雅黑" panose="020B0503020204020204" pitchFamily="34" charset="-122"/>
              </a:rPr>
              <a:t>原始问题</a:t>
            </a:r>
          </a:p>
        </p:txBody>
      </p:sp>
      <p:sp>
        <p:nvSpPr>
          <p:cNvPr id="2063" name="TextBox 13"/>
          <p:cNvSpPr txBox="1">
            <a:spLocks noChangeArrowheads="1"/>
          </p:cNvSpPr>
          <p:nvPr/>
        </p:nvSpPr>
        <p:spPr bwMode="auto">
          <a:xfrm>
            <a:off x="2509839" y="3433764"/>
            <a:ext cx="1169987" cy="369887"/>
          </a:xfrm>
          <a:prstGeom prst="rect">
            <a:avLst/>
          </a:prstGeom>
          <a:noFill/>
          <a:ln w="25400">
            <a:solidFill>
              <a:srgbClr val="00B9B1">
                <a:alpha val="79999"/>
              </a:srgbClr>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r>
              <a:rPr lang="zh-CN" altLang="en-US" b="1" dirty="0">
                <a:solidFill>
                  <a:srgbClr val="FF0000"/>
                </a:solidFill>
                <a:latin typeface="微软雅黑" panose="020B0503020204020204" pitchFamily="34" charset="-122"/>
                <a:ea typeface="微软雅黑" panose="020B0503020204020204" pitchFamily="34" charset="-122"/>
              </a:rPr>
              <a:t>对偶问题</a:t>
            </a:r>
          </a:p>
        </p:txBody>
      </p:sp>
      <p:graphicFrame>
        <p:nvGraphicFramePr>
          <p:cNvPr id="2053" name="对象 9"/>
          <p:cNvGraphicFramePr>
            <a:graphicFrameLocks noChangeAspect="1"/>
          </p:cNvGraphicFramePr>
          <p:nvPr/>
        </p:nvGraphicFramePr>
        <p:xfrm>
          <a:off x="4871864" y="3496628"/>
          <a:ext cx="1421056" cy="724460"/>
        </p:xfrm>
        <a:graphic>
          <a:graphicData uri="http://schemas.openxmlformats.org/presentationml/2006/ole">
            <mc:AlternateContent xmlns:mc="http://schemas.openxmlformats.org/markup-compatibility/2006">
              <mc:Choice xmlns:v="urn:schemas-microsoft-com:vml" Requires="v">
                <p:oleObj name="Equation" r:id="rId8" imgW="698500" imgH="457200" progId="Equation.DSMT4">
                  <p:embed/>
                </p:oleObj>
              </mc:Choice>
              <mc:Fallback>
                <p:oleObj name="Equation" r:id="rId8" imgW="698500" imgH="457200" progId="Equation.DSMT4">
                  <p:embed/>
                  <p:pic>
                    <p:nvPicPr>
                      <p:cNvPr id="2053" name="对象 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871864" y="3496628"/>
                        <a:ext cx="1421056" cy="724460"/>
                      </a:xfrm>
                      <a:prstGeom prst="rect">
                        <a:avLst/>
                      </a:prstGeom>
                      <a:noFill/>
                      <a:ln>
                        <a:noFill/>
                      </a:ln>
                    </p:spPr>
                  </p:pic>
                </p:oleObj>
              </mc:Fallback>
            </mc:AlternateContent>
          </a:graphicData>
        </a:graphic>
      </p:graphicFrame>
      <p:graphicFrame>
        <p:nvGraphicFramePr>
          <p:cNvPr id="2054" name="对象 14"/>
          <p:cNvGraphicFramePr>
            <a:graphicFrameLocks noChangeAspect="1"/>
          </p:cNvGraphicFramePr>
          <p:nvPr/>
        </p:nvGraphicFramePr>
        <p:xfrm>
          <a:off x="2351585" y="4221089"/>
          <a:ext cx="8052301" cy="836613"/>
        </p:xfrm>
        <a:graphic>
          <a:graphicData uri="http://schemas.openxmlformats.org/presentationml/2006/ole">
            <mc:AlternateContent xmlns:mc="http://schemas.openxmlformats.org/markup-compatibility/2006">
              <mc:Choice xmlns:v="urn:schemas-microsoft-com:vml" Requires="v">
                <p:oleObj name="Equation" r:id="rId10" imgW="4965700" imgH="457200" progId="Equation.DSMT4">
                  <p:embed/>
                </p:oleObj>
              </mc:Choice>
              <mc:Fallback>
                <p:oleObj name="Equation" r:id="rId10" imgW="4965700" imgH="457200" progId="Equation.DSMT4">
                  <p:embed/>
                  <p:pic>
                    <p:nvPicPr>
                      <p:cNvPr id="2054" name="对象 14"/>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351585" y="4221089"/>
                        <a:ext cx="8052301" cy="836613"/>
                      </a:xfrm>
                      <a:prstGeom prst="rect">
                        <a:avLst/>
                      </a:prstGeom>
                      <a:noFill/>
                      <a:ln>
                        <a:noFill/>
                      </a:ln>
                    </p:spPr>
                  </p:pic>
                </p:oleObj>
              </mc:Fallback>
            </mc:AlternateContent>
          </a:graphicData>
        </a:graphic>
      </p:graphicFrame>
      <p:sp>
        <p:nvSpPr>
          <p:cNvPr id="18" name="左弧形箭头 17"/>
          <p:cNvSpPr/>
          <p:nvPr/>
        </p:nvSpPr>
        <p:spPr>
          <a:xfrm>
            <a:off x="1703389" y="1082676"/>
            <a:ext cx="782637" cy="2593975"/>
          </a:xfrm>
          <a:prstGeom prst="curvedRightArrow">
            <a:avLst>
              <a:gd name="adj1" fmla="val 25000"/>
              <a:gd name="adj2" fmla="val 50000"/>
              <a:gd name="adj3" fmla="val 16071"/>
            </a:avLst>
          </a:prstGeom>
          <a:solidFill>
            <a:srgbClr val="00B9B1">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
        <p:nvSpPr>
          <p:cNvPr id="22" name="椭圆 21"/>
          <p:cNvSpPr/>
          <p:nvPr/>
        </p:nvSpPr>
        <p:spPr>
          <a:xfrm>
            <a:off x="3521076" y="4365104"/>
            <a:ext cx="900113" cy="550862"/>
          </a:xfrm>
          <a:prstGeom prst="ellipse">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3" name="椭圆 22"/>
          <p:cNvSpPr/>
          <p:nvPr/>
        </p:nvSpPr>
        <p:spPr>
          <a:xfrm>
            <a:off x="4869360" y="4221089"/>
            <a:ext cx="2090737" cy="777875"/>
          </a:xfrm>
          <a:prstGeom prst="ellipse">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4" name="椭圆 23"/>
          <p:cNvSpPr/>
          <p:nvPr/>
        </p:nvSpPr>
        <p:spPr>
          <a:xfrm>
            <a:off x="7391226" y="4293096"/>
            <a:ext cx="2089150" cy="779462"/>
          </a:xfrm>
          <a:prstGeom prst="ellipse">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cxnSp>
        <p:nvCxnSpPr>
          <p:cNvPr id="21" name="直接箭头连接符 20"/>
          <p:cNvCxnSpPr/>
          <p:nvPr/>
        </p:nvCxnSpPr>
        <p:spPr>
          <a:xfrm flipH="1">
            <a:off x="3394076" y="4915967"/>
            <a:ext cx="469677" cy="657747"/>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graphicFrame>
        <p:nvGraphicFramePr>
          <p:cNvPr id="2056" name="对象 26"/>
          <p:cNvGraphicFramePr>
            <a:graphicFrameLocks noChangeAspect="1"/>
          </p:cNvGraphicFramePr>
          <p:nvPr/>
        </p:nvGraphicFramePr>
        <p:xfrm>
          <a:off x="3095625" y="5614989"/>
          <a:ext cx="471488" cy="300037"/>
        </p:xfrm>
        <a:graphic>
          <a:graphicData uri="http://schemas.openxmlformats.org/presentationml/2006/ole">
            <mc:AlternateContent xmlns:mc="http://schemas.openxmlformats.org/markup-compatibility/2006">
              <mc:Choice xmlns:v="urn:schemas-microsoft-com:vml" Requires="v">
                <p:oleObj name="Equation" r:id="rId12" imgW="355292" imgH="203024" progId="Equation.DSMT4">
                  <p:embed/>
                </p:oleObj>
              </mc:Choice>
              <mc:Fallback>
                <p:oleObj name="Equation" r:id="rId12" imgW="355292" imgH="203024" progId="Equation.DSMT4">
                  <p:embed/>
                  <p:pic>
                    <p:nvPicPr>
                      <p:cNvPr id="2056" name="对象 26"/>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095625" y="5614989"/>
                        <a:ext cx="471488" cy="300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071" name="TextBox 27"/>
          <p:cNvSpPr txBox="1">
            <a:spLocks noChangeArrowheads="1"/>
          </p:cNvSpPr>
          <p:nvPr/>
        </p:nvSpPr>
        <p:spPr bwMode="auto">
          <a:xfrm>
            <a:off x="3067051" y="5627688"/>
            <a:ext cx="612775" cy="369332"/>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endParaRPr lang="zh-CN" altLang="en-US"/>
          </a:p>
        </p:txBody>
      </p:sp>
      <p:sp>
        <p:nvSpPr>
          <p:cNvPr id="26" name="TextBox 2"/>
          <p:cNvSpPr txBox="1">
            <a:spLocks noChangeArrowheads="1"/>
          </p:cNvSpPr>
          <p:nvPr/>
        </p:nvSpPr>
        <p:spPr bwMode="auto">
          <a:xfrm>
            <a:off x="3197622" y="116633"/>
            <a:ext cx="536495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r>
              <a:rPr lang="en-US" altLang="zh-CN" sz="3200" b="1" dirty="0">
                <a:solidFill>
                  <a:schemeClr val="tx2"/>
                </a:solidFill>
                <a:latin typeface="微软雅黑" panose="020B0503020204020204" pitchFamily="34" charset="-122"/>
                <a:ea typeface="微软雅黑" panose="020B0503020204020204" pitchFamily="34" charset="-122"/>
                <a:cs typeface="Times New Roman" pitchFamily="18" charset="0"/>
              </a:rPr>
              <a:t>02</a:t>
            </a:r>
            <a:r>
              <a:rPr lang="en-US" altLang="zh-CN" sz="3200" dirty="0">
                <a:solidFill>
                  <a:schemeClr val="tx2"/>
                </a:solidFill>
                <a:latin typeface="微软雅黑" panose="020B0503020204020204" pitchFamily="34" charset="-122"/>
                <a:ea typeface="微软雅黑" panose="020B0503020204020204" pitchFamily="34" charset="-122"/>
              </a:rPr>
              <a:t>     </a:t>
            </a:r>
            <a:r>
              <a:rPr lang="zh-CN" altLang="en-US" sz="3200" dirty="0">
                <a:solidFill>
                  <a:schemeClr val="tx2"/>
                </a:solidFill>
                <a:latin typeface="微软雅黑" panose="020B0503020204020204" pitchFamily="34" charset="-122"/>
                <a:ea typeface="微软雅黑" panose="020B0503020204020204" pitchFamily="34" charset="-122"/>
              </a:rPr>
              <a:t>支持向量回归机模型</a:t>
            </a:r>
          </a:p>
        </p:txBody>
      </p:sp>
    </p:spTree>
    <p:extLst>
      <p:ext uri="{BB962C8B-B14F-4D97-AF65-F5344CB8AC3E}">
        <p14:creationId xmlns:p14="http://schemas.microsoft.com/office/powerpoint/2010/main" val="253961016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919536" y="570225"/>
            <a:ext cx="8229600" cy="480131"/>
          </a:xfrm>
          <a:solidFill>
            <a:schemeClr val="accent1"/>
          </a:solidFill>
          <a:ln>
            <a:noFill/>
          </a:ln>
        </p:spPr>
        <p:txBody>
          <a:bodyPr wrap="square">
            <a:spAutoFit/>
          </a:bodyPr>
          <a:lstStyle/>
          <a:p>
            <a:r>
              <a:rPr lang="zh-CN" altLang="en-US" sz="2800" b="1" dirty="0">
                <a:solidFill>
                  <a:schemeClr val="bg1"/>
                </a:solidFill>
                <a:latin typeface="微软雅黑" panose="020B0503020204020204" pitchFamily="34" charset="-122"/>
                <a:ea typeface="微软雅黑" panose="020B0503020204020204" pitchFamily="34" charset="-122"/>
                <a:cs typeface="Times New Roman" pitchFamily="18" charset="0"/>
              </a:rPr>
              <a:t>拉格朗日对偶问题</a:t>
            </a:r>
          </a:p>
        </p:txBody>
      </p:sp>
      <p:sp>
        <p:nvSpPr>
          <p:cNvPr id="5" name="矩形 4"/>
          <p:cNvSpPr/>
          <p:nvPr/>
        </p:nvSpPr>
        <p:spPr>
          <a:xfrm>
            <a:off x="1991544" y="1268760"/>
            <a:ext cx="1563248" cy="400110"/>
          </a:xfrm>
          <a:prstGeom prst="rect">
            <a:avLst/>
          </a:prstGeom>
        </p:spPr>
        <p:txBody>
          <a:bodyPr wrap="none">
            <a:spAutoFit/>
          </a:bodyPr>
          <a:lstStyle/>
          <a:p>
            <a:pPr marL="342900" indent="-342900">
              <a:buFont typeface="Wingdings" panose="05000000000000000000" pitchFamily="2" charset="2"/>
              <a:buChar char="p"/>
            </a:pPr>
            <a:r>
              <a:rPr lang="zh-CN" altLang="en-US" sz="2000" b="1" dirty="0">
                <a:latin typeface="微软雅黑" panose="020B0503020204020204" pitchFamily="34" charset="-122"/>
                <a:ea typeface="微软雅黑" panose="020B0503020204020204" pitchFamily="34" charset="-122"/>
              </a:rPr>
              <a:t>原始问题</a:t>
            </a:r>
            <a:endParaRPr lang="zh-CN" altLang="en-US" sz="2000" dirty="0">
              <a:latin typeface="微软雅黑" panose="020B0503020204020204" pitchFamily="34" charset="-122"/>
              <a:ea typeface="微软雅黑" panose="020B0503020204020204" pitchFamily="34" charset="-122"/>
            </a:endParaRPr>
          </a:p>
        </p:txBody>
      </p:sp>
      <p:pic>
        <p:nvPicPr>
          <p:cNvPr id="593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14474" y="1700808"/>
            <a:ext cx="8135963" cy="23295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矩形 5"/>
          <p:cNvSpPr/>
          <p:nvPr/>
        </p:nvSpPr>
        <p:spPr>
          <a:xfrm>
            <a:off x="2014474" y="4077072"/>
            <a:ext cx="4344459" cy="400110"/>
          </a:xfrm>
          <a:prstGeom prst="rect">
            <a:avLst/>
          </a:prstGeom>
        </p:spPr>
        <p:txBody>
          <a:bodyPr wrap="none">
            <a:spAutoFit/>
          </a:bodyPr>
          <a:lstStyle/>
          <a:p>
            <a:pPr marL="285750" indent="-285750">
              <a:buFont typeface="Wingdings" panose="05000000000000000000" pitchFamily="2" charset="2"/>
              <a:buChar char="p"/>
            </a:pPr>
            <a:r>
              <a:rPr lang="zh-CN" altLang="en-US" sz="2000" b="1" dirty="0">
                <a:latin typeface="微软雅黑" panose="020B0503020204020204" pitchFamily="34" charset="-122"/>
                <a:ea typeface="微软雅黑" panose="020B0503020204020204" pitchFamily="34" charset="-122"/>
              </a:rPr>
              <a:t>不考虑约束条件，原始问题就是：</a:t>
            </a:r>
          </a:p>
        </p:txBody>
      </p:sp>
      <p:pic>
        <p:nvPicPr>
          <p:cNvPr id="5939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0017" y="3966592"/>
            <a:ext cx="1499147" cy="6619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939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91545" y="4628552"/>
            <a:ext cx="6912768" cy="435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9397"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97032" y="5055881"/>
            <a:ext cx="5323800" cy="9025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9398"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16413" y="6093297"/>
            <a:ext cx="5188220" cy="3434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矩形 6"/>
          <p:cNvSpPr/>
          <p:nvPr/>
        </p:nvSpPr>
        <p:spPr>
          <a:xfrm>
            <a:off x="7608168" y="6120526"/>
            <a:ext cx="1107996" cy="369332"/>
          </a:xfrm>
          <a:prstGeom prst="rect">
            <a:avLst/>
          </a:prstGeom>
        </p:spPr>
        <p:txBody>
          <a:bodyPr wrap="none">
            <a:spAutoFit/>
          </a:bodyPr>
          <a:lstStyle/>
          <a:p>
            <a:r>
              <a:rPr lang="zh-CN" altLang="en-US" b="1" dirty="0">
                <a:solidFill>
                  <a:srgbClr val="FF0000"/>
                </a:solidFill>
              </a:rPr>
              <a:t>特别要求</a:t>
            </a:r>
          </a:p>
        </p:txBody>
      </p:sp>
      <p:pic>
        <p:nvPicPr>
          <p:cNvPr id="59400" name="Picture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672938" y="6120527"/>
            <a:ext cx="719509" cy="3101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4418490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p:cNvSpPr>
          <p:nvPr>
            <p:ph type="title"/>
          </p:nvPr>
        </p:nvSpPr>
        <p:spPr>
          <a:xfrm>
            <a:off x="1919536" y="570225"/>
            <a:ext cx="8229600" cy="480131"/>
          </a:xfrm>
          <a:solidFill>
            <a:schemeClr val="accent1"/>
          </a:solidFill>
          <a:ln>
            <a:noFill/>
          </a:ln>
        </p:spPr>
        <p:txBody>
          <a:bodyPr wrap="square">
            <a:spAutoFit/>
          </a:bodyPr>
          <a:lstStyle/>
          <a:p>
            <a:r>
              <a:rPr lang="zh-CN" altLang="en-US" sz="2800" b="1" dirty="0">
                <a:solidFill>
                  <a:schemeClr val="bg1"/>
                </a:solidFill>
                <a:latin typeface="微软雅黑" panose="020B0503020204020204" pitchFamily="34" charset="-122"/>
                <a:ea typeface="微软雅黑" panose="020B0503020204020204" pitchFamily="34" charset="-122"/>
                <a:cs typeface="Times New Roman" pitchFamily="18" charset="0"/>
              </a:rPr>
              <a:t>拉格朗日对偶问题</a:t>
            </a:r>
          </a:p>
        </p:txBody>
      </p:sp>
      <p:pic>
        <p:nvPicPr>
          <p:cNvPr id="604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47528" y="1124744"/>
            <a:ext cx="6840760" cy="4732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041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04928" y="1598004"/>
            <a:ext cx="2088232" cy="685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042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75520" y="2348881"/>
            <a:ext cx="8748464" cy="11059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0421"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08712" y="3454808"/>
            <a:ext cx="3384376" cy="6609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矩形 8"/>
          <p:cNvSpPr/>
          <p:nvPr/>
        </p:nvSpPr>
        <p:spPr>
          <a:xfrm>
            <a:off x="1852982" y="4136290"/>
            <a:ext cx="646331" cy="369332"/>
          </a:xfrm>
          <a:prstGeom prst="rect">
            <a:avLst/>
          </a:prstGeom>
        </p:spPr>
        <p:txBody>
          <a:bodyPr wrap="none">
            <a:spAutoFit/>
          </a:bodyPr>
          <a:lstStyle/>
          <a:p>
            <a:r>
              <a:rPr lang="zh-CN" altLang="en-US" b="1" dirty="0"/>
              <a:t>其中</a:t>
            </a:r>
          </a:p>
        </p:txBody>
      </p:sp>
      <p:pic>
        <p:nvPicPr>
          <p:cNvPr id="60422"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89848" y="4005065"/>
            <a:ext cx="4822105" cy="874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208667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zh-CN" b="1" dirty="0"/>
              <a:t>根据模型假设分类</a:t>
            </a:r>
            <a:endParaRPr lang="zh-CN" altLang="en-US"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t>12</a:t>
            </a:fld>
            <a:endParaRPr lang="zh-CN" altLang="en-US"/>
          </a:p>
        </p:txBody>
      </p:sp>
      <p:sp>
        <p:nvSpPr>
          <p:cNvPr id="5" name="标题 1"/>
          <p:cNvSpPr txBox="1">
            <a:spLocks/>
          </p:cNvSpPr>
          <p:nvPr/>
        </p:nvSpPr>
        <p:spPr>
          <a:xfrm>
            <a:off x="2133600" y="427038"/>
            <a:ext cx="8229600" cy="1143000"/>
          </a:xfrm>
          <a:prstGeom prst="rect">
            <a:avLst/>
          </a:prstGeom>
          <a:solidFill>
            <a:schemeClr val="accent1"/>
          </a:solidFill>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CN" altLang="zh-CN" sz="4000" b="1" dirty="0">
                <a:solidFill>
                  <a:schemeClr val="bg1"/>
                </a:solidFill>
                <a:latin typeface="华文细黑" panose="02010600040101010101" pitchFamily="2" charset="-122"/>
                <a:ea typeface="华文细黑" panose="02010600040101010101" pitchFamily="2" charset="-122"/>
              </a:rPr>
              <a:t>软件可靠性模型的分类</a:t>
            </a:r>
            <a:endParaRPr lang="zh-CN" altLang="en-US" sz="4000" b="1" dirty="0">
              <a:solidFill>
                <a:schemeClr val="bg1"/>
              </a:solidFill>
              <a:latin typeface="华文细黑" panose="02010600040101010101" pitchFamily="2" charset="-122"/>
              <a:ea typeface="华文细黑" panose="02010600040101010101" pitchFamily="2" charset="-122"/>
            </a:endParaRPr>
          </a:p>
        </p:txBody>
      </p:sp>
      <p:pic>
        <p:nvPicPr>
          <p:cNvPr id="6" name="图片 5"/>
          <p:cNvPicPr/>
          <p:nvPr/>
        </p:nvPicPr>
        <p:blipFill>
          <a:blip r:embed="rId2"/>
          <a:stretch>
            <a:fillRect/>
          </a:stretch>
        </p:blipFill>
        <p:spPr>
          <a:xfrm>
            <a:off x="2639616" y="2276872"/>
            <a:ext cx="7560840" cy="4032448"/>
          </a:xfrm>
          <a:prstGeom prst="rect">
            <a:avLst/>
          </a:prstGeom>
        </p:spPr>
      </p:pic>
    </p:spTree>
    <p:extLst>
      <p:ext uri="{BB962C8B-B14F-4D97-AF65-F5344CB8AC3E}">
        <p14:creationId xmlns:p14="http://schemas.microsoft.com/office/powerpoint/2010/main" val="31413315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p:cNvSpPr>
          <p:nvPr>
            <p:ph type="title"/>
          </p:nvPr>
        </p:nvSpPr>
        <p:spPr>
          <a:xfrm>
            <a:off x="1919536" y="570225"/>
            <a:ext cx="8229600" cy="480131"/>
          </a:xfrm>
          <a:solidFill>
            <a:schemeClr val="accent1"/>
          </a:solidFill>
          <a:ln>
            <a:noFill/>
          </a:ln>
        </p:spPr>
        <p:txBody>
          <a:bodyPr wrap="square">
            <a:spAutoFit/>
          </a:bodyPr>
          <a:lstStyle/>
          <a:p>
            <a:r>
              <a:rPr lang="zh-CN" altLang="en-US" sz="2800" b="1" dirty="0">
                <a:solidFill>
                  <a:schemeClr val="bg1"/>
                </a:solidFill>
                <a:latin typeface="微软雅黑" panose="020B0503020204020204" pitchFamily="34" charset="-122"/>
                <a:ea typeface="微软雅黑" panose="020B0503020204020204" pitchFamily="34" charset="-122"/>
                <a:cs typeface="Times New Roman" pitchFamily="18" charset="0"/>
              </a:rPr>
              <a:t>拉格朗日对偶问题</a:t>
            </a:r>
          </a:p>
        </p:txBody>
      </p:sp>
      <p:pic>
        <p:nvPicPr>
          <p:cNvPr id="614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07010" y="3294917"/>
            <a:ext cx="4032448" cy="278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1066" y="1124744"/>
            <a:ext cx="5981119" cy="4239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19537" y="1548723"/>
            <a:ext cx="6026891" cy="13660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35560" y="2996953"/>
            <a:ext cx="3975348" cy="2778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04012" y="2971632"/>
            <a:ext cx="3096344" cy="3080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43"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70947" y="3789040"/>
            <a:ext cx="3960440" cy="4504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44" name="Picture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931388" y="3586416"/>
            <a:ext cx="3765013" cy="8556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45" name="Picture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135561" y="4442101"/>
            <a:ext cx="7725453" cy="3341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46" name="Picture 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999657" y="5013177"/>
            <a:ext cx="5362575" cy="981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8909010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p:cNvSpPr>
          <p:nvPr>
            <p:ph type="title"/>
          </p:nvPr>
        </p:nvSpPr>
        <p:spPr>
          <a:xfrm>
            <a:off x="1919536" y="570225"/>
            <a:ext cx="8229600" cy="480131"/>
          </a:xfrm>
          <a:solidFill>
            <a:schemeClr val="accent1"/>
          </a:solidFill>
          <a:ln>
            <a:noFill/>
          </a:ln>
        </p:spPr>
        <p:txBody>
          <a:bodyPr wrap="square">
            <a:spAutoFit/>
          </a:bodyPr>
          <a:lstStyle/>
          <a:p>
            <a:r>
              <a:rPr lang="zh-CN" altLang="en-US" sz="2800" b="1" dirty="0">
                <a:solidFill>
                  <a:schemeClr val="bg1"/>
                </a:solidFill>
                <a:latin typeface="微软雅黑" panose="020B0503020204020204" pitchFamily="34" charset="-122"/>
                <a:ea typeface="微软雅黑" panose="020B0503020204020204" pitchFamily="34" charset="-122"/>
                <a:cs typeface="Times New Roman" pitchFamily="18" charset="0"/>
              </a:rPr>
              <a:t>拉格朗日对偶问题</a:t>
            </a:r>
          </a:p>
        </p:txBody>
      </p:sp>
      <p:pic>
        <p:nvPicPr>
          <p:cNvPr id="624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19537" y="1124744"/>
            <a:ext cx="2886075"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46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95601" y="1663154"/>
            <a:ext cx="6734175" cy="809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468"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91543" y="2420889"/>
            <a:ext cx="3631523" cy="6446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469"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81411" y="3065538"/>
            <a:ext cx="3124200" cy="485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470"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70873" y="3616089"/>
            <a:ext cx="2562225" cy="657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矩形 5"/>
          <p:cNvSpPr/>
          <p:nvPr/>
        </p:nvSpPr>
        <p:spPr>
          <a:xfrm>
            <a:off x="1919536" y="4327220"/>
            <a:ext cx="8064898" cy="1200329"/>
          </a:xfrm>
          <a:prstGeom prst="rect">
            <a:avLst/>
          </a:prstGeom>
        </p:spPr>
        <p:txBody>
          <a:bodyPr wrap="square">
            <a:spAutoFit/>
          </a:bodyPr>
          <a:lstStyle/>
          <a:p>
            <a:pPr algn="just"/>
            <a:r>
              <a:rPr lang="zh-CN" altLang="en-US" sz="2400" b="1" dirty="0">
                <a:solidFill>
                  <a:srgbClr val="FF0000"/>
                </a:solidFill>
                <a:latin typeface="微软雅黑" panose="020B0503020204020204" pitchFamily="34" charset="-122"/>
                <a:ea typeface="微软雅黑" panose="020B0503020204020204" pitchFamily="34" charset="-122"/>
              </a:rPr>
              <a:t>总结：</a:t>
            </a:r>
            <a:r>
              <a:rPr lang="zh-CN" altLang="en-US" sz="2400" b="1" dirty="0">
                <a:solidFill>
                  <a:srgbClr val="0070C0"/>
                </a:solidFill>
                <a:latin typeface="微软雅黑" panose="020B0503020204020204" pitchFamily="34" charset="-122"/>
                <a:ea typeface="微软雅黑" panose="020B0503020204020204" pitchFamily="34" charset="-122"/>
              </a:rPr>
              <a:t>通过拉格朗日的办法重新定义一个无约束问题</a:t>
            </a:r>
            <a:r>
              <a:rPr lang="en-US" altLang="zh-CN" sz="2400" b="1" dirty="0">
                <a:solidFill>
                  <a:srgbClr val="0070C0"/>
                </a:solidFill>
                <a:latin typeface="微软雅黑" panose="020B0503020204020204" pitchFamily="34" charset="-122"/>
                <a:ea typeface="微软雅黑" panose="020B0503020204020204" pitchFamily="34" charset="-122"/>
              </a:rPr>
              <a:t>, </a:t>
            </a:r>
            <a:r>
              <a:rPr lang="zh-CN" altLang="en-US" sz="2400" b="1" dirty="0">
                <a:solidFill>
                  <a:srgbClr val="0070C0"/>
                </a:solidFill>
                <a:latin typeface="微软雅黑" panose="020B0503020204020204" pitchFamily="34" charset="-122"/>
                <a:ea typeface="微软雅黑" panose="020B0503020204020204" pitchFamily="34" charset="-122"/>
              </a:rPr>
              <a:t>这个无约束问题等价于原来的约束优化问题，从而将约束问题无约束化！</a:t>
            </a:r>
          </a:p>
        </p:txBody>
      </p:sp>
    </p:spTree>
    <p:extLst>
      <p:ext uri="{BB962C8B-B14F-4D97-AF65-F5344CB8AC3E}">
        <p14:creationId xmlns:p14="http://schemas.microsoft.com/office/powerpoint/2010/main" val="61600584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p:cNvSpPr>
          <p:nvPr>
            <p:ph type="title"/>
          </p:nvPr>
        </p:nvSpPr>
        <p:spPr>
          <a:xfrm>
            <a:off x="1919536" y="570225"/>
            <a:ext cx="8229600" cy="480131"/>
          </a:xfrm>
          <a:solidFill>
            <a:schemeClr val="accent1"/>
          </a:solidFill>
          <a:ln>
            <a:noFill/>
          </a:ln>
        </p:spPr>
        <p:txBody>
          <a:bodyPr wrap="square">
            <a:spAutoFit/>
          </a:bodyPr>
          <a:lstStyle/>
          <a:p>
            <a:r>
              <a:rPr lang="zh-CN" altLang="en-US" sz="2800" b="1" dirty="0">
                <a:solidFill>
                  <a:schemeClr val="bg1"/>
                </a:solidFill>
                <a:latin typeface="微软雅黑" panose="020B0503020204020204" pitchFamily="34" charset="-122"/>
                <a:ea typeface="微软雅黑" panose="020B0503020204020204" pitchFamily="34" charset="-122"/>
                <a:cs typeface="Times New Roman" pitchFamily="18" charset="0"/>
              </a:rPr>
              <a:t>拉格朗日对偶问题</a:t>
            </a:r>
          </a:p>
        </p:txBody>
      </p:sp>
      <p:sp>
        <p:nvSpPr>
          <p:cNvPr id="6" name="矩形 5"/>
          <p:cNvSpPr/>
          <p:nvPr/>
        </p:nvSpPr>
        <p:spPr>
          <a:xfrm>
            <a:off x="1991544" y="1268761"/>
            <a:ext cx="1415772" cy="461665"/>
          </a:xfrm>
          <a:prstGeom prst="rect">
            <a:avLst/>
          </a:prstGeom>
        </p:spPr>
        <p:txBody>
          <a:bodyPr wrap="none">
            <a:spAutoFit/>
          </a:bodyPr>
          <a:lstStyle/>
          <a:p>
            <a:r>
              <a:rPr lang="zh-CN" altLang="en-US" sz="2400" b="1" dirty="0">
                <a:solidFill>
                  <a:srgbClr val="FF0000"/>
                </a:solidFill>
                <a:latin typeface="微软雅黑" panose="020B0503020204020204" pitchFamily="34" charset="-122"/>
                <a:ea typeface="微软雅黑" panose="020B0503020204020204" pitchFamily="34" charset="-122"/>
              </a:rPr>
              <a:t>对偶问题</a:t>
            </a:r>
            <a:endParaRPr lang="zh-CN" altLang="en-US" sz="2400" dirty="0">
              <a:solidFill>
                <a:srgbClr val="FF0000"/>
              </a:solidFill>
              <a:latin typeface="微软雅黑" panose="020B0503020204020204" pitchFamily="34" charset="-122"/>
              <a:ea typeface="微软雅黑" panose="020B0503020204020204" pitchFamily="34" charset="-122"/>
            </a:endParaRPr>
          </a:p>
        </p:txBody>
      </p:sp>
      <p:pic>
        <p:nvPicPr>
          <p:cNvPr id="634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67608" y="1730425"/>
            <a:ext cx="3087414" cy="5302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349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47929" y="1596406"/>
            <a:ext cx="3857625" cy="752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349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31950" y="2308713"/>
            <a:ext cx="8928100" cy="717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349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91544" y="3140969"/>
            <a:ext cx="5976664" cy="7579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3494"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55641" y="3898941"/>
            <a:ext cx="5328592" cy="702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矩形 6"/>
          <p:cNvSpPr/>
          <p:nvPr/>
        </p:nvSpPr>
        <p:spPr>
          <a:xfrm>
            <a:off x="1825315" y="4601227"/>
            <a:ext cx="6286909" cy="400110"/>
          </a:xfrm>
          <a:prstGeom prst="rect">
            <a:avLst/>
          </a:prstGeom>
        </p:spPr>
        <p:txBody>
          <a:bodyPr wrap="square">
            <a:spAutoFit/>
          </a:bodyPr>
          <a:lstStyle/>
          <a:p>
            <a:r>
              <a:rPr lang="zh-CN" altLang="en-US" sz="2000" dirty="0">
                <a:latin typeface="微软雅黑" panose="020B0503020204020204" pitchFamily="34" charset="-122"/>
                <a:ea typeface="微软雅黑" panose="020B0503020204020204" pitchFamily="34" charset="-122"/>
              </a:rPr>
              <a:t>这就是原始问题的</a:t>
            </a:r>
            <a:r>
              <a:rPr lang="zh-CN" altLang="en-US" sz="2000" b="1" dirty="0">
                <a:solidFill>
                  <a:srgbClr val="FF0000"/>
                </a:solidFill>
                <a:latin typeface="微软雅黑" panose="020B0503020204020204" pitchFamily="34" charset="-122"/>
                <a:ea typeface="微软雅黑" panose="020B0503020204020204" pitchFamily="34" charset="-122"/>
              </a:rPr>
              <a:t>对偶问题</a:t>
            </a:r>
            <a:r>
              <a:rPr lang="zh-CN" altLang="en-US" sz="2000" dirty="0">
                <a:latin typeface="微软雅黑" panose="020B0503020204020204" pitchFamily="34" charset="-122"/>
                <a:ea typeface="微软雅黑" panose="020B0503020204020204" pitchFamily="34" charset="-122"/>
              </a:rPr>
              <a:t>，再把原始问题写出来：</a:t>
            </a:r>
          </a:p>
        </p:txBody>
      </p:sp>
      <p:pic>
        <p:nvPicPr>
          <p:cNvPr id="63495"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53004" y="5009685"/>
            <a:ext cx="5229225" cy="857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3496" name="Picture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31951" y="5949280"/>
            <a:ext cx="8884989" cy="635070"/>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69280094"/>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p:cNvSpPr>
          <p:nvPr>
            <p:ph type="title"/>
          </p:nvPr>
        </p:nvSpPr>
        <p:spPr>
          <a:xfrm>
            <a:off x="1919536" y="570225"/>
            <a:ext cx="8229600" cy="480131"/>
          </a:xfrm>
          <a:solidFill>
            <a:schemeClr val="accent1"/>
          </a:solidFill>
          <a:ln>
            <a:noFill/>
          </a:ln>
        </p:spPr>
        <p:txBody>
          <a:bodyPr wrap="square">
            <a:spAutoFit/>
          </a:bodyPr>
          <a:lstStyle/>
          <a:p>
            <a:r>
              <a:rPr lang="zh-CN" altLang="en-US" sz="2800" b="1" dirty="0">
                <a:solidFill>
                  <a:schemeClr val="bg1"/>
                </a:solidFill>
                <a:latin typeface="微软雅黑" panose="020B0503020204020204" pitchFamily="34" charset="-122"/>
                <a:ea typeface="微软雅黑" panose="020B0503020204020204" pitchFamily="34" charset="-122"/>
                <a:cs typeface="Times New Roman" pitchFamily="18" charset="0"/>
              </a:rPr>
              <a:t>拉格朗日对偶问题</a:t>
            </a:r>
          </a:p>
        </p:txBody>
      </p:sp>
      <p:pic>
        <p:nvPicPr>
          <p:cNvPr id="645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47528" y="1124745"/>
            <a:ext cx="360045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451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47753" y="1844824"/>
            <a:ext cx="344805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矩形 5"/>
          <p:cNvSpPr/>
          <p:nvPr/>
        </p:nvSpPr>
        <p:spPr>
          <a:xfrm>
            <a:off x="1775520" y="2574620"/>
            <a:ext cx="3966150" cy="461665"/>
          </a:xfrm>
          <a:prstGeom prst="rect">
            <a:avLst/>
          </a:prstGeom>
        </p:spPr>
        <p:txBody>
          <a:bodyPr wrap="none">
            <a:spAutoFit/>
          </a:bodyPr>
          <a:lstStyle/>
          <a:p>
            <a:r>
              <a:rPr lang="zh-CN" altLang="en-US" sz="2400" b="1" dirty="0">
                <a:latin typeface="微软雅黑" panose="020B0503020204020204" pitchFamily="34" charset="-122"/>
                <a:ea typeface="微软雅黑" panose="020B0503020204020204" pitchFamily="34" charset="-122"/>
              </a:rPr>
              <a:t>原始问题与对偶问题的关系</a:t>
            </a:r>
            <a:r>
              <a:rPr lang="en-US" altLang="zh-CN" sz="2400" b="1" dirty="0">
                <a:latin typeface="微软雅黑" panose="020B0503020204020204" pitchFamily="34" charset="-122"/>
                <a:ea typeface="微软雅黑" panose="020B0503020204020204" pitchFamily="34" charset="-122"/>
              </a:rPr>
              <a:t>:</a:t>
            </a:r>
            <a:endParaRPr lang="zh-CN" altLang="en-US" sz="2400" dirty="0">
              <a:latin typeface="微软雅黑" panose="020B0503020204020204" pitchFamily="34" charset="-122"/>
              <a:ea typeface="微软雅黑" panose="020B0503020204020204" pitchFamily="34" charset="-122"/>
            </a:endParaRPr>
          </a:p>
        </p:txBody>
      </p:sp>
      <p:pic>
        <p:nvPicPr>
          <p:cNvPr id="6451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85666" y="3181350"/>
            <a:ext cx="6524625"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4517"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69933" y="3789041"/>
            <a:ext cx="4943475" cy="160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矩形 6"/>
          <p:cNvSpPr/>
          <p:nvPr/>
        </p:nvSpPr>
        <p:spPr>
          <a:xfrm>
            <a:off x="1919536" y="5401091"/>
            <a:ext cx="8280920" cy="1015663"/>
          </a:xfrm>
          <a:prstGeom prst="rect">
            <a:avLst/>
          </a:prstGeom>
        </p:spPr>
        <p:txBody>
          <a:bodyPr wrap="square">
            <a:spAutoFit/>
          </a:bodyPr>
          <a:lstStyle/>
          <a:p>
            <a:r>
              <a:rPr lang="zh-CN" altLang="en-US" sz="2000" dirty="0">
                <a:latin typeface="微软雅黑" panose="020B0503020204020204" pitchFamily="34" charset="-122"/>
                <a:ea typeface="微软雅黑" panose="020B0503020204020204" pitchFamily="34" charset="-122"/>
              </a:rPr>
              <a:t>也就是说原始问题的最优值不小于对偶问题的最优值，但是我们要通过对偶问题来求解原始问题，就</a:t>
            </a:r>
            <a:r>
              <a:rPr lang="zh-CN" altLang="en-US" sz="2000" b="1" dirty="0">
                <a:solidFill>
                  <a:srgbClr val="FF0000"/>
                </a:solidFill>
                <a:latin typeface="微软雅黑" panose="020B0503020204020204" pitchFamily="34" charset="-122"/>
                <a:ea typeface="微软雅黑" panose="020B0503020204020204" pitchFamily="34" charset="-122"/>
              </a:rPr>
              <a:t>必须使得原始问题的最优值与对偶问题的最优值相等</a:t>
            </a:r>
            <a:r>
              <a:rPr lang="zh-CN" altLang="en-US" sz="2000" dirty="0">
                <a:latin typeface="微软雅黑" panose="020B0503020204020204" pitchFamily="34" charset="-122"/>
                <a:ea typeface="微软雅黑" panose="020B0503020204020204" pitchFamily="34" charset="-122"/>
              </a:rPr>
              <a:t>，于是可以得出下面的推论：</a:t>
            </a:r>
          </a:p>
        </p:txBody>
      </p:sp>
    </p:spTree>
    <p:extLst>
      <p:ext uri="{BB962C8B-B14F-4D97-AF65-F5344CB8AC3E}">
        <p14:creationId xmlns:p14="http://schemas.microsoft.com/office/powerpoint/2010/main" val="168514434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p:cNvSpPr>
          <p:nvPr>
            <p:ph type="title"/>
          </p:nvPr>
        </p:nvSpPr>
        <p:spPr>
          <a:xfrm>
            <a:off x="1919536" y="570225"/>
            <a:ext cx="8229600" cy="480131"/>
          </a:xfrm>
          <a:solidFill>
            <a:schemeClr val="accent1"/>
          </a:solidFill>
          <a:ln>
            <a:noFill/>
          </a:ln>
        </p:spPr>
        <p:txBody>
          <a:bodyPr wrap="square">
            <a:spAutoFit/>
          </a:bodyPr>
          <a:lstStyle/>
          <a:p>
            <a:r>
              <a:rPr lang="zh-CN" altLang="en-US" sz="2800" b="1" dirty="0">
                <a:solidFill>
                  <a:schemeClr val="bg1"/>
                </a:solidFill>
                <a:latin typeface="微软雅黑" panose="020B0503020204020204" pitchFamily="34" charset="-122"/>
                <a:ea typeface="微软雅黑" panose="020B0503020204020204" pitchFamily="34" charset="-122"/>
                <a:cs typeface="Times New Roman" pitchFamily="18" charset="0"/>
              </a:rPr>
              <a:t>拉格朗日对偶问题</a:t>
            </a:r>
          </a:p>
        </p:txBody>
      </p:sp>
      <p:pic>
        <p:nvPicPr>
          <p:cNvPr id="655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03512" y="1196753"/>
            <a:ext cx="8515350" cy="619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553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3971" y="1815878"/>
            <a:ext cx="5895975" cy="542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5541"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79508" y="1931481"/>
            <a:ext cx="1304925" cy="390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5542"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23474" y="2358803"/>
            <a:ext cx="2362200" cy="466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5543"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03512" y="2905125"/>
            <a:ext cx="8748464" cy="964260"/>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116042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p:cNvSpPr>
          <p:nvPr>
            <p:ph type="title"/>
          </p:nvPr>
        </p:nvSpPr>
        <p:spPr>
          <a:xfrm>
            <a:off x="1919536" y="570225"/>
            <a:ext cx="8229600" cy="480131"/>
          </a:xfrm>
          <a:solidFill>
            <a:schemeClr val="accent1"/>
          </a:solidFill>
          <a:ln>
            <a:noFill/>
          </a:ln>
        </p:spPr>
        <p:txBody>
          <a:bodyPr wrap="square">
            <a:spAutoFit/>
          </a:bodyPr>
          <a:lstStyle/>
          <a:p>
            <a:r>
              <a:rPr lang="zh-CN" altLang="en-US" sz="2800" b="1" dirty="0">
                <a:solidFill>
                  <a:schemeClr val="bg1"/>
                </a:solidFill>
                <a:latin typeface="微软雅黑" panose="020B0503020204020204" pitchFamily="34" charset="-122"/>
                <a:ea typeface="微软雅黑" panose="020B0503020204020204" pitchFamily="34" charset="-122"/>
                <a:cs typeface="Times New Roman" pitchFamily="18" charset="0"/>
              </a:rPr>
              <a:t>拉格朗日对偶问题</a:t>
            </a:r>
          </a:p>
        </p:txBody>
      </p:sp>
      <p:sp>
        <p:nvSpPr>
          <p:cNvPr id="6" name="矩形 5"/>
          <p:cNvSpPr/>
          <p:nvPr/>
        </p:nvSpPr>
        <p:spPr>
          <a:xfrm>
            <a:off x="2063552" y="1052737"/>
            <a:ext cx="1511696" cy="461665"/>
          </a:xfrm>
          <a:prstGeom prst="rect">
            <a:avLst/>
          </a:prstGeom>
        </p:spPr>
        <p:txBody>
          <a:bodyPr wrap="none">
            <a:spAutoFit/>
          </a:bodyPr>
          <a:lstStyle/>
          <a:p>
            <a:r>
              <a:rPr lang="en-US" altLang="zh-CN" sz="2400" b="1" dirty="0">
                <a:solidFill>
                  <a:srgbClr val="FF0000"/>
                </a:solidFill>
                <a:latin typeface="微软雅黑" panose="020B0503020204020204" pitchFamily="34" charset="-122"/>
                <a:ea typeface="微软雅黑" panose="020B0503020204020204" pitchFamily="34" charset="-122"/>
              </a:rPr>
              <a:t>KKT </a:t>
            </a:r>
            <a:r>
              <a:rPr lang="zh-CN" altLang="en-US" sz="2400" b="1" dirty="0">
                <a:solidFill>
                  <a:srgbClr val="FF0000"/>
                </a:solidFill>
                <a:latin typeface="微软雅黑" panose="020B0503020204020204" pitchFamily="34" charset="-122"/>
                <a:ea typeface="微软雅黑" panose="020B0503020204020204" pitchFamily="34" charset="-122"/>
              </a:rPr>
              <a:t>条件</a:t>
            </a:r>
            <a:endParaRPr lang="zh-CN" altLang="en-US" sz="2400" dirty="0">
              <a:solidFill>
                <a:srgbClr val="FF0000"/>
              </a:solidFill>
              <a:latin typeface="微软雅黑" panose="020B0503020204020204" pitchFamily="34" charset="-122"/>
              <a:ea typeface="微软雅黑" panose="020B0503020204020204" pitchFamily="34" charset="-122"/>
            </a:endParaRPr>
          </a:p>
        </p:txBody>
      </p:sp>
      <p:pic>
        <p:nvPicPr>
          <p:cNvPr id="665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9536" y="1484785"/>
            <a:ext cx="8257886" cy="32680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矩形 6"/>
          <p:cNvSpPr/>
          <p:nvPr/>
        </p:nvSpPr>
        <p:spPr>
          <a:xfrm>
            <a:off x="1919981" y="4676944"/>
            <a:ext cx="8352928" cy="1200329"/>
          </a:xfrm>
          <a:prstGeom prst="rect">
            <a:avLst/>
          </a:prstGeom>
        </p:spPr>
        <p:txBody>
          <a:bodyPr wrap="square">
            <a:spAutoFit/>
          </a:bodyPr>
          <a:lstStyle/>
          <a:p>
            <a:r>
              <a:rPr lang="zh-CN" altLang="en-US" b="1" dirty="0">
                <a:solidFill>
                  <a:srgbClr val="FF0000"/>
                </a:solidFill>
                <a:latin typeface="微软雅黑" panose="020B0503020204020204" pitchFamily="34" charset="-122"/>
                <a:ea typeface="微软雅黑" panose="020B0503020204020204" pitchFamily="34" charset="-122"/>
              </a:rPr>
              <a:t>关于</a:t>
            </a:r>
            <a:r>
              <a:rPr lang="en-US" altLang="zh-CN" b="1" dirty="0">
                <a:solidFill>
                  <a:srgbClr val="FF0000"/>
                </a:solidFill>
                <a:latin typeface="微软雅黑" panose="020B0503020204020204" pitchFamily="34" charset="-122"/>
                <a:ea typeface="微软雅黑" panose="020B0503020204020204" pitchFamily="34" charset="-122"/>
              </a:rPr>
              <a:t>KKT </a:t>
            </a:r>
            <a:r>
              <a:rPr lang="zh-CN" altLang="en-US" b="1" dirty="0">
                <a:solidFill>
                  <a:srgbClr val="FF0000"/>
                </a:solidFill>
                <a:latin typeface="微软雅黑" panose="020B0503020204020204" pitchFamily="34" charset="-122"/>
                <a:ea typeface="微软雅黑" panose="020B0503020204020204" pitchFamily="34" charset="-122"/>
              </a:rPr>
              <a:t>条件的理解：</a:t>
            </a:r>
            <a:r>
              <a:rPr lang="zh-CN" altLang="en-US" dirty="0"/>
              <a:t>前面三个条件是由解析函数的知识，对于各个变量的偏导数为</a:t>
            </a:r>
            <a:r>
              <a:rPr lang="en-US" altLang="zh-CN" dirty="0"/>
              <a:t>0</a:t>
            </a:r>
            <a:r>
              <a:rPr lang="zh-CN" altLang="en-US" dirty="0"/>
              <a:t>（这就解释了为什么假设三个函数连续可微，如果不连续可微的话，这里的偏导数存不存在就不能保证），后面四个条件就是原始问题的约束条件以及拉格朗日乘子需要满足的约束</a:t>
            </a:r>
            <a:r>
              <a:rPr lang="en-US" altLang="zh-CN" dirty="0"/>
              <a:t>.</a:t>
            </a:r>
            <a:endParaRPr lang="zh-CN" altLang="en-US" dirty="0"/>
          </a:p>
        </p:txBody>
      </p:sp>
      <p:sp>
        <p:nvSpPr>
          <p:cNvPr id="9" name="矩形 8"/>
          <p:cNvSpPr/>
          <p:nvPr/>
        </p:nvSpPr>
        <p:spPr>
          <a:xfrm>
            <a:off x="1811969" y="5877272"/>
            <a:ext cx="8568952" cy="923330"/>
          </a:xfrm>
          <a:prstGeom prst="rect">
            <a:avLst/>
          </a:prstGeom>
        </p:spPr>
        <p:txBody>
          <a:bodyPr wrap="square">
            <a:spAutoFit/>
          </a:bodyPr>
          <a:lstStyle/>
          <a:p>
            <a:r>
              <a:rPr lang="zh-CN" altLang="en-US" b="1" dirty="0">
                <a:solidFill>
                  <a:srgbClr val="FF0000"/>
                </a:solidFill>
                <a:latin typeface="微软雅黑" panose="020B0503020204020204" pitchFamily="34" charset="-122"/>
                <a:ea typeface="微软雅黑" panose="020B0503020204020204" pitchFamily="34" charset="-122"/>
              </a:rPr>
              <a:t>总结</a:t>
            </a:r>
            <a:r>
              <a:rPr lang="en-US" altLang="zh-CN" b="1" dirty="0">
                <a:solidFill>
                  <a:srgbClr val="FF0000"/>
                </a:solidFill>
                <a:latin typeface="微软雅黑" panose="020B0503020204020204" pitchFamily="34" charset="-122"/>
                <a:ea typeface="微软雅黑" panose="020B0503020204020204" pitchFamily="34" charset="-122"/>
              </a:rPr>
              <a:t>:</a:t>
            </a:r>
            <a:r>
              <a:rPr lang="zh-CN" altLang="en-US" b="1" dirty="0">
                <a:solidFill>
                  <a:srgbClr val="FF0000"/>
                </a:solidFill>
                <a:latin typeface="微软雅黑" panose="020B0503020204020204" pitchFamily="34" charset="-122"/>
                <a:ea typeface="微软雅黑" panose="020B0503020204020204" pitchFamily="34" charset="-122"/>
              </a:rPr>
              <a:t>  </a:t>
            </a:r>
            <a:r>
              <a:rPr lang="zh-CN" altLang="en-US" b="1" dirty="0">
                <a:latin typeface="微软雅黑" panose="020B0503020204020204" pitchFamily="34" charset="-122"/>
                <a:ea typeface="微软雅黑" panose="020B0503020204020204" pitchFamily="34" charset="-122"/>
              </a:rPr>
              <a:t>把原始的约束问题通过拉格朗日函数转化为无约束问题，如果原始问题求解棘手，在满足</a:t>
            </a:r>
            <a:r>
              <a:rPr lang="en-US" altLang="zh-CN" b="1" dirty="0">
                <a:latin typeface="微软雅黑" panose="020B0503020204020204" pitchFamily="34" charset="-122"/>
                <a:ea typeface="微软雅黑" panose="020B0503020204020204" pitchFamily="34" charset="-122"/>
              </a:rPr>
              <a:t>KKT</a:t>
            </a:r>
            <a:r>
              <a:rPr lang="zh-CN" altLang="en-US" b="1" dirty="0">
                <a:latin typeface="微软雅黑" panose="020B0503020204020204" pitchFamily="34" charset="-122"/>
                <a:ea typeface="微软雅黑" panose="020B0503020204020204" pitchFamily="34" charset="-122"/>
              </a:rPr>
              <a:t>的条件下用求解对偶问题来代替求解原始问题，使得问题求解更加容易。</a:t>
            </a:r>
          </a:p>
        </p:txBody>
      </p:sp>
      <p:pic>
        <p:nvPicPr>
          <p:cNvPr id="6656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32311" y="1108195"/>
            <a:ext cx="6540599" cy="406206"/>
          </a:xfrm>
          <a:prstGeom prst="rect">
            <a:avLst/>
          </a:prstGeom>
          <a:solidFill>
            <a:srgbClr val="FFFF00"/>
          </a:solidFill>
          <a:ln w="9525">
            <a:solidFill>
              <a:srgbClr val="FF0000"/>
            </a:solidFill>
            <a:miter lim="800000"/>
            <a:headEnd/>
            <a:tailEnd/>
          </a:ln>
          <a:effectLst/>
        </p:spPr>
      </p:pic>
    </p:spTree>
    <p:extLst>
      <p:ext uri="{BB962C8B-B14F-4D97-AF65-F5344CB8AC3E}">
        <p14:creationId xmlns:p14="http://schemas.microsoft.com/office/powerpoint/2010/main" val="3850568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65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15"/>
          <p:cNvSpPr txBox="1">
            <a:spLocks noChangeArrowheads="1"/>
          </p:cNvSpPr>
          <p:nvPr/>
        </p:nvSpPr>
        <p:spPr bwMode="auto">
          <a:xfrm>
            <a:off x="1766341" y="1052736"/>
            <a:ext cx="65532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r>
              <a:rPr lang="zh-CN" altLang="en-US" sz="2000" b="1" dirty="0"/>
              <a:t>根据带有不等式约束的极值问题的</a:t>
            </a:r>
            <a:r>
              <a:rPr lang="en-US" altLang="zh-CN" sz="2000" b="1" dirty="0">
                <a:latin typeface="Times New Roman" pitchFamily="18" charset="0"/>
                <a:cs typeface="Times New Roman" pitchFamily="18" charset="0"/>
              </a:rPr>
              <a:t>KKT</a:t>
            </a:r>
            <a:r>
              <a:rPr lang="zh-CN" altLang="en-US" sz="2000" b="1" dirty="0"/>
              <a:t>条件：</a:t>
            </a:r>
          </a:p>
        </p:txBody>
      </p:sp>
      <p:graphicFrame>
        <p:nvGraphicFramePr>
          <p:cNvPr id="6" name="对象 16"/>
          <p:cNvGraphicFramePr>
            <a:graphicFrameLocks noChangeAspect="1"/>
          </p:cNvGraphicFramePr>
          <p:nvPr/>
        </p:nvGraphicFramePr>
        <p:xfrm>
          <a:off x="3246420" y="1556792"/>
          <a:ext cx="4361749" cy="1743720"/>
        </p:xfrm>
        <a:graphic>
          <a:graphicData uri="http://schemas.openxmlformats.org/presentationml/2006/ole">
            <mc:AlternateContent xmlns:mc="http://schemas.openxmlformats.org/markup-compatibility/2006">
              <mc:Choice xmlns:v="urn:schemas-microsoft-com:vml" Requires="v">
                <p:oleObj name="Equation" r:id="rId2" imgW="2108200" imgH="863600" progId="Equation.DSMT4">
                  <p:embed/>
                </p:oleObj>
              </mc:Choice>
              <mc:Fallback>
                <p:oleObj name="Equation" r:id="rId2" imgW="2108200" imgH="863600" progId="Equation.DSMT4">
                  <p:embed/>
                  <p:pic>
                    <p:nvPicPr>
                      <p:cNvPr id="6" name="对象 1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46420" y="1556792"/>
                        <a:ext cx="4361749" cy="1743720"/>
                      </a:xfrm>
                      <a:prstGeom prst="rect">
                        <a:avLst/>
                      </a:prstGeom>
                      <a:noFill/>
                      <a:ln>
                        <a:noFill/>
                      </a:ln>
                    </p:spPr>
                  </p:pic>
                </p:oleObj>
              </mc:Fallback>
            </mc:AlternateContent>
          </a:graphicData>
        </a:graphic>
      </p:graphicFrame>
      <p:sp>
        <p:nvSpPr>
          <p:cNvPr id="7" name="TextBox 18"/>
          <p:cNvSpPr txBox="1">
            <a:spLocks noChangeArrowheads="1"/>
          </p:cNvSpPr>
          <p:nvPr/>
        </p:nvSpPr>
        <p:spPr bwMode="auto">
          <a:xfrm>
            <a:off x="5447928" y="1688927"/>
            <a:ext cx="1656184" cy="369332"/>
          </a:xfrm>
          <a:prstGeom prst="rect">
            <a:avLst/>
          </a:prstGeom>
          <a:noFill/>
          <a:ln w="1905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endParaRPr lang="zh-CN" altLang="en-US"/>
          </a:p>
        </p:txBody>
      </p:sp>
      <p:cxnSp>
        <p:nvCxnSpPr>
          <p:cNvPr id="8" name="直接箭头连接符 7"/>
          <p:cNvCxnSpPr/>
          <p:nvPr/>
        </p:nvCxnSpPr>
        <p:spPr>
          <a:xfrm>
            <a:off x="6240412" y="2111748"/>
            <a:ext cx="685304" cy="22860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9" name="TextBox 29"/>
          <p:cNvSpPr txBox="1">
            <a:spLocks noChangeArrowheads="1"/>
          </p:cNvSpPr>
          <p:nvPr/>
        </p:nvSpPr>
        <p:spPr bwMode="auto">
          <a:xfrm>
            <a:off x="6925716" y="2297486"/>
            <a:ext cx="1906588" cy="646331"/>
          </a:xfrm>
          <a:prstGeom prst="rect">
            <a:avLst/>
          </a:prstGeom>
          <a:noFill/>
          <a:ln w="12700">
            <a:solidFill>
              <a:srgbClr val="FF0000">
                <a:alpha val="96861"/>
              </a:srgbClr>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lgn="ctr" eaLnBrk="1" hangingPunct="1"/>
            <a:r>
              <a:rPr lang="en-US" altLang="zh-CN" b="1">
                <a:solidFill>
                  <a:srgbClr val="FF0000"/>
                </a:solidFill>
                <a:latin typeface="微软雅黑" panose="020B0503020204020204" pitchFamily="34" charset="-122"/>
                <a:ea typeface="微软雅黑" panose="020B0503020204020204" pitchFamily="34" charset="-122"/>
                <a:cs typeface="Times New Roman" pitchFamily="18" charset="0"/>
              </a:rPr>
              <a:t>w</a:t>
            </a:r>
            <a:r>
              <a:rPr lang="zh-CN" altLang="en-US" b="1">
                <a:solidFill>
                  <a:srgbClr val="FF0000"/>
                </a:solidFill>
                <a:latin typeface="微软雅黑" panose="020B0503020204020204" pitchFamily="34" charset="-122"/>
                <a:ea typeface="微软雅黑" panose="020B0503020204020204" pitchFamily="34" charset="-122"/>
              </a:rPr>
              <a:t>可看做是样本向量的线性组合</a:t>
            </a:r>
          </a:p>
        </p:txBody>
      </p:sp>
      <p:graphicFrame>
        <p:nvGraphicFramePr>
          <p:cNvPr id="10" name="对象 1"/>
          <p:cNvGraphicFramePr>
            <a:graphicFrameLocks noChangeAspect="1"/>
          </p:cNvGraphicFramePr>
          <p:nvPr/>
        </p:nvGraphicFramePr>
        <p:xfrm>
          <a:off x="3197622" y="3674359"/>
          <a:ext cx="6614211" cy="2686240"/>
        </p:xfrm>
        <a:graphic>
          <a:graphicData uri="http://schemas.openxmlformats.org/presentationml/2006/ole">
            <mc:AlternateContent xmlns:mc="http://schemas.openxmlformats.org/markup-compatibility/2006">
              <mc:Choice xmlns:v="urn:schemas-microsoft-com:vml" Requires="v">
                <p:oleObj name="Equation" r:id="rId4" imgW="3162300" imgH="1371600" progId="Equation.DSMT4">
                  <p:embed/>
                </p:oleObj>
              </mc:Choice>
              <mc:Fallback>
                <p:oleObj name="Equation" r:id="rId4" imgW="3162300" imgH="1371600" progId="Equation.DSMT4">
                  <p:embed/>
                  <p:pic>
                    <p:nvPicPr>
                      <p:cNvPr id="10" name="对象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97622" y="3674359"/>
                        <a:ext cx="6614211" cy="2686240"/>
                      </a:xfrm>
                      <a:prstGeom prst="rect">
                        <a:avLst/>
                      </a:prstGeom>
                      <a:noFill/>
                      <a:ln>
                        <a:noFill/>
                      </a:ln>
                    </p:spPr>
                  </p:pic>
                </p:oleObj>
              </mc:Fallback>
            </mc:AlternateContent>
          </a:graphicData>
        </a:graphic>
      </p:graphicFrame>
      <p:sp>
        <p:nvSpPr>
          <p:cNvPr id="11" name="TextBox 4"/>
          <p:cNvSpPr txBox="1">
            <a:spLocks noChangeArrowheads="1"/>
          </p:cNvSpPr>
          <p:nvPr/>
        </p:nvSpPr>
        <p:spPr bwMode="auto">
          <a:xfrm>
            <a:off x="2999656" y="3717032"/>
            <a:ext cx="7272808" cy="369332"/>
          </a:xfrm>
          <a:prstGeom prst="rect">
            <a:avLst/>
          </a:prstGeom>
          <a:noFill/>
          <a:ln w="12700">
            <a:solidFill>
              <a:srgbClr val="00B9B1">
                <a:alpha val="79999"/>
              </a:srgbClr>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endParaRPr lang="zh-CN" altLang="en-US"/>
          </a:p>
        </p:txBody>
      </p:sp>
      <p:sp>
        <p:nvSpPr>
          <p:cNvPr id="12" name="TextBox 2"/>
          <p:cNvSpPr txBox="1">
            <a:spLocks noChangeArrowheads="1"/>
          </p:cNvSpPr>
          <p:nvPr/>
        </p:nvSpPr>
        <p:spPr bwMode="auto">
          <a:xfrm>
            <a:off x="3197622" y="116633"/>
            <a:ext cx="536495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r>
              <a:rPr lang="en-US" altLang="zh-CN" sz="3200" b="1" dirty="0">
                <a:solidFill>
                  <a:schemeClr val="tx2"/>
                </a:solidFill>
                <a:latin typeface="微软雅黑" panose="020B0503020204020204" pitchFamily="34" charset="-122"/>
                <a:ea typeface="微软雅黑" panose="020B0503020204020204" pitchFamily="34" charset="-122"/>
                <a:cs typeface="Times New Roman" pitchFamily="18" charset="0"/>
              </a:rPr>
              <a:t>02</a:t>
            </a:r>
            <a:r>
              <a:rPr lang="en-US" altLang="zh-CN" sz="3200" dirty="0">
                <a:solidFill>
                  <a:schemeClr val="tx2"/>
                </a:solidFill>
                <a:latin typeface="微软雅黑" panose="020B0503020204020204" pitchFamily="34" charset="-122"/>
                <a:ea typeface="微软雅黑" panose="020B0503020204020204" pitchFamily="34" charset="-122"/>
              </a:rPr>
              <a:t>     </a:t>
            </a:r>
            <a:r>
              <a:rPr lang="zh-CN" altLang="en-US" sz="3200" dirty="0">
                <a:solidFill>
                  <a:schemeClr val="tx2"/>
                </a:solidFill>
                <a:latin typeface="微软雅黑" panose="020B0503020204020204" pitchFamily="34" charset="-122"/>
                <a:ea typeface="微软雅黑" panose="020B0503020204020204" pitchFamily="34" charset="-122"/>
              </a:rPr>
              <a:t>支持向量回归机模型</a:t>
            </a:r>
          </a:p>
        </p:txBody>
      </p:sp>
    </p:spTree>
    <p:extLst>
      <p:ext uri="{BB962C8B-B14F-4D97-AF65-F5344CB8AC3E}">
        <p14:creationId xmlns:p14="http://schemas.microsoft.com/office/powerpoint/2010/main" val="381888117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3" name="TextBox 7"/>
          <p:cNvSpPr txBox="1">
            <a:spLocks noChangeArrowheads="1"/>
          </p:cNvSpPr>
          <p:nvPr/>
        </p:nvSpPr>
        <p:spPr bwMode="auto">
          <a:xfrm>
            <a:off x="2252664" y="1116756"/>
            <a:ext cx="1169987" cy="369888"/>
          </a:xfrm>
          <a:prstGeom prst="rect">
            <a:avLst/>
          </a:prstGeom>
          <a:noFill/>
          <a:ln w="25400">
            <a:solidFill>
              <a:srgbClr val="00B9B1">
                <a:alpha val="79999"/>
              </a:srgbClr>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r>
              <a:rPr lang="zh-CN" altLang="en-US" b="1" dirty="0">
                <a:solidFill>
                  <a:srgbClr val="FF0000"/>
                </a:solidFill>
                <a:latin typeface="微软雅黑" panose="020B0503020204020204" pitchFamily="34" charset="-122"/>
                <a:ea typeface="微软雅黑" panose="020B0503020204020204" pitchFamily="34" charset="-122"/>
              </a:rPr>
              <a:t>对偶问题</a:t>
            </a:r>
          </a:p>
        </p:txBody>
      </p:sp>
      <p:graphicFrame>
        <p:nvGraphicFramePr>
          <p:cNvPr id="3075" name="对象 2"/>
          <p:cNvGraphicFramePr>
            <a:graphicFrameLocks noChangeAspect="1"/>
          </p:cNvGraphicFramePr>
          <p:nvPr/>
        </p:nvGraphicFramePr>
        <p:xfrm>
          <a:off x="3897313" y="1294557"/>
          <a:ext cx="5489677" cy="1802607"/>
        </p:xfrm>
        <a:graphic>
          <a:graphicData uri="http://schemas.openxmlformats.org/presentationml/2006/ole">
            <mc:AlternateContent xmlns:mc="http://schemas.openxmlformats.org/markup-compatibility/2006">
              <mc:Choice xmlns:v="urn:schemas-microsoft-com:vml" Requires="v">
                <p:oleObj name="Equation" r:id="rId2" imgW="3467100" imgH="1117600" progId="Equation.DSMT4">
                  <p:embed/>
                </p:oleObj>
              </mc:Choice>
              <mc:Fallback>
                <p:oleObj name="Equation" r:id="rId2" imgW="3467100" imgH="1117600" progId="Equation.DSMT4">
                  <p:embed/>
                  <p:pic>
                    <p:nvPicPr>
                      <p:cNvPr id="3075" name="对象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97313" y="1294557"/>
                        <a:ext cx="5489677" cy="1802607"/>
                      </a:xfrm>
                      <a:prstGeom prst="rect">
                        <a:avLst/>
                      </a:prstGeom>
                      <a:noFill/>
                      <a:ln>
                        <a:noFill/>
                      </a:ln>
                    </p:spPr>
                  </p:pic>
                </p:oleObj>
              </mc:Fallback>
            </mc:AlternateContent>
          </a:graphicData>
        </a:graphic>
      </p:graphicFrame>
      <p:sp>
        <p:nvSpPr>
          <p:cNvPr id="4" name="左大括号 3"/>
          <p:cNvSpPr/>
          <p:nvPr/>
        </p:nvSpPr>
        <p:spPr>
          <a:xfrm>
            <a:off x="3533776" y="1486644"/>
            <a:ext cx="227013" cy="1409700"/>
          </a:xfrm>
          <a:prstGeom prst="leftBrace">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3086" name="TextBox 12"/>
          <p:cNvSpPr txBox="1">
            <a:spLocks noChangeArrowheads="1"/>
          </p:cNvSpPr>
          <p:nvPr/>
        </p:nvSpPr>
        <p:spPr bwMode="auto">
          <a:xfrm>
            <a:off x="3760788" y="1285825"/>
            <a:ext cx="5647580" cy="369332"/>
          </a:xfrm>
          <a:prstGeom prst="rect">
            <a:avLst/>
          </a:prstGeom>
          <a:noFill/>
          <a:ln w="12700">
            <a:solidFill>
              <a:srgbClr val="00B9B1">
                <a:alpha val="79999"/>
              </a:srgbClr>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endParaRPr lang="zh-CN" altLang="en-US"/>
          </a:p>
        </p:txBody>
      </p:sp>
      <p:sp>
        <p:nvSpPr>
          <p:cNvPr id="3087" name="TextBox 5"/>
          <p:cNvSpPr txBox="1">
            <a:spLocks noChangeArrowheads="1"/>
          </p:cNvSpPr>
          <p:nvPr/>
        </p:nvSpPr>
        <p:spPr bwMode="auto">
          <a:xfrm>
            <a:off x="2495550" y="3205758"/>
            <a:ext cx="7200900" cy="68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lnSpc>
                <a:spcPts val="2325"/>
              </a:lnSpc>
            </a:pPr>
            <a:r>
              <a:rPr lang="zh-CN" altLang="en-US" sz="2000" b="1" dirty="0"/>
              <a:t>对上式规划问题进行求解，解得             不同时为</a:t>
            </a:r>
            <a:r>
              <a:rPr lang="en-US" altLang="zh-CN" sz="2000" b="1" dirty="0">
                <a:latin typeface="Times New Roman" pitchFamily="18" charset="0"/>
                <a:cs typeface="Times New Roman" pitchFamily="18" charset="0"/>
              </a:rPr>
              <a:t>0</a:t>
            </a:r>
            <a:r>
              <a:rPr lang="zh-CN" altLang="en-US" sz="2000" b="1" dirty="0"/>
              <a:t>时对应的向量为</a:t>
            </a:r>
            <a:r>
              <a:rPr lang="zh-CN" altLang="en-US" sz="2000" b="1" dirty="0">
                <a:solidFill>
                  <a:srgbClr val="00B9B1"/>
                </a:solidFill>
              </a:rPr>
              <a:t>支持向量</a:t>
            </a:r>
            <a:r>
              <a:rPr lang="zh-CN" altLang="en-US" sz="2000" b="1" dirty="0"/>
              <a:t>，从而得到线性可分训练样本的</a:t>
            </a:r>
            <a:r>
              <a:rPr lang="en-US" altLang="zh-CN" sz="2000" b="1" dirty="0">
                <a:latin typeface="Times New Roman" pitchFamily="18" charset="0"/>
                <a:cs typeface="Times New Roman" pitchFamily="18" charset="0"/>
              </a:rPr>
              <a:t>SVR</a:t>
            </a:r>
            <a:r>
              <a:rPr lang="zh-CN" altLang="en-US" sz="2000" b="1" dirty="0"/>
              <a:t>模型：</a:t>
            </a:r>
          </a:p>
        </p:txBody>
      </p:sp>
      <p:graphicFrame>
        <p:nvGraphicFramePr>
          <p:cNvPr id="3076" name="对象 6"/>
          <p:cNvGraphicFramePr>
            <a:graphicFrameLocks noChangeAspect="1"/>
          </p:cNvGraphicFramePr>
          <p:nvPr/>
        </p:nvGraphicFramePr>
        <p:xfrm>
          <a:off x="6233765" y="3133750"/>
          <a:ext cx="664767" cy="398861"/>
        </p:xfrm>
        <a:graphic>
          <a:graphicData uri="http://schemas.openxmlformats.org/presentationml/2006/ole">
            <mc:AlternateContent xmlns:mc="http://schemas.openxmlformats.org/markup-compatibility/2006">
              <mc:Choice xmlns:v="urn:schemas-microsoft-com:vml" Requires="v">
                <p:oleObj name="Equation" r:id="rId4" imgW="342751" imgH="241195" progId="Equation.DSMT4">
                  <p:embed/>
                </p:oleObj>
              </mc:Choice>
              <mc:Fallback>
                <p:oleObj name="Equation" r:id="rId4" imgW="342751" imgH="241195" progId="Equation.DSMT4">
                  <p:embed/>
                  <p:pic>
                    <p:nvPicPr>
                      <p:cNvPr id="3076" name="对象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33765" y="3133750"/>
                        <a:ext cx="664767" cy="398861"/>
                      </a:xfrm>
                      <a:prstGeom prst="rect">
                        <a:avLst/>
                      </a:prstGeom>
                      <a:noFill/>
                      <a:ln>
                        <a:noFill/>
                      </a:ln>
                    </p:spPr>
                  </p:pic>
                </p:oleObj>
              </mc:Fallback>
            </mc:AlternateContent>
          </a:graphicData>
        </a:graphic>
      </p:graphicFrame>
      <p:graphicFrame>
        <p:nvGraphicFramePr>
          <p:cNvPr id="3077" name="对象 9"/>
          <p:cNvGraphicFramePr>
            <a:graphicFrameLocks noChangeAspect="1"/>
          </p:cNvGraphicFramePr>
          <p:nvPr/>
        </p:nvGraphicFramePr>
        <p:xfrm>
          <a:off x="3543367" y="4041054"/>
          <a:ext cx="2689953" cy="681880"/>
        </p:xfrm>
        <a:graphic>
          <a:graphicData uri="http://schemas.openxmlformats.org/presentationml/2006/ole">
            <mc:AlternateContent xmlns:mc="http://schemas.openxmlformats.org/markup-compatibility/2006">
              <mc:Choice xmlns:v="urn:schemas-microsoft-com:vml" Requires="v">
                <p:oleObj name="Equation" r:id="rId6" imgW="1548728" imgH="431613" progId="Equation.DSMT4">
                  <p:embed/>
                </p:oleObj>
              </mc:Choice>
              <mc:Fallback>
                <p:oleObj name="Equation" r:id="rId6" imgW="1548728" imgH="431613" progId="Equation.DSMT4">
                  <p:embed/>
                  <p:pic>
                    <p:nvPicPr>
                      <p:cNvPr id="3077" name="对象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43367" y="4041054"/>
                        <a:ext cx="2689953" cy="681880"/>
                      </a:xfrm>
                      <a:prstGeom prst="rect">
                        <a:avLst/>
                      </a:prstGeom>
                      <a:noFill/>
                      <a:ln>
                        <a:noFill/>
                      </a:ln>
                    </p:spPr>
                  </p:pic>
                </p:oleObj>
              </mc:Fallback>
            </mc:AlternateContent>
          </a:graphicData>
        </a:graphic>
      </p:graphicFrame>
      <p:sp>
        <p:nvSpPr>
          <p:cNvPr id="3088" name="TextBox 13"/>
          <p:cNvSpPr txBox="1">
            <a:spLocks noChangeArrowheads="1"/>
          </p:cNvSpPr>
          <p:nvPr/>
        </p:nvSpPr>
        <p:spPr bwMode="auto">
          <a:xfrm>
            <a:off x="3533776" y="4037756"/>
            <a:ext cx="2778249" cy="369332"/>
          </a:xfrm>
          <a:prstGeom prst="rect">
            <a:avLst/>
          </a:prstGeom>
          <a:noFill/>
          <a:ln w="1905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endParaRPr lang="zh-CN" altLang="en-US"/>
          </a:p>
        </p:txBody>
      </p:sp>
      <p:graphicFrame>
        <p:nvGraphicFramePr>
          <p:cNvPr id="3078" name="对象 14"/>
          <p:cNvGraphicFramePr>
            <a:graphicFrameLocks noChangeAspect="1"/>
          </p:cNvGraphicFramePr>
          <p:nvPr/>
        </p:nvGraphicFramePr>
        <p:xfrm>
          <a:off x="6816080" y="4004652"/>
          <a:ext cx="2772420" cy="720492"/>
        </p:xfrm>
        <a:graphic>
          <a:graphicData uri="http://schemas.openxmlformats.org/presentationml/2006/ole">
            <mc:AlternateContent xmlns:mc="http://schemas.openxmlformats.org/markup-compatibility/2006">
              <mc:Choice xmlns:v="urn:schemas-microsoft-com:vml" Requires="v">
                <p:oleObj name="Equation" r:id="rId8" imgW="1651000" imgH="431800" progId="Equation.DSMT4">
                  <p:embed/>
                </p:oleObj>
              </mc:Choice>
              <mc:Fallback>
                <p:oleObj name="Equation" r:id="rId8" imgW="1651000" imgH="431800" progId="Equation.DSMT4">
                  <p:embed/>
                  <p:pic>
                    <p:nvPicPr>
                      <p:cNvPr id="3078" name="对象 1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816080" y="4004652"/>
                        <a:ext cx="2772420" cy="720492"/>
                      </a:xfrm>
                      <a:prstGeom prst="rect">
                        <a:avLst/>
                      </a:prstGeom>
                      <a:noFill/>
                      <a:ln>
                        <a:noFill/>
                      </a:ln>
                    </p:spPr>
                  </p:pic>
                </p:oleObj>
              </mc:Fallback>
            </mc:AlternateContent>
          </a:graphicData>
        </a:graphic>
      </p:graphicFrame>
      <p:sp>
        <p:nvSpPr>
          <p:cNvPr id="3089" name="TextBox 17"/>
          <p:cNvSpPr txBox="1">
            <a:spLocks noChangeArrowheads="1"/>
          </p:cNvSpPr>
          <p:nvPr/>
        </p:nvSpPr>
        <p:spPr bwMode="auto">
          <a:xfrm>
            <a:off x="6672064" y="4037757"/>
            <a:ext cx="3024386" cy="369332"/>
          </a:xfrm>
          <a:prstGeom prst="rect">
            <a:avLst/>
          </a:prstGeom>
          <a:noFill/>
          <a:ln w="1905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endParaRPr lang="zh-CN" altLang="en-US"/>
          </a:p>
        </p:txBody>
      </p:sp>
      <p:sp>
        <p:nvSpPr>
          <p:cNvPr id="18" name="TextBox 2"/>
          <p:cNvSpPr txBox="1">
            <a:spLocks noChangeArrowheads="1"/>
          </p:cNvSpPr>
          <p:nvPr/>
        </p:nvSpPr>
        <p:spPr bwMode="auto">
          <a:xfrm>
            <a:off x="3197622" y="116633"/>
            <a:ext cx="536495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r>
              <a:rPr lang="en-US" altLang="zh-CN" sz="3200" b="1" dirty="0">
                <a:solidFill>
                  <a:schemeClr val="tx2"/>
                </a:solidFill>
                <a:latin typeface="微软雅黑" panose="020B0503020204020204" pitchFamily="34" charset="-122"/>
                <a:ea typeface="微软雅黑" panose="020B0503020204020204" pitchFamily="34" charset="-122"/>
                <a:cs typeface="Times New Roman" pitchFamily="18" charset="0"/>
              </a:rPr>
              <a:t>02</a:t>
            </a:r>
            <a:r>
              <a:rPr lang="en-US" altLang="zh-CN" sz="3200" dirty="0">
                <a:solidFill>
                  <a:schemeClr val="tx2"/>
                </a:solidFill>
                <a:latin typeface="微软雅黑" panose="020B0503020204020204" pitchFamily="34" charset="-122"/>
                <a:ea typeface="微软雅黑" panose="020B0503020204020204" pitchFamily="34" charset="-122"/>
              </a:rPr>
              <a:t>     </a:t>
            </a:r>
            <a:r>
              <a:rPr lang="zh-CN" altLang="en-US" sz="3200" dirty="0">
                <a:solidFill>
                  <a:schemeClr val="tx2"/>
                </a:solidFill>
                <a:latin typeface="微软雅黑" panose="020B0503020204020204" pitchFamily="34" charset="-122"/>
                <a:ea typeface="微软雅黑" panose="020B0503020204020204" pitchFamily="34" charset="-122"/>
              </a:rPr>
              <a:t>支持向量回归机模型</a:t>
            </a:r>
          </a:p>
        </p:txBody>
      </p:sp>
    </p:spTree>
    <p:extLst>
      <p:ext uri="{BB962C8B-B14F-4D97-AF65-F5344CB8AC3E}">
        <p14:creationId xmlns:p14="http://schemas.microsoft.com/office/powerpoint/2010/main" val="263644472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流程图: 库存数据 5"/>
          <p:cNvSpPr/>
          <p:nvPr/>
        </p:nvSpPr>
        <p:spPr>
          <a:xfrm>
            <a:off x="2333625" y="1125538"/>
            <a:ext cx="1385888" cy="431800"/>
          </a:xfrm>
          <a:prstGeom prst="flowChartOnlineStorage">
            <a:avLst/>
          </a:prstGeom>
          <a:solidFill>
            <a:srgbClr val="00B9B1">
              <a:alpha val="7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000" b="1" dirty="0"/>
          </a:p>
        </p:txBody>
      </p:sp>
      <p:sp>
        <p:nvSpPr>
          <p:cNvPr id="4105" name="TextBox 6"/>
          <p:cNvSpPr txBox="1">
            <a:spLocks noChangeArrowheads="1"/>
          </p:cNvSpPr>
          <p:nvPr/>
        </p:nvSpPr>
        <p:spPr bwMode="auto">
          <a:xfrm>
            <a:off x="2208213" y="1155700"/>
            <a:ext cx="14081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lgn="ctr" eaLnBrk="1" hangingPunct="1"/>
            <a:r>
              <a:rPr lang="zh-CN" altLang="en-US" b="1" dirty="0">
                <a:solidFill>
                  <a:srgbClr val="FF0000"/>
                </a:solidFill>
                <a:latin typeface="微软雅黑" panose="020B0503020204020204" pitchFamily="34" charset="-122"/>
                <a:ea typeface="微软雅黑" panose="020B0503020204020204" pitchFamily="34" charset="-122"/>
                <a:cs typeface="Times New Roman" pitchFamily="18" charset="0"/>
              </a:rPr>
              <a:t>线性不可分</a:t>
            </a:r>
          </a:p>
        </p:txBody>
      </p:sp>
      <p:pic>
        <p:nvPicPr>
          <p:cNvPr id="4106"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78113" y="1556792"/>
            <a:ext cx="3124200" cy="192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7"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05539" y="1268760"/>
            <a:ext cx="2879725" cy="2197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2654300" y="3501008"/>
            <a:ext cx="7258124" cy="1271588"/>
          </a:xfrm>
          <a:prstGeom prst="rect">
            <a:avLst/>
          </a:prstGeom>
          <a:noFill/>
        </p:spPr>
        <p:txBody>
          <a:bodyPr wrap="square">
            <a:spAutoFit/>
          </a:bodyPr>
          <a:lstStyle/>
          <a:p>
            <a:pPr>
              <a:lnSpc>
                <a:spcPts val="2320"/>
              </a:lnSpc>
              <a:defRPr/>
            </a:pPr>
            <a:r>
              <a:rPr lang="en-US" altLang="zh-CN" sz="2000" b="1" dirty="0"/>
              <a:t> </a:t>
            </a:r>
            <a:r>
              <a:rPr lang="zh-CN" altLang="en-US" sz="2000" b="1" dirty="0">
                <a:latin typeface="+mn-ea"/>
              </a:rPr>
              <a:t>对于低维输入空间中非线性可分训练样本，是通过</a:t>
            </a:r>
            <a:r>
              <a:rPr lang="zh-CN" altLang="en-US" sz="2000" b="1" dirty="0">
                <a:solidFill>
                  <a:srgbClr val="FF0000"/>
                </a:solidFill>
                <a:latin typeface="微软雅黑" panose="020B0503020204020204" pitchFamily="34" charset="-122"/>
                <a:ea typeface="微软雅黑" panose="020B0503020204020204" pitchFamily="34" charset="-122"/>
              </a:rPr>
              <a:t>核函数</a:t>
            </a:r>
            <a:r>
              <a:rPr lang="zh-CN" altLang="en-US" sz="2000" b="1" dirty="0">
                <a:latin typeface="+mn-ea"/>
              </a:rPr>
              <a:t>将其映射到高维空间中使其线性可分：</a:t>
            </a:r>
            <a:endParaRPr lang="en-US" altLang="zh-CN" sz="2000" b="1" dirty="0">
              <a:latin typeface="+mn-ea"/>
            </a:endParaRPr>
          </a:p>
          <a:p>
            <a:pPr>
              <a:lnSpc>
                <a:spcPts val="2320"/>
              </a:lnSpc>
              <a:defRPr/>
            </a:pPr>
            <a:r>
              <a:rPr lang="zh-CN" altLang="en-US" sz="2000" b="1" dirty="0">
                <a:latin typeface="+mn-ea"/>
              </a:rPr>
              <a:t>引入核函数</a:t>
            </a:r>
            <a:endParaRPr lang="en-US" altLang="zh-CN" sz="2000" b="1" dirty="0">
              <a:latin typeface="+mn-ea"/>
            </a:endParaRPr>
          </a:p>
          <a:p>
            <a:pPr>
              <a:lnSpc>
                <a:spcPts val="2320"/>
              </a:lnSpc>
              <a:defRPr/>
            </a:pPr>
            <a:r>
              <a:rPr lang="zh-CN" altLang="en-US" sz="2000" b="1" dirty="0">
                <a:latin typeface="+mn-ea"/>
              </a:rPr>
              <a:t>   </a:t>
            </a:r>
            <a:endParaRPr lang="zh-CN" altLang="en-US" sz="2000" b="1" dirty="0"/>
          </a:p>
        </p:txBody>
      </p:sp>
      <p:sp>
        <p:nvSpPr>
          <p:cNvPr id="16" name="Oval 30"/>
          <p:cNvSpPr>
            <a:spLocks noChangeArrowheads="1"/>
          </p:cNvSpPr>
          <p:nvPr/>
        </p:nvSpPr>
        <p:spPr bwMode="auto">
          <a:xfrm>
            <a:off x="8715622" y="4525168"/>
            <a:ext cx="1700858" cy="1496120"/>
          </a:xfrm>
          <a:prstGeom prst="ellipse">
            <a:avLst/>
          </a:prstGeom>
          <a:solidFill>
            <a:srgbClr val="00B9B1">
              <a:alpha val="79000"/>
            </a:srgbClr>
          </a:solidFill>
          <a:ln w="9525" algn="ctr">
            <a:noFill/>
            <a:round/>
            <a:headEnd/>
            <a:tailEnd/>
          </a:ln>
        </p:spPr>
        <p:txBody>
          <a:bodyPr wrap="none" anchor="ctr"/>
          <a:lstStyle/>
          <a:p>
            <a:pPr algn="ctr">
              <a:defRPr/>
            </a:pPr>
            <a:r>
              <a:rPr lang="zh-CN" altLang="en-US" sz="2000" kern="0" dirty="0">
                <a:solidFill>
                  <a:sysClr val="windowText" lastClr="000000"/>
                </a:solidFill>
                <a:latin typeface="微软雅黑" panose="020B0503020204020204" pitchFamily="34" charset="-122"/>
                <a:ea typeface="微软雅黑" panose="020B0503020204020204" pitchFamily="34" charset="-122"/>
              </a:rPr>
              <a:t>接受低维度</a:t>
            </a:r>
            <a:endParaRPr lang="en-US" altLang="zh-CN" sz="2000" kern="0" dirty="0">
              <a:solidFill>
                <a:sysClr val="windowText" lastClr="000000"/>
              </a:solidFill>
              <a:latin typeface="微软雅黑" panose="020B0503020204020204" pitchFamily="34" charset="-122"/>
              <a:ea typeface="微软雅黑" panose="020B0503020204020204" pitchFamily="34" charset="-122"/>
            </a:endParaRPr>
          </a:p>
          <a:p>
            <a:pPr algn="ctr">
              <a:defRPr/>
            </a:pPr>
            <a:r>
              <a:rPr lang="zh-CN" altLang="en-US" sz="2000" kern="0" dirty="0">
                <a:solidFill>
                  <a:sysClr val="windowText" lastClr="000000"/>
                </a:solidFill>
                <a:latin typeface="微软雅黑" panose="020B0503020204020204" pitchFamily="34" charset="-122"/>
                <a:ea typeface="微软雅黑" panose="020B0503020204020204" pitchFamily="34" charset="-122"/>
              </a:rPr>
              <a:t>输入值，产</a:t>
            </a:r>
            <a:endParaRPr lang="en-US" altLang="zh-CN" sz="2000" kern="0" dirty="0">
              <a:solidFill>
                <a:sysClr val="windowText" lastClr="000000"/>
              </a:solidFill>
              <a:latin typeface="微软雅黑" panose="020B0503020204020204" pitchFamily="34" charset="-122"/>
              <a:ea typeface="微软雅黑" panose="020B0503020204020204" pitchFamily="34" charset="-122"/>
            </a:endParaRPr>
          </a:p>
          <a:p>
            <a:pPr algn="ctr">
              <a:defRPr/>
            </a:pPr>
            <a:r>
              <a:rPr lang="zh-CN" altLang="en-US" sz="2000" kern="0" dirty="0">
                <a:solidFill>
                  <a:sysClr val="windowText" lastClr="000000"/>
                </a:solidFill>
                <a:latin typeface="微软雅黑" panose="020B0503020204020204" pitchFamily="34" charset="-122"/>
                <a:ea typeface="微软雅黑" panose="020B0503020204020204" pitchFamily="34" charset="-122"/>
              </a:rPr>
              <a:t>生高维度内</a:t>
            </a:r>
            <a:endParaRPr lang="en-US" altLang="zh-CN" sz="2000" kern="0" dirty="0">
              <a:solidFill>
                <a:sysClr val="windowText" lastClr="000000"/>
              </a:solidFill>
              <a:latin typeface="微软雅黑" panose="020B0503020204020204" pitchFamily="34" charset="-122"/>
              <a:ea typeface="微软雅黑" panose="020B0503020204020204" pitchFamily="34" charset="-122"/>
            </a:endParaRPr>
          </a:p>
          <a:p>
            <a:pPr algn="ctr">
              <a:defRPr/>
            </a:pPr>
            <a:r>
              <a:rPr lang="zh-CN" altLang="en-US" sz="2000" kern="0" dirty="0">
                <a:solidFill>
                  <a:sysClr val="windowText" lastClr="000000"/>
                </a:solidFill>
                <a:latin typeface="微软雅黑" panose="020B0503020204020204" pitchFamily="34" charset="-122"/>
                <a:ea typeface="微软雅黑" panose="020B0503020204020204" pitchFamily="34" charset="-122"/>
              </a:rPr>
              <a:t>积值</a:t>
            </a:r>
          </a:p>
        </p:txBody>
      </p:sp>
      <p:graphicFrame>
        <p:nvGraphicFramePr>
          <p:cNvPr id="4098" name="对象 4"/>
          <p:cNvGraphicFramePr>
            <a:graphicFrameLocks noChangeAspect="1"/>
          </p:cNvGraphicFramePr>
          <p:nvPr/>
        </p:nvGraphicFramePr>
        <p:xfrm>
          <a:off x="4418013" y="4149081"/>
          <a:ext cx="3059106" cy="476101"/>
        </p:xfrm>
        <a:graphic>
          <a:graphicData uri="http://schemas.openxmlformats.org/presentationml/2006/ole">
            <mc:AlternateContent xmlns:mc="http://schemas.openxmlformats.org/markup-compatibility/2006">
              <mc:Choice xmlns:v="urn:schemas-microsoft-com:vml" Requires="v">
                <p:oleObj name="Equation" r:id="rId4" imgW="1536700" imgH="241300" progId="Equation.DSMT4">
                  <p:embed/>
                </p:oleObj>
              </mc:Choice>
              <mc:Fallback>
                <p:oleObj name="Equation" r:id="rId4" imgW="1536700" imgH="241300" progId="Equation.DSMT4">
                  <p:embed/>
                  <p:pic>
                    <p:nvPicPr>
                      <p:cNvPr id="4098" name="对象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18013" y="4149081"/>
                        <a:ext cx="3059106" cy="476101"/>
                      </a:xfrm>
                      <a:prstGeom prst="rect">
                        <a:avLst/>
                      </a:prstGeom>
                      <a:noFill/>
                      <a:ln>
                        <a:noFill/>
                      </a:ln>
                    </p:spPr>
                  </p:pic>
                </p:oleObj>
              </mc:Fallback>
            </mc:AlternateContent>
          </a:graphicData>
        </a:graphic>
      </p:graphicFrame>
      <p:graphicFrame>
        <p:nvGraphicFramePr>
          <p:cNvPr id="4099" name="对象 7"/>
          <p:cNvGraphicFramePr>
            <a:graphicFrameLocks noChangeAspect="1"/>
          </p:cNvGraphicFramePr>
          <p:nvPr/>
        </p:nvGraphicFramePr>
        <p:xfrm>
          <a:off x="2312298" y="4653137"/>
          <a:ext cx="6087959" cy="1771079"/>
        </p:xfrm>
        <a:graphic>
          <a:graphicData uri="http://schemas.openxmlformats.org/presentationml/2006/ole">
            <mc:AlternateContent xmlns:mc="http://schemas.openxmlformats.org/markup-compatibility/2006">
              <mc:Choice xmlns:v="urn:schemas-microsoft-com:vml" Requires="v">
                <p:oleObj name="Equation" r:id="rId6" imgW="3568680" imgH="1117440" progId="Equation.DSMT4">
                  <p:embed/>
                </p:oleObj>
              </mc:Choice>
              <mc:Fallback>
                <p:oleObj name="Equation" r:id="rId6" imgW="3568680" imgH="1117440" progId="Equation.DSMT4">
                  <p:embed/>
                  <p:pic>
                    <p:nvPicPr>
                      <p:cNvPr id="4099" name="对象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312298" y="4653137"/>
                        <a:ext cx="6087959" cy="1771079"/>
                      </a:xfrm>
                      <a:prstGeom prst="rect">
                        <a:avLst/>
                      </a:prstGeom>
                      <a:noFill/>
                      <a:ln>
                        <a:noFill/>
                      </a:ln>
                    </p:spPr>
                  </p:pic>
                </p:oleObj>
              </mc:Fallback>
            </mc:AlternateContent>
          </a:graphicData>
        </a:graphic>
      </p:graphicFrame>
      <p:sp>
        <p:nvSpPr>
          <p:cNvPr id="4110" name="TextBox 18"/>
          <p:cNvSpPr txBox="1">
            <a:spLocks noChangeArrowheads="1"/>
          </p:cNvSpPr>
          <p:nvPr/>
        </p:nvSpPr>
        <p:spPr bwMode="auto">
          <a:xfrm>
            <a:off x="2294912" y="4653136"/>
            <a:ext cx="6177353" cy="369332"/>
          </a:xfrm>
          <a:prstGeom prst="rect">
            <a:avLst/>
          </a:prstGeom>
          <a:noFill/>
          <a:ln w="12700">
            <a:solidFill>
              <a:srgbClr val="00B9B1">
                <a:alpha val="79999"/>
              </a:srgbClr>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endParaRPr lang="zh-CN" altLang="en-US"/>
          </a:p>
        </p:txBody>
      </p:sp>
      <p:sp>
        <p:nvSpPr>
          <p:cNvPr id="4111" name="TextBox 9"/>
          <p:cNvSpPr txBox="1">
            <a:spLocks noChangeArrowheads="1"/>
          </p:cNvSpPr>
          <p:nvPr/>
        </p:nvSpPr>
        <p:spPr bwMode="auto">
          <a:xfrm>
            <a:off x="7464152" y="4797152"/>
            <a:ext cx="936104" cy="369888"/>
          </a:xfrm>
          <a:prstGeom prst="rect">
            <a:avLst/>
          </a:prstGeom>
          <a:noFill/>
          <a:ln w="19050">
            <a:solidFill>
              <a:srgbClr val="FF0000">
                <a:alpha val="90979"/>
              </a:srgbClr>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endParaRPr lang="zh-CN" altLang="en-US"/>
          </a:p>
        </p:txBody>
      </p:sp>
      <p:sp>
        <p:nvSpPr>
          <p:cNvPr id="17" name="TextBox 2"/>
          <p:cNvSpPr txBox="1">
            <a:spLocks noChangeArrowheads="1"/>
          </p:cNvSpPr>
          <p:nvPr/>
        </p:nvSpPr>
        <p:spPr bwMode="auto">
          <a:xfrm>
            <a:off x="3197622" y="116633"/>
            <a:ext cx="536495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r>
              <a:rPr lang="en-US" altLang="zh-CN" sz="3200" b="1" dirty="0">
                <a:solidFill>
                  <a:schemeClr val="tx2"/>
                </a:solidFill>
                <a:latin typeface="微软雅黑" panose="020B0503020204020204" pitchFamily="34" charset="-122"/>
                <a:ea typeface="微软雅黑" panose="020B0503020204020204" pitchFamily="34" charset="-122"/>
                <a:cs typeface="Times New Roman" pitchFamily="18" charset="0"/>
              </a:rPr>
              <a:t>02</a:t>
            </a:r>
            <a:r>
              <a:rPr lang="en-US" altLang="zh-CN" sz="3200" dirty="0">
                <a:solidFill>
                  <a:schemeClr val="tx2"/>
                </a:solidFill>
                <a:latin typeface="微软雅黑" panose="020B0503020204020204" pitchFamily="34" charset="-122"/>
                <a:ea typeface="微软雅黑" panose="020B0503020204020204" pitchFamily="34" charset="-122"/>
              </a:rPr>
              <a:t>     </a:t>
            </a:r>
            <a:r>
              <a:rPr lang="zh-CN" altLang="en-US" sz="3200" dirty="0">
                <a:solidFill>
                  <a:schemeClr val="tx2"/>
                </a:solidFill>
                <a:latin typeface="微软雅黑" panose="020B0503020204020204" pitchFamily="34" charset="-122"/>
                <a:ea typeface="微软雅黑" panose="020B0503020204020204" pitchFamily="34" charset="-122"/>
              </a:rPr>
              <a:t>支持向量回归机模型</a:t>
            </a:r>
          </a:p>
        </p:txBody>
      </p:sp>
    </p:spTree>
    <p:extLst>
      <p:ext uri="{BB962C8B-B14F-4D97-AF65-F5344CB8AC3E}">
        <p14:creationId xmlns:p14="http://schemas.microsoft.com/office/powerpoint/2010/main" val="362226865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32" name="TextBox 2"/>
          <p:cNvSpPr txBox="1">
            <a:spLocks noChangeArrowheads="1"/>
          </p:cNvSpPr>
          <p:nvPr/>
        </p:nvSpPr>
        <p:spPr bwMode="auto">
          <a:xfrm>
            <a:off x="2495550" y="1217614"/>
            <a:ext cx="7848922" cy="990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lnSpc>
                <a:spcPts val="2325"/>
              </a:lnSpc>
            </a:pPr>
            <a:r>
              <a:rPr lang="zh-CN" altLang="en-US" sz="2000" b="1" dirty="0"/>
              <a:t>对该问题进行求解，解得               不同时为 </a:t>
            </a:r>
            <a:r>
              <a:rPr lang="en-US" altLang="zh-CN" sz="2000" b="1" dirty="0">
                <a:latin typeface="Times New Roman" pitchFamily="18" charset="0"/>
                <a:cs typeface="Times New Roman" pitchFamily="18" charset="0"/>
              </a:rPr>
              <a:t>0 </a:t>
            </a:r>
            <a:r>
              <a:rPr lang="zh-CN" altLang="en-US" sz="2000" b="1" dirty="0"/>
              <a:t>时对应的向量为</a:t>
            </a:r>
            <a:r>
              <a:rPr lang="zh-CN" altLang="en-US" sz="2000" b="1" dirty="0">
                <a:solidFill>
                  <a:srgbClr val="00B9B1"/>
                </a:solidFill>
              </a:rPr>
              <a:t>支持向量</a:t>
            </a:r>
            <a:r>
              <a:rPr lang="zh-CN" altLang="en-US" sz="2000" b="1" dirty="0"/>
              <a:t>，从而得到非线性可分 训练样本的</a:t>
            </a:r>
            <a:r>
              <a:rPr lang="en-US" altLang="zh-CN" sz="2000" b="1" dirty="0">
                <a:latin typeface="Times New Roman" pitchFamily="18" charset="0"/>
                <a:cs typeface="Times New Roman" pitchFamily="18" charset="0"/>
              </a:rPr>
              <a:t>SVR</a:t>
            </a:r>
            <a:r>
              <a:rPr lang="zh-CN" altLang="en-US" sz="2000" b="1" dirty="0"/>
              <a:t>模型：</a:t>
            </a:r>
          </a:p>
          <a:p>
            <a:pPr eaLnBrk="1" hangingPunct="1"/>
            <a:endParaRPr lang="zh-CN" altLang="en-US" sz="2000" b="1" dirty="0"/>
          </a:p>
        </p:txBody>
      </p:sp>
      <p:graphicFrame>
        <p:nvGraphicFramePr>
          <p:cNvPr id="5122" name="对象 3"/>
          <p:cNvGraphicFramePr>
            <a:graphicFrameLocks noChangeAspect="1"/>
          </p:cNvGraphicFramePr>
          <p:nvPr/>
        </p:nvGraphicFramePr>
        <p:xfrm>
          <a:off x="5375921" y="1196752"/>
          <a:ext cx="936625" cy="419076"/>
        </p:xfrm>
        <a:graphic>
          <a:graphicData uri="http://schemas.openxmlformats.org/presentationml/2006/ole">
            <mc:AlternateContent xmlns:mc="http://schemas.openxmlformats.org/markup-compatibility/2006">
              <mc:Choice xmlns:v="urn:schemas-microsoft-com:vml" Requires="v">
                <p:oleObj name="Equation" r:id="rId2" imgW="342751" imgH="241195" progId="Equation.DSMT4">
                  <p:embed/>
                </p:oleObj>
              </mc:Choice>
              <mc:Fallback>
                <p:oleObj name="Equation" r:id="rId2" imgW="342751" imgH="241195" progId="Equation.DSMT4">
                  <p:embed/>
                  <p:pic>
                    <p:nvPicPr>
                      <p:cNvPr id="5122" name="对象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75921" y="1196752"/>
                        <a:ext cx="936625" cy="419076"/>
                      </a:xfrm>
                      <a:prstGeom prst="rect">
                        <a:avLst/>
                      </a:prstGeom>
                      <a:noFill/>
                      <a:ln>
                        <a:noFill/>
                      </a:ln>
                    </p:spPr>
                  </p:pic>
                </p:oleObj>
              </mc:Fallback>
            </mc:AlternateContent>
          </a:graphicData>
        </a:graphic>
      </p:graphicFrame>
      <p:graphicFrame>
        <p:nvGraphicFramePr>
          <p:cNvPr id="5123" name="对象 4"/>
          <p:cNvGraphicFramePr>
            <a:graphicFrameLocks noChangeAspect="1"/>
          </p:cNvGraphicFramePr>
          <p:nvPr/>
        </p:nvGraphicFramePr>
        <p:xfrm>
          <a:off x="4076834" y="2565400"/>
          <a:ext cx="2916105" cy="719584"/>
        </p:xfrm>
        <a:graphic>
          <a:graphicData uri="http://schemas.openxmlformats.org/presentationml/2006/ole">
            <mc:AlternateContent xmlns:mc="http://schemas.openxmlformats.org/markup-compatibility/2006">
              <mc:Choice xmlns:v="urn:schemas-microsoft-com:vml" Requires="v">
                <p:oleObj name="Equation" r:id="rId4" imgW="1651000" imgH="431800" progId="Equation.DSMT4">
                  <p:embed/>
                </p:oleObj>
              </mc:Choice>
              <mc:Fallback>
                <p:oleObj name="Equation" r:id="rId4" imgW="1651000" imgH="431800" progId="Equation.DSMT4">
                  <p:embed/>
                  <p:pic>
                    <p:nvPicPr>
                      <p:cNvPr id="5123" name="对象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76834" y="2565400"/>
                        <a:ext cx="2916105" cy="719584"/>
                      </a:xfrm>
                      <a:prstGeom prst="rect">
                        <a:avLst/>
                      </a:prstGeom>
                      <a:noFill/>
                      <a:ln>
                        <a:noFill/>
                      </a:ln>
                    </p:spPr>
                  </p:pic>
                </p:oleObj>
              </mc:Fallback>
            </mc:AlternateContent>
          </a:graphicData>
        </a:graphic>
      </p:graphicFrame>
      <p:graphicFrame>
        <p:nvGraphicFramePr>
          <p:cNvPr id="5124" name="对象 5"/>
          <p:cNvGraphicFramePr>
            <a:graphicFrameLocks noChangeAspect="1"/>
          </p:cNvGraphicFramePr>
          <p:nvPr/>
        </p:nvGraphicFramePr>
        <p:xfrm>
          <a:off x="4007769" y="1916113"/>
          <a:ext cx="3024857" cy="764434"/>
        </p:xfrm>
        <a:graphic>
          <a:graphicData uri="http://schemas.openxmlformats.org/presentationml/2006/ole">
            <mc:AlternateContent xmlns:mc="http://schemas.openxmlformats.org/markup-compatibility/2006">
              <mc:Choice xmlns:v="urn:schemas-microsoft-com:vml" Requires="v">
                <p:oleObj name="Equation" r:id="rId6" imgW="1765300" imgH="431800" progId="Equation.DSMT4">
                  <p:embed/>
                </p:oleObj>
              </mc:Choice>
              <mc:Fallback>
                <p:oleObj name="Equation" r:id="rId6" imgW="1765300" imgH="431800" progId="Equation.DSMT4">
                  <p:embed/>
                  <p:pic>
                    <p:nvPicPr>
                      <p:cNvPr id="5124" name="对象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007769" y="1916113"/>
                        <a:ext cx="3024857" cy="764434"/>
                      </a:xfrm>
                      <a:prstGeom prst="rect">
                        <a:avLst/>
                      </a:prstGeom>
                      <a:noFill/>
                      <a:ln>
                        <a:noFill/>
                      </a:ln>
                    </p:spPr>
                  </p:pic>
                </p:oleObj>
              </mc:Fallback>
            </mc:AlternateContent>
          </a:graphicData>
        </a:graphic>
      </p:graphicFrame>
      <p:sp>
        <p:nvSpPr>
          <p:cNvPr id="5133" name="TextBox 6"/>
          <p:cNvSpPr txBox="1">
            <a:spLocks noChangeArrowheads="1"/>
          </p:cNvSpPr>
          <p:nvPr/>
        </p:nvSpPr>
        <p:spPr bwMode="auto">
          <a:xfrm>
            <a:off x="3922714" y="1916113"/>
            <a:ext cx="3252787" cy="369332"/>
          </a:xfrm>
          <a:prstGeom prst="rect">
            <a:avLst/>
          </a:prstGeom>
          <a:noFill/>
          <a:ln w="19050">
            <a:solidFill>
              <a:srgbClr val="FF0000">
                <a:alpha val="83136"/>
              </a:srgbClr>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endParaRPr lang="zh-CN" altLang="en-US"/>
          </a:p>
        </p:txBody>
      </p:sp>
      <p:pic>
        <p:nvPicPr>
          <p:cNvPr id="5134" name="Picture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75050" y="4076701"/>
            <a:ext cx="5113238" cy="18016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35" name="TextBox 7"/>
          <p:cNvSpPr txBox="1">
            <a:spLocks noChangeArrowheads="1"/>
          </p:cNvSpPr>
          <p:nvPr/>
        </p:nvSpPr>
        <p:spPr bwMode="auto">
          <a:xfrm>
            <a:off x="2495550" y="3429000"/>
            <a:ext cx="1728242" cy="400110"/>
          </a:xfrm>
          <a:prstGeom prst="rect">
            <a:avLst/>
          </a:prstGeom>
          <a:solidFill>
            <a:srgbClr val="00B9B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r>
              <a:rPr lang="zh-CN" altLang="en-US" sz="2000" b="1" dirty="0"/>
              <a:t>常用核函数</a:t>
            </a:r>
          </a:p>
        </p:txBody>
      </p:sp>
      <p:sp>
        <p:nvSpPr>
          <p:cNvPr id="5136" name="TextBox 9"/>
          <p:cNvSpPr txBox="1">
            <a:spLocks noChangeArrowheads="1"/>
          </p:cNvSpPr>
          <p:nvPr/>
        </p:nvSpPr>
        <p:spPr bwMode="auto">
          <a:xfrm>
            <a:off x="3922714" y="4787304"/>
            <a:ext cx="1626393" cy="369888"/>
          </a:xfrm>
          <a:prstGeom prst="rect">
            <a:avLst/>
          </a:prstGeom>
          <a:noFill/>
          <a:ln w="9525">
            <a:solidFill>
              <a:srgbClr val="00B9B1">
                <a:alpha val="85097"/>
              </a:srgbClr>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endParaRPr lang="zh-CN" altLang="en-US"/>
          </a:p>
        </p:txBody>
      </p:sp>
      <p:sp>
        <p:nvSpPr>
          <p:cNvPr id="15" name="Oval 30"/>
          <p:cNvSpPr>
            <a:spLocks noChangeArrowheads="1"/>
          </p:cNvSpPr>
          <p:nvPr/>
        </p:nvSpPr>
        <p:spPr bwMode="auto">
          <a:xfrm>
            <a:off x="7512050" y="2459038"/>
            <a:ext cx="1752302" cy="1339850"/>
          </a:xfrm>
          <a:prstGeom prst="ellipse">
            <a:avLst/>
          </a:prstGeom>
          <a:solidFill>
            <a:srgbClr val="00B9B1">
              <a:alpha val="79000"/>
            </a:srgbClr>
          </a:solidFill>
          <a:ln w="9525" algn="ctr">
            <a:noFill/>
            <a:round/>
            <a:headEnd/>
            <a:tailEnd/>
          </a:ln>
        </p:spPr>
        <p:txBody>
          <a:bodyPr wrap="none" anchor="ctr"/>
          <a:lstStyle/>
          <a:p>
            <a:pPr algn="ctr">
              <a:defRPr/>
            </a:pPr>
            <a:r>
              <a:rPr lang="en-US" altLang="zh-CN" sz="2000" b="1" kern="0" dirty="0">
                <a:solidFill>
                  <a:sysClr val="windowText" lastClr="000000"/>
                </a:solidFill>
                <a:latin typeface="+mn-ea"/>
              </a:rPr>
              <a:t>k</a:t>
            </a:r>
            <a:r>
              <a:rPr lang="zh-CN" altLang="en-US" sz="2000" b="1" kern="0" dirty="0">
                <a:solidFill>
                  <a:sysClr val="windowText" lastClr="000000"/>
                </a:solidFill>
                <a:latin typeface="+mn-ea"/>
              </a:rPr>
              <a:t>代表支持向</a:t>
            </a:r>
            <a:endParaRPr lang="en-US" altLang="zh-CN" sz="2000" b="1" kern="0" dirty="0">
              <a:solidFill>
                <a:sysClr val="windowText" lastClr="000000"/>
              </a:solidFill>
              <a:latin typeface="+mn-ea"/>
            </a:endParaRPr>
          </a:p>
          <a:p>
            <a:pPr algn="ctr">
              <a:defRPr/>
            </a:pPr>
            <a:r>
              <a:rPr lang="zh-CN" altLang="en-US" sz="2000" b="1" kern="0" dirty="0">
                <a:solidFill>
                  <a:sysClr val="windowText" lastClr="000000"/>
                </a:solidFill>
                <a:latin typeface="+mn-ea"/>
              </a:rPr>
              <a:t>量的个数</a:t>
            </a:r>
          </a:p>
        </p:txBody>
      </p:sp>
      <p:sp>
        <p:nvSpPr>
          <p:cNvPr id="5138" name="TextBox 12"/>
          <p:cNvSpPr txBox="1">
            <a:spLocks noChangeArrowheads="1"/>
          </p:cNvSpPr>
          <p:nvPr/>
        </p:nvSpPr>
        <p:spPr bwMode="auto">
          <a:xfrm>
            <a:off x="2711624" y="6053226"/>
            <a:ext cx="777686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r>
              <a:rPr lang="zh-CN" altLang="en-US" sz="2000" b="1" dirty="0"/>
              <a:t>常用的支持向量回归机算法包括  硬                 、              、              </a:t>
            </a:r>
            <a:r>
              <a:rPr lang="en-US" altLang="zh-CN" sz="2000" b="1" dirty="0"/>
              <a:t>.</a:t>
            </a:r>
            <a:r>
              <a:rPr lang="zh-CN" altLang="en-US" sz="2000" b="1" dirty="0"/>
              <a:t>                            </a:t>
            </a:r>
          </a:p>
        </p:txBody>
      </p:sp>
      <p:graphicFrame>
        <p:nvGraphicFramePr>
          <p:cNvPr id="5125" name="对象 13"/>
          <p:cNvGraphicFramePr>
            <a:graphicFrameLocks noChangeAspect="1"/>
          </p:cNvGraphicFramePr>
          <p:nvPr/>
        </p:nvGraphicFramePr>
        <p:xfrm>
          <a:off x="6725320" y="6089650"/>
          <a:ext cx="923309" cy="308470"/>
        </p:xfrm>
        <a:graphic>
          <a:graphicData uri="http://schemas.openxmlformats.org/presentationml/2006/ole">
            <mc:AlternateContent xmlns:mc="http://schemas.openxmlformats.org/markup-compatibility/2006">
              <mc:Choice xmlns:v="urn:schemas-microsoft-com:vml" Requires="v">
                <p:oleObj name="Equation" r:id="rId9" imgW="532937" imgH="177646" progId="Equation.DSMT4">
                  <p:embed/>
                </p:oleObj>
              </mc:Choice>
              <mc:Fallback>
                <p:oleObj name="Equation" r:id="rId9" imgW="532937" imgH="177646" progId="Equation.DSMT4">
                  <p:embed/>
                  <p:pic>
                    <p:nvPicPr>
                      <p:cNvPr id="5125" name="对象 1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725320" y="6089650"/>
                        <a:ext cx="923309" cy="308470"/>
                      </a:xfrm>
                      <a:prstGeom prst="rect">
                        <a:avLst/>
                      </a:prstGeom>
                      <a:noFill/>
                      <a:ln>
                        <a:noFill/>
                      </a:ln>
                    </p:spPr>
                  </p:pic>
                </p:oleObj>
              </mc:Fallback>
            </mc:AlternateContent>
          </a:graphicData>
        </a:graphic>
      </p:graphicFrame>
      <p:graphicFrame>
        <p:nvGraphicFramePr>
          <p:cNvPr id="5126" name="对象 15"/>
          <p:cNvGraphicFramePr>
            <a:graphicFrameLocks noChangeAspect="1"/>
          </p:cNvGraphicFramePr>
          <p:nvPr/>
        </p:nvGraphicFramePr>
        <p:xfrm>
          <a:off x="7896201" y="6112687"/>
          <a:ext cx="833077" cy="281189"/>
        </p:xfrm>
        <a:graphic>
          <a:graphicData uri="http://schemas.openxmlformats.org/presentationml/2006/ole">
            <mc:AlternateContent xmlns:mc="http://schemas.openxmlformats.org/markup-compatibility/2006">
              <mc:Choice xmlns:v="urn:schemas-microsoft-com:vml" Requires="v">
                <p:oleObj name="Equation" r:id="rId11" imgW="558558" imgH="177723" progId="Equation.DSMT4">
                  <p:embed/>
                </p:oleObj>
              </mc:Choice>
              <mc:Fallback>
                <p:oleObj name="Equation" r:id="rId11" imgW="558558" imgH="177723" progId="Equation.DSMT4">
                  <p:embed/>
                  <p:pic>
                    <p:nvPicPr>
                      <p:cNvPr id="5126" name="对象 15"/>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896201" y="6112687"/>
                        <a:ext cx="833077" cy="281189"/>
                      </a:xfrm>
                      <a:prstGeom prst="rect">
                        <a:avLst/>
                      </a:prstGeom>
                      <a:noFill/>
                      <a:ln>
                        <a:noFill/>
                      </a:ln>
                    </p:spPr>
                  </p:pic>
                </p:oleObj>
              </mc:Fallback>
            </mc:AlternateContent>
          </a:graphicData>
        </a:graphic>
      </p:graphicFrame>
      <p:graphicFrame>
        <p:nvGraphicFramePr>
          <p:cNvPr id="5127" name="对象 16"/>
          <p:cNvGraphicFramePr>
            <a:graphicFrameLocks noChangeAspect="1"/>
          </p:cNvGraphicFramePr>
          <p:nvPr/>
        </p:nvGraphicFramePr>
        <p:xfrm>
          <a:off x="8904312" y="6099046"/>
          <a:ext cx="898128" cy="308470"/>
        </p:xfrm>
        <a:graphic>
          <a:graphicData uri="http://schemas.openxmlformats.org/presentationml/2006/ole">
            <mc:AlternateContent xmlns:mc="http://schemas.openxmlformats.org/markup-compatibility/2006">
              <mc:Choice xmlns:v="urn:schemas-microsoft-com:vml" Requires="v">
                <p:oleObj name="Equation" r:id="rId13" imgW="545626" imgH="177646" progId="Equation.DSMT4">
                  <p:embed/>
                </p:oleObj>
              </mc:Choice>
              <mc:Fallback>
                <p:oleObj name="Equation" r:id="rId13" imgW="545626" imgH="177646" progId="Equation.DSMT4">
                  <p:embed/>
                  <p:pic>
                    <p:nvPicPr>
                      <p:cNvPr id="5127" name="对象 16"/>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904312" y="6099046"/>
                        <a:ext cx="898128" cy="308470"/>
                      </a:xfrm>
                      <a:prstGeom prst="rect">
                        <a:avLst/>
                      </a:prstGeom>
                      <a:noFill/>
                      <a:ln>
                        <a:noFill/>
                      </a:ln>
                    </p:spPr>
                  </p:pic>
                </p:oleObj>
              </mc:Fallback>
            </mc:AlternateContent>
          </a:graphicData>
        </a:graphic>
      </p:graphicFrame>
      <p:sp>
        <p:nvSpPr>
          <p:cNvPr id="19" name="TextBox 2"/>
          <p:cNvSpPr txBox="1">
            <a:spLocks noChangeArrowheads="1"/>
          </p:cNvSpPr>
          <p:nvPr/>
        </p:nvSpPr>
        <p:spPr bwMode="auto">
          <a:xfrm>
            <a:off x="3197622" y="116633"/>
            <a:ext cx="536495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r>
              <a:rPr lang="en-US" altLang="zh-CN" sz="3200" b="1" dirty="0">
                <a:solidFill>
                  <a:schemeClr val="tx2"/>
                </a:solidFill>
                <a:latin typeface="微软雅黑" panose="020B0503020204020204" pitchFamily="34" charset="-122"/>
                <a:ea typeface="微软雅黑" panose="020B0503020204020204" pitchFamily="34" charset="-122"/>
                <a:cs typeface="Times New Roman" pitchFamily="18" charset="0"/>
              </a:rPr>
              <a:t>02</a:t>
            </a:r>
            <a:r>
              <a:rPr lang="en-US" altLang="zh-CN" sz="3200" dirty="0">
                <a:solidFill>
                  <a:schemeClr val="tx2"/>
                </a:solidFill>
                <a:latin typeface="微软雅黑" panose="020B0503020204020204" pitchFamily="34" charset="-122"/>
                <a:ea typeface="微软雅黑" panose="020B0503020204020204" pitchFamily="34" charset="-122"/>
              </a:rPr>
              <a:t>     </a:t>
            </a:r>
            <a:r>
              <a:rPr lang="zh-CN" altLang="en-US" sz="3200" dirty="0">
                <a:solidFill>
                  <a:schemeClr val="tx2"/>
                </a:solidFill>
                <a:latin typeface="微软雅黑" panose="020B0503020204020204" pitchFamily="34" charset="-122"/>
                <a:ea typeface="微软雅黑" panose="020B0503020204020204" pitchFamily="34" charset="-122"/>
              </a:rPr>
              <a:t>支持向量回归机模型</a:t>
            </a:r>
          </a:p>
        </p:txBody>
      </p:sp>
    </p:spTree>
    <p:extLst>
      <p:ext uri="{BB962C8B-B14F-4D97-AF65-F5344CB8AC3E}">
        <p14:creationId xmlns:p14="http://schemas.microsoft.com/office/powerpoint/2010/main" val="2305938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a:bodyPr>
          <a:lstStyle/>
          <a:p>
            <a:r>
              <a:rPr lang="zh-CN" altLang="zh-CN" dirty="0">
                <a:latin typeface="微软雅黑" panose="020B0503020204020204" pitchFamily="34" charset="-122"/>
                <a:ea typeface="微软雅黑" panose="020B0503020204020204" pitchFamily="34" charset="-122"/>
              </a:rPr>
              <a:t>根据故障过程的特性分类</a:t>
            </a:r>
            <a:endParaRPr lang="en-US" altLang="zh-CN" dirty="0">
              <a:latin typeface="微软雅黑" panose="020B0503020204020204" pitchFamily="34" charset="-122"/>
              <a:ea typeface="微软雅黑" panose="020B0503020204020204" pitchFamily="34" charset="-122"/>
            </a:endParaRPr>
          </a:p>
          <a:p>
            <a:pPr lvl="1"/>
            <a:r>
              <a:rPr lang="zh-CN" altLang="zh-CN" b="1" dirty="0">
                <a:solidFill>
                  <a:srgbClr val="0070C0"/>
                </a:solidFill>
                <a:latin typeface="华文楷体" panose="02010600040101010101" pitchFamily="2" charset="-122"/>
                <a:ea typeface="华文楷体" panose="02010600040101010101" pitchFamily="2" charset="-122"/>
              </a:rPr>
              <a:t>故障间隔时间模型</a:t>
            </a:r>
            <a:endParaRPr lang="en-US" altLang="zh-CN" b="1" dirty="0">
              <a:solidFill>
                <a:srgbClr val="0070C0"/>
              </a:solidFill>
              <a:latin typeface="华文楷体" panose="02010600040101010101" pitchFamily="2" charset="-122"/>
              <a:ea typeface="华文楷体" panose="02010600040101010101" pitchFamily="2" charset="-122"/>
            </a:endParaRPr>
          </a:p>
          <a:p>
            <a:pPr lvl="1"/>
            <a:r>
              <a:rPr lang="zh-CN" altLang="zh-CN" b="1" dirty="0">
                <a:solidFill>
                  <a:srgbClr val="0070C0"/>
                </a:solidFill>
                <a:latin typeface="华文楷体" panose="02010600040101010101" pitchFamily="2" charset="-122"/>
                <a:ea typeface="华文楷体" panose="02010600040101010101" pitchFamily="2" charset="-122"/>
              </a:rPr>
              <a:t>故障计数</a:t>
            </a:r>
            <a:endParaRPr lang="en-US" altLang="zh-CN" b="1" dirty="0">
              <a:solidFill>
                <a:srgbClr val="0070C0"/>
              </a:solidFill>
              <a:latin typeface="华文楷体" panose="02010600040101010101" pitchFamily="2" charset="-122"/>
              <a:ea typeface="华文楷体" panose="02010600040101010101" pitchFamily="2" charset="-122"/>
            </a:endParaRPr>
          </a:p>
          <a:p>
            <a:pPr lvl="1"/>
            <a:r>
              <a:rPr lang="zh-CN" altLang="zh-CN" b="1" dirty="0">
                <a:solidFill>
                  <a:srgbClr val="0070C0"/>
                </a:solidFill>
                <a:latin typeface="华文楷体" panose="02010600040101010101" pitchFamily="2" charset="-122"/>
                <a:ea typeface="华文楷体" panose="02010600040101010101" pitchFamily="2" charset="-122"/>
              </a:rPr>
              <a:t>故障播种模型模型</a:t>
            </a:r>
            <a:endParaRPr lang="en-US" altLang="zh-CN" b="1" dirty="0">
              <a:solidFill>
                <a:srgbClr val="0070C0"/>
              </a:solidFill>
              <a:latin typeface="华文楷体" panose="02010600040101010101" pitchFamily="2" charset="-122"/>
              <a:ea typeface="华文楷体" panose="02010600040101010101" pitchFamily="2" charset="-122"/>
            </a:endParaRPr>
          </a:p>
          <a:p>
            <a:pPr lvl="1"/>
            <a:r>
              <a:rPr lang="zh-CN" altLang="zh-CN" b="1" dirty="0">
                <a:solidFill>
                  <a:srgbClr val="0070C0"/>
                </a:solidFill>
                <a:latin typeface="华文楷体" panose="02010600040101010101" pitchFamily="2" charset="-122"/>
                <a:ea typeface="华文楷体" panose="02010600040101010101" pitchFamily="2" charset="-122"/>
              </a:rPr>
              <a:t>基于输入域模型</a:t>
            </a:r>
            <a:endParaRPr lang="zh-CN" altLang="en-US" b="1" dirty="0">
              <a:solidFill>
                <a:srgbClr val="0070C0"/>
              </a:solidFill>
              <a:latin typeface="华文楷体" panose="02010600040101010101" pitchFamily="2" charset="-122"/>
              <a:ea typeface="华文楷体" panose="02010600040101010101" pitchFamily="2" charset="-122"/>
            </a:endParaRPr>
          </a:p>
        </p:txBody>
      </p:sp>
      <p:sp>
        <p:nvSpPr>
          <p:cNvPr id="4" name="灯片编号占位符 3"/>
          <p:cNvSpPr>
            <a:spLocks noGrp="1"/>
          </p:cNvSpPr>
          <p:nvPr>
            <p:ph type="sldNum" sz="quarter" idx="12"/>
          </p:nvPr>
        </p:nvSpPr>
        <p:spPr/>
        <p:txBody>
          <a:bodyPr/>
          <a:lstStyle/>
          <a:p>
            <a:fld id="{0C913308-F349-4B6D-A68A-DD1791B4A57B}" type="slidenum">
              <a:rPr lang="zh-CN" altLang="en-US" smtClean="0"/>
              <a:t>13</a:t>
            </a:fld>
            <a:endParaRPr lang="zh-CN" altLang="en-US"/>
          </a:p>
        </p:txBody>
      </p:sp>
      <p:sp>
        <p:nvSpPr>
          <p:cNvPr id="5" name="标题 1"/>
          <p:cNvSpPr txBox="1">
            <a:spLocks/>
          </p:cNvSpPr>
          <p:nvPr/>
        </p:nvSpPr>
        <p:spPr>
          <a:xfrm>
            <a:off x="2133600" y="427038"/>
            <a:ext cx="8229600" cy="1143000"/>
          </a:xfrm>
          <a:prstGeom prst="rect">
            <a:avLst/>
          </a:prstGeom>
          <a:solidFill>
            <a:schemeClr val="accent1"/>
          </a:solidFill>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CN" altLang="zh-CN" sz="4000" b="1" dirty="0">
                <a:solidFill>
                  <a:schemeClr val="bg1"/>
                </a:solidFill>
                <a:latin typeface="华文细黑" panose="02010600040101010101" pitchFamily="2" charset="-122"/>
                <a:ea typeface="华文细黑" panose="02010600040101010101" pitchFamily="2" charset="-122"/>
              </a:rPr>
              <a:t>软件可靠性模型的分类</a:t>
            </a:r>
            <a:endParaRPr lang="zh-CN" altLang="en-US" sz="4000" b="1" dirty="0">
              <a:solidFill>
                <a:schemeClr val="bg1"/>
              </a:solidFill>
              <a:latin typeface="华文细黑" panose="02010600040101010101" pitchFamily="2" charset="-122"/>
              <a:ea typeface="华文细黑" panose="02010600040101010101" pitchFamily="2" charset="-122"/>
            </a:endParaRPr>
          </a:p>
        </p:txBody>
      </p:sp>
    </p:spTree>
    <p:extLst>
      <p:ext uri="{BB962C8B-B14F-4D97-AF65-F5344CB8AC3E}">
        <p14:creationId xmlns:p14="http://schemas.microsoft.com/office/powerpoint/2010/main" val="242254845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流程图: 库存数据 5"/>
          <p:cNvSpPr/>
          <p:nvPr/>
        </p:nvSpPr>
        <p:spPr>
          <a:xfrm>
            <a:off x="2333626" y="836613"/>
            <a:ext cx="1116013" cy="582612"/>
          </a:xfrm>
          <a:prstGeom prst="flowChartOnlineStorage">
            <a:avLst/>
          </a:prstGeom>
          <a:solidFill>
            <a:srgbClr val="00B9B1">
              <a:alpha val="7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aphicFrame>
        <p:nvGraphicFramePr>
          <p:cNvPr id="6146" name="对象 1"/>
          <p:cNvGraphicFramePr>
            <a:graphicFrameLocks noChangeAspect="1"/>
          </p:cNvGraphicFramePr>
          <p:nvPr/>
        </p:nvGraphicFramePr>
        <p:xfrm>
          <a:off x="2487614" y="1185863"/>
          <a:ext cx="719137" cy="233362"/>
        </p:xfrm>
        <a:graphic>
          <a:graphicData uri="http://schemas.openxmlformats.org/presentationml/2006/ole">
            <mc:AlternateContent xmlns:mc="http://schemas.openxmlformats.org/markup-compatibility/2006">
              <mc:Choice xmlns:v="urn:schemas-microsoft-com:vml" Requires="v">
                <p:oleObj name="Equation" r:id="rId2" imgW="532937" imgH="177646" progId="Equation.DSMT4">
                  <p:embed/>
                </p:oleObj>
              </mc:Choice>
              <mc:Fallback>
                <p:oleObj name="Equation" r:id="rId2" imgW="532937" imgH="177646" progId="Equation.DSMT4">
                  <p:embed/>
                  <p:pic>
                    <p:nvPicPr>
                      <p:cNvPr id="6146" name="对象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7614" y="1185863"/>
                        <a:ext cx="719137" cy="233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161" name="TextBox 2"/>
          <p:cNvSpPr txBox="1">
            <a:spLocks noChangeArrowheads="1"/>
          </p:cNvSpPr>
          <p:nvPr/>
        </p:nvSpPr>
        <p:spPr bwMode="auto">
          <a:xfrm>
            <a:off x="2424114" y="836613"/>
            <a:ext cx="102552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r>
              <a:rPr lang="zh-CN" altLang="en-US" b="1" dirty="0"/>
              <a:t>线性硬</a:t>
            </a:r>
            <a:endParaRPr lang="en-US" altLang="zh-CN" b="1" dirty="0"/>
          </a:p>
          <a:p>
            <a:pPr eaLnBrk="1" hangingPunct="1"/>
            <a:endParaRPr lang="zh-CN" altLang="en-US" b="1" dirty="0"/>
          </a:p>
        </p:txBody>
      </p:sp>
      <p:sp>
        <p:nvSpPr>
          <p:cNvPr id="6162" name="TextBox 4"/>
          <p:cNvSpPr txBox="1">
            <a:spLocks noChangeArrowheads="1"/>
          </p:cNvSpPr>
          <p:nvPr/>
        </p:nvSpPr>
        <p:spPr bwMode="auto">
          <a:xfrm>
            <a:off x="2411910" y="1556793"/>
            <a:ext cx="7860554" cy="12849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lnSpc>
                <a:spcPts val="2325"/>
              </a:lnSpc>
            </a:pPr>
            <a:r>
              <a:rPr lang="zh-CN" altLang="en-US" sz="2000" b="1" dirty="0"/>
              <a:t>在回归问题中，理想状态 ：                        事实上几乎不可能存在一个描述黑箱的函数           能够在理想情况下实现，通常，允许存在一个小的正数     ，使                       ，则认为回归是无损的。</a:t>
            </a:r>
            <a:endParaRPr lang="en-US" altLang="zh-CN" sz="2000" b="1" dirty="0"/>
          </a:p>
          <a:p>
            <a:pPr eaLnBrk="1" hangingPunct="1"/>
            <a:r>
              <a:rPr lang="en-US" altLang="zh-CN" sz="2000" b="1" dirty="0"/>
              <a:t>  </a:t>
            </a:r>
            <a:endParaRPr lang="zh-CN" altLang="en-US" sz="2000" b="1" dirty="0"/>
          </a:p>
        </p:txBody>
      </p:sp>
      <p:graphicFrame>
        <p:nvGraphicFramePr>
          <p:cNvPr id="6147" name="对象 6"/>
          <p:cNvGraphicFramePr>
            <a:graphicFrameLocks noChangeAspect="1"/>
          </p:cNvGraphicFramePr>
          <p:nvPr/>
        </p:nvGraphicFramePr>
        <p:xfrm>
          <a:off x="5447928" y="1560440"/>
          <a:ext cx="1564590" cy="428400"/>
        </p:xfrm>
        <a:graphic>
          <a:graphicData uri="http://schemas.openxmlformats.org/presentationml/2006/ole">
            <mc:AlternateContent xmlns:mc="http://schemas.openxmlformats.org/markup-compatibility/2006">
              <mc:Choice xmlns:v="urn:schemas-microsoft-com:vml" Requires="v">
                <p:oleObj name="Equation" r:id="rId4" imgW="863225" imgH="228501" progId="Equation.DSMT4">
                  <p:embed/>
                </p:oleObj>
              </mc:Choice>
              <mc:Fallback>
                <p:oleObj name="Equation" r:id="rId4" imgW="863225" imgH="228501" progId="Equation.DSMT4">
                  <p:embed/>
                  <p:pic>
                    <p:nvPicPr>
                      <p:cNvPr id="6147" name="对象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47928" y="1560440"/>
                        <a:ext cx="1564590" cy="428400"/>
                      </a:xfrm>
                      <a:prstGeom prst="rect">
                        <a:avLst/>
                      </a:prstGeom>
                      <a:noFill/>
                      <a:ln>
                        <a:noFill/>
                      </a:ln>
                    </p:spPr>
                  </p:pic>
                </p:oleObj>
              </mc:Fallback>
            </mc:AlternateContent>
          </a:graphicData>
        </a:graphic>
      </p:graphicFrame>
      <p:graphicFrame>
        <p:nvGraphicFramePr>
          <p:cNvPr id="6148" name="对象 7"/>
          <p:cNvGraphicFramePr>
            <a:graphicFrameLocks noChangeAspect="1"/>
          </p:cNvGraphicFramePr>
          <p:nvPr/>
        </p:nvGraphicFramePr>
        <p:xfrm>
          <a:off x="4395362" y="1844825"/>
          <a:ext cx="562826" cy="354451"/>
        </p:xfrm>
        <a:graphic>
          <a:graphicData uri="http://schemas.openxmlformats.org/presentationml/2006/ole">
            <mc:AlternateContent xmlns:mc="http://schemas.openxmlformats.org/markup-compatibility/2006">
              <mc:Choice xmlns:v="urn:schemas-microsoft-com:vml" Requires="v">
                <p:oleObj name="Equation" r:id="rId6" imgW="342751" imgH="203112" progId="Equation.DSMT4">
                  <p:embed/>
                </p:oleObj>
              </mc:Choice>
              <mc:Fallback>
                <p:oleObj name="Equation" r:id="rId6" imgW="342751" imgH="203112" progId="Equation.DSMT4">
                  <p:embed/>
                  <p:pic>
                    <p:nvPicPr>
                      <p:cNvPr id="6148" name="对象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95362" y="1844825"/>
                        <a:ext cx="562826" cy="354451"/>
                      </a:xfrm>
                      <a:prstGeom prst="rect">
                        <a:avLst/>
                      </a:prstGeom>
                      <a:noFill/>
                      <a:ln>
                        <a:noFill/>
                      </a:ln>
                    </p:spPr>
                  </p:pic>
                </p:oleObj>
              </mc:Fallback>
            </mc:AlternateContent>
          </a:graphicData>
        </a:graphic>
      </p:graphicFrame>
      <p:graphicFrame>
        <p:nvGraphicFramePr>
          <p:cNvPr id="6149" name="对象 9"/>
          <p:cNvGraphicFramePr>
            <a:graphicFrameLocks noChangeAspect="1"/>
          </p:cNvGraphicFramePr>
          <p:nvPr/>
        </p:nvGraphicFramePr>
        <p:xfrm>
          <a:off x="3503713" y="2183024"/>
          <a:ext cx="331417" cy="349542"/>
        </p:xfrm>
        <a:graphic>
          <a:graphicData uri="http://schemas.openxmlformats.org/presentationml/2006/ole">
            <mc:AlternateContent xmlns:mc="http://schemas.openxmlformats.org/markup-compatibility/2006">
              <mc:Choice xmlns:v="urn:schemas-microsoft-com:vml" Requires="v">
                <p:oleObj name="Equation" r:id="rId8" imgW="126835" imgH="139518" progId="Equation.DSMT4">
                  <p:embed/>
                </p:oleObj>
              </mc:Choice>
              <mc:Fallback>
                <p:oleObj name="Equation" r:id="rId8" imgW="126835" imgH="139518" progId="Equation.DSMT4">
                  <p:embed/>
                  <p:pic>
                    <p:nvPicPr>
                      <p:cNvPr id="6149" name="对象 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503713" y="2183024"/>
                        <a:ext cx="331417" cy="349542"/>
                      </a:xfrm>
                      <a:prstGeom prst="rect">
                        <a:avLst/>
                      </a:prstGeom>
                      <a:noFill/>
                      <a:ln>
                        <a:noFill/>
                      </a:ln>
                    </p:spPr>
                  </p:pic>
                </p:oleObj>
              </mc:Fallback>
            </mc:AlternateContent>
          </a:graphicData>
        </a:graphic>
      </p:graphicFrame>
      <p:graphicFrame>
        <p:nvGraphicFramePr>
          <p:cNvPr id="6150" name="对象 12"/>
          <p:cNvGraphicFramePr>
            <a:graphicFrameLocks noChangeAspect="1"/>
          </p:cNvGraphicFramePr>
          <p:nvPr/>
        </p:nvGraphicFramePr>
        <p:xfrm>
          <a:off x="4328500" y="2132857"/>
          <a:ext cx="1356950" cy="366125"/>
        </p:xfrm>
        <a:graphic>
          <a:graphicData uri="http://schemas.openxmlformats.org/presentationml/2006/ole">
            <mc:AlternateContent xmlns:mc="http://schemas.openxmlformats.org/markup-compatibility/2006">
              <mc:Choice xmlns:v="urn:schemas-microsoft-com:vml" Requires="v">
                <p:oleObj name="Equation" r:id="rId10" imgW="914400" imgH="254000" progId="Equation.DSMT4">
                  <p:embed/>
                </p:oleObj>
              </mc:Choice>
              <mc:Fallback>
                <p:oleObj name="Equation" r:id="rId10" imgW="914400" imgH="254000" progId="Equation.DSMT4">
                  <p:embed/>
                  <p:pic>
                    <p:nvPicPr>
                      <p:cNvPr id="6150" name="对象 1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328500" y="2132857"/>
                        <a:ext cx="1356950" cy="366125"/>
                      </a:xfrm>
                      <a:prstGeom prst="rect">
                        <a:avLst/>
                      </a:prstGeom>
                      <a:noFill/>
                      <a:ln>
                        <a:noFill/>
                      </a:ln>
                    </p:spPr>
                  </p:pic>
                </p:oleObj>
              </mc:Fallback>
            </mc:AlternateContent>
          </a:graphicData>
        </a:graphic>
      </p:graphicFrame>
      <p:pic>
        <p:nvPicPr>
          <p:cNvPr id="6163" name="Picture 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137024" y="2492896"/>
            <a:ext cx="3486150" cy="203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6151" name="对象 13"/>
          <p:cNvGraphicFramePr>
            <a:graphicFrameLocks noChangeAspect="1"/>
          </p:cNvGraphicFramePr>
          <p:nvPr/>
        </p:nvGraphicFramePr>
        <p:xfrm>
          <a:off x="1487488" y="4797153"/>
          <a:ext cx="2448272" cy="1368425"/>
        </p:xfrm>
        <a:graphic>
          <a:graphicData uri="http://schemas.openxmlformats.org/presentationml/2006/ole">
            <mc:AlternateContent xmlns:mc="http://schemas.openxmlformats.org/markup-compatibility/2006">
              <mc:Choice xmlns:v="urn:schemas-microsoft-com:vml" Requires="v">
                <p:oleObj name="Equation" r:id="rId13" imgW="1498320" imgH="914400" progId="Equation.DSMT4">
                  <p:embed/>
                </p:oleObj>
              </mc:Choice>
              <mc:Fallback>
                <p:oleObj name="Equation" r:id="rId13" imgW="1498320" imgH="914400" progId="Equation.DSMT4">
                  <p:embed/>
                  <p:pic>
                    <p:nvPicPr>
                      <p:cNvPr id="6151" name="对象 13"/>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487488" y="4797153"/>
                        <a:ext cx="2448272" cy="1368425"/>
                      </a:xfrm>
                      <a:prstGeom prst="rect">
                        <a:avLst/>
                      </a:prstGeom>
                      <a:noFill/>
                      <a:ln>
                        <a:noFill/>
                      </a:ln>
                    </p:spPr>
                  </p:pic>
                </p:oleObj>
              </mc:Fallback>
            </mc:AlternateContent>
          </a:graphicData>
        </a:graphic>
      </p:graphicFrame>
      <p:graphicFrame>
        <p:nvGraphicFramePr>
          <p:cNvPr id="6152" name="对象 14"/>
          <p:cNvGraphicFramePr>
            <a:graphicFrameLocks noChangeAspect="1"/>
          </p:cNvGraphicFramePr>
          <p:nvPr/>
        </p:nvGraphicFramePr>
        <p:xfrm>
          <a:off x="4906100" y="4603750"/>
          <a:ext cx="5654396" cy="2497658"/>
        </p:xfrm>
        <a:graphic>
          <a:graphicData uri="http://schemas.openxmlformats.org/presentationml/2006/ole">
            <mc:AlternateContent xmlns:mc="http://schemas.openxmlformats.org/markup-compatibility/2006">
              <mc:Choice xmlns:v="urn:schemas-microsoft-com:vml" Requires="v">
                <p:oleObj name="Equation" r:id="rId15" imgW="4431960" imgH="1828800" progId="Equation.DSMT4">
                  <p:embed/>
                </p:oleObj>
              </mc:Choice>
              <mc:Fallback>
                <p:oleObj name="Equation" r:id="rId15" imgW="4431960" imgH="1828800" progId="Equation.DSMT4">
                  <p:embed/>
                  <p:pic>
                    <p:nvPicPr>
                      <p:cNvPr id="6152" name="对象 14"/>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906100" y="4603750"/>
                        <a:ext cx="5654396" cy="2497658"/>
                      </a:xfrm>
                      <a:prstGeom prst="rect">
                        <a:avLst/>
                      </a:prstGeom>
                      <a:noFill/>
                      <a:ln>
                        <a:noFill/>
                      </a:ln>
                    </p:spPr>
                  </p:pic>
                </p:oleObj>
              </mc:Fallback>
            </mc:AlternateContent>
          </a:graphicData>
        </a:graphic>
      </p:graphicFrame>
      <p:sp>
        <p:nvSpPr>
          <p:cNvPr id="16" name="燕尾形箭头 15"/>
          <p:cNvSpPr/>
          <p:nvPr/>
        </p:nvSpPr>
        <p:spPr>
          <a:xfrm>
            <a:off x="4223793" y="5373689"/>
            <a:ext cx="567159" cy="484187"/>
          </a:xfrm>
          <a:prstGeom prst="notchedRightArrow">
            <a:avLst/>
          </a:prstGeom>
          <a:solidFill>
            <a:srgbClr val="00B9B1">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6165" name="TextBox 17"/>
          <p:cNvSpPr txBox="1">
            <a:spLocks noChangeArrowheads="1"/>
          </p:cNvSpPr>
          <p:nvPr/>
        </p:nvSpPr>
        <p:spPr bwMode="auto">
          <a:xfrm>
            <a:off x="4151784" y="5013325"/>
            <a:ext cx="660400" cy="369888"/>
          </a:xfrm>
          <a:prstGeom prst="rect">
            <a:avLst/>
          </a:prstGeom>
          <a:noFill/>
          <a:ln w="19050">
            <a:solidFill>
              <a:srgbClr val="00B9B1">
                <a:alpha val="79999"/>
              </a:srgbClr>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r>
              <a:rPr lang="zh-CN" altLang="en-US" dirty="0"/>
              <a:t>对偶</a:t>
            </a:r>
          </a:p>
        </p:txBody>
      </p:sp>
      <p:sp>
        <p:nvSpPr>
          <p:cNvPr id="6166" name="TextBox 18"/>
          <p:cNvSpPr txBox="1">
            <a:spLocks noChangeArrowheads="1"/>
          </p:cNvSpPr>
          <p:nvPr/>
        </p:nvSpPr>
        <p:spPr bwMode="auto">
          <a:xfrm>
            <a:off x="2744788" y="6381329"/>
            <a:ext cx="5688012" cy="338137"/>
          </a:xfrm>
          <a:prstGeom prst="rect">
            <a:avLst/>
          </a:prstGeom>
          <a:solidFill>
            <a:srgbClr val="00B9B1">
              <a:alpha val="78038"/>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r>
              <a:rPr lang="zh-CN" altLang="en-US" sz="1600" b="1" dirty="0"/>
              <a:t>求解对偶问题               ，          或             对应的向量为支持向量。 </a:t>
            </a:r>
          </a:p>
        </p:txBody>
      </p:sp>
      <p:graphicFrame>
        <p:nvGraphicFramePr>
          <p:cNvPr id="6153" name="对象 19"/>
          <p:cNvGraphicFramePr>
            <a:graphicFrameLocks noChangeAspect="1"/>
          </p:cNvGraphicFramePr>
          <p:nvPr/>
        </p:nvGraphicFramePr>
        <p:xfrm>
          <a:off x="4146550" y="6381329"/>
          <a:ext cx="649288" cy="290513"/>
        </p:xfrm>
        <a:graphic>
          <a:graphicData uri="http://schemas.openxmlformats.org/presentationml/2006/ole">
            <mc:AlternateContent xmlns:mc="http://schemas.openxmlformats.org/markup-compatibility/2006">
              <mc:Choice xmlns:v="urn:schemas-microsoft-com:vml" Requires="v">
                <p:oleObj name="Equation" r:id="rId17" imgW="342751" imgH="241195" progId="Equation.DSMT4">
                  <p:embed/>
                </p:oleObj>
              </mc:Choice>
              <mc:Fallback>
                <p:oleObj name="Equation" r:id="rId17" imgW="342751" imgH="241195" progId="Equation.DSMT4">
                  <p:embed/>
                  <p:pic>
                    <p:nvPicPr>
                      <p:cNvPr id="6153" name="对象 19"/>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146550" y="6381329"/>
                        <a:ext cx="649288" cy="290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154" name="对象 20"/>
          <p:cNvGraphicFramePr>
            <a:graphicFrameLocks noChangeAspect="1"/>
          </p:cNvGraphicFramePr>
          <p:nvPr/>
        </p:nvGraphicFramePr>
        <p:xfrm>
          <a:off x="4902201" y="6381328"/>
          <a:ext cx="454025" cy="298450"/>
        </p:xfrm>
        <a:graphic>
          <a:graphicData uri="http://schemas.openxmlformats.org/presentationml/2006/ole">
            <mc:AlternateContent xmlns:mc="http://schemas.openxmlformats.org/markup-compatibility/2006">
              <mc:Choice xmlns:v="urn:schemas-microsoft-com:vml" Requires="v">
                <p:oleObj name="Equation" r:id="rId19" imgW="393529" imgH="228501" progId="Equation.DSMT4">
                  <p:embed/>
                </p:oleObj>
              </mc:Choice>
              <mc:Fallback>
                <p:oleObj name="Equation" r:id="rId19" imgW="393529" imgH="228501" progId="Equation.DSMT4">
                  <p:embed/>
                  <p:pic>
                    <p:nvPicPr>
                      <p:cNvPr id="6154" name="对象 20"/>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902201" y="6381328"/>
                        <a:ext cx="454025" cy="29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155" name="对象 21"/>
          <p:cNvGraphicFramePr>
            <a:graphicFrameLocks noChangeAspect="1"/>
          </p:cNvGraphicFramePr>
          <p:nvPr/>
        </p:nvGraphicFramePr>
        <p:xfrm>
          <a:off x="5660580" y="6381329"/>
          <a:ext cx="579437" cy="288925"/>
        </p:xfrm>
        <a:graphic>
          <a:graphicData uri="http://schemas.openxmlformats.org/presentationml/2006/ole">
            <mc:AlternateContent xmlns:mc="http://schemas.openxmlformats.org/markup-compatibility/2006">
              <mc:Choice xmlns:v="urn:schemas-microsoft-com:vml" Requires="v">
                <p:oleObj name="Equation" r:id="rId21" imgW="406224" imgH="241195" progId="Equation.DSMT4">
                  <p:embed/>
                </p:oleObj>
              </mc:Choice>
              <mc:Fallback>
                <p:oleObj name="Equation" r:id="rId21" imgW="406224" imgH="241195" progId="Equation.DSMT4">
                  <p:embed/>
                  <p:pic>
                    <p:nvPicPr>
                      <p:cNvPr id="6155" name="对象 21"/>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5660580" y="6381329"/>
                        <a:ext cx="579437" cy="28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3" name="左大括号 22"/>
          <p:cNvSpPr/>
          <p:nvPr/>
        </p:nvSpPr>
        <p:spPr>
          <a:xfrm>
            <a:off x="5589589" y="5157192"/>
            <a:ext cx="148431" cy="1202333"/>
          </a:xfrm>
          <a:prstGeom prst="leftBrace">
            <a:avLst/>
          </a:prstGeom>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24" name="TextBox 2"/>
          <p:cNvSpPr txBox="1">
            <a:spLocks noChangeArrowheads="1"/>
          </p:cNvSpPr>
          <p:nvPr/>
        </p:nvSpPr>
        <p:spPr bwMode="auto">
          <a:xfrm>
            <a:off x="3197622" y="116633"/>
            <a:ext cx="536495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r>
              <a:rPr lang="en-US" altLang="zh-CN" sz="3200" b="1" dirty="0">
                <a:solidFill>
                  <a:schemeClr val="tx2"/>
                </a:solidFill>
                <a:latin typeface="微软雅黑" panose="020B0503020204020204" pitchFamily="34" charset="-122"/>
                <a:ea typeface="微软雅黑" panose="020B0503020204020204" pitchFamily="34" charset="-122"/>
                <a:cs typeface="Times New Roman" pitchFamily="18" charset="0"/>
              </a:rPr>
              <a:t>02</a:t>
            </a:r>
            <a:r>
              <a:rPr lang="en-US" altLang="zh-CN" sz="3200" dirty="0">
                <a:solidFill>
                  <a:schemeClr val="tx2"/>
                </a:solidFill>
                <a:latin typeface="微软雅黑" panose="020B0503020204020204" pitchFamily="34" charset="-122"/>
                <a:ea typeface="微软雅黑" panose="020B0503020204020204" pitchFamily="34" charset="-122"/>
              </a:rPr>
              <a:t>     </a:t>
            </a:r>
            <a:r>
              <a:rPr lang="zh-CN" altLang="en-US" sz="3200" dirty="0">
                <a:solidFill>
                  <a:schemeClr val="tx2"/>
                </a:solidFill>
                <a:latin typeface="微软雅黑" panose="020B0503020204020204" pitchFamily="34" charset="-122"/>
                <a:ea typeface="微软雅黑" panose="020B0503020204020204" pitchFamily="34" charset="-122"/>
              </a:rPr>
              <a:t>支持向量回归机模型</a:t>
            </a:r>
          </a:p>
        </p:txBody>
      </p:sp>
    </p:spTree>
    <p:extLst>
      <p:ext uri="{BB962C8B-B14F-4D97-AF65-F5344CB8AC3E}">
        <p14:creationId xmlns:p14="http://schemas.microsoft.com/office/powerpoint/2010/main" val="3075917589"/>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流程图: 过程 1"/>
          <p:cNvSpPr/>
          <p:nvPr/>
        </p:nvSpPr>
        <p:spPr>
          <a:xfrm>
            <a:off x="7270751" y="1411289"/>
            <a:ext cx="1279525" cy="369887"/>
          </a:xfrm>
          <a:prstGeom prst="flowChartProcess">
            <a:avLst/>
          </a:prstGeom>
          <a:noFill/>
          <a:ln w="25400">
            <a:solidFill>
              <a:schemeClr val="tx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7179" name="TextBox 2"/>
          <p:cNvSpPr txBox="1">
            <a:spLocks noChangeArrowheads="1"/>
          </p:cNvSpPr>
          <p:nvPr/>
        </p:nvSpPr>
        <p:spPr bwMode="auto">
          <a:xfrm>
            <a:off x="7248526" y="1412876"/>
            <a:ext cx="128111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r>
              <a:rPr lang="zh-CN" altLang="en-US" sz="1600"/>
              <a:t>给定样本集</a:t>
            </a:r>
          </a:p>
        </p:txBody>
      </p:sp>
      <p:sp>
        <p:nvSpPr>
          <p:cNvPr id="13" name="流程图: 过程 12"/>
          <p:cNvSpPr/>
          <p:nvPr/>
        </p:nvSpPr>
        <p:spPr>
          <a:xfrm>
            <a:off x="6900863" y="2098675"/>
            <a:ext cx="2024062" cy="369888"/>
          </a:xfrm>
          <a:prstGeom prst="flowChartProcess">
            <a:avLst/>
          </a:prstGeom>
          <a:noFill/>
          <a:ln w="25400">
            <a:solidFill>
              <a:schemeClr val="tx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7181" name="TextBox 3"/>
          <p:cNvSpPr txBox="1">
            <a:spLocks noChangeArrowheads="1"/>
          </p:cNvSpPr>
          <p:nvPr/>
        </p:nvSpPr>
        <p:spPr bwMode="auto">
          <a:xfrm>
            <a:off x="6959600" y="2060576"/>
            <a:ext cx="202565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r>
              <a:rPr lang="zh-CN" altLang="en-US" sz="1600"/>
              <a:t>选择合适的精度</a:t>
            </a:r>
          </a:p>
        </p:txBody>
      </p:sp>
      <p:graphicFrame>
        <p:nvGraphicFramePr>
          <p:cNvPr id="7170" name="对象 4"/>
          <p:cNvGraphicFramePr>
            <a:graphicFrameLocks noChangeAspect="1"/>
          </p:cNvGraphicFramePr>
          <p:nvPr/>
        </p:nvGraphicFramePr>
        <p:xfrm>
          <a:off x="8496301" y="2163763"/>
          <a:ext cx="225425" cy="239712"/>
        </p:xfrm>
        <a:graphic>
          <a:graphicData uri="http://schemas.openxmlformats.org/presentationml/2006/ole">
            <mc:AlternateContent xmlns:mc="http://schemas.openxmlformats.org/markup-compatibility/2006">
              <mc:Choice xmlns:v="urn:schemas-microsoft-com:vml" Requires="v">
                <p:oleObj name="Equation" r:id="rId2" imgW="126835" imgH="139518" progId="Equation.DSMT4">
                  <p:embed/>
                </p:oleObj>
              </mc:Choice>
              <mc:Fallback>
                <p:oleObj name="Equation" r:id="rId2" imgW="126835" imgH="139518" progId="Equation.DSMT4">
                  <p:embed/>
                  <p:pic>
                    <p:nvPicPr>
                      <p:cNvPr id="7170" name="对象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96301" y="2163763"/>
                        <a:ext cx="225425" cy="239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5" name="流程图: 过程 14"/>
          <p:cNvSpPr/>
          <p:nvPr/>
        </p:nvSpPr>
        <p:spPr>
          <a:xfrm>
            <a:off x="6900864" y="2819400"/>
            <a:ext cx="2079625" cy="369888"/>
          </a:xfrm>
          <a:prstGeom prst="flowChartProcess">
            <a:avLst/>
          </a:prstGeom>
          <a:noFill/>
          <a:ln w="25400">
            <a:solidFill>
              <a:schemeClr val="tx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p>
        </p:txBody>
      </p:sp>
      <p:sp>
        <p:nvSpPr>
          <p:cNvPr id="7183" name="TextBox 6"/>
          <p:cNvSpPr txBox="1">
            <a:spLocks noChangeArrowheads="1"/>
          </p:cNvSpPr>
          <p:nvPr/>
        </p:nvSpPr>
        <p:spPr bwMode="auto">
          <a:xfrm>
            <a:off x="6888164" y="2852739"/>
            <a:ext cx="209867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r>
              <a:rPr lang="zh-CN" altLang="en-US" sz="1600"/>
              <a:t>求解对偶化最优问题</a:t>
            </a:r>
          </a:p>
        </p:txBody>
      </p:sp>
      <p:sp>
        <p:nvSpPr>
          <p:cNvPr id="17" name="流程图: 过程 16"/>
          <p:cNvSpPr/>
          <p:nvPr/>
        </p:nvSpPr>
        <p:spPr>
          <a:xfrm>
            <a:off x="7296151" y="3457575"/>
            <a:ext cx="1204913" cy="369888"/>
          </a:xfrm>
          <a:prstGeom prst="flowChartProcess">
            <a:avLst/>
          </a:prstGeom>
          <a:noFill/>
          <a:ln w="25400">
            <a:solidFill>
              <a:schemeClr val="tx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9" name="流程图: 过程 18"/>
          <p:cNvSpPr/>
          <p:nvPr/>
        </p:nvSpPr>
        <p:spPr>
          <a:xfrm>
            <a:off x="6288088" y="4113214"/>
            <a:ext cx="3384550" cy="369887"/>
          </a:xfrm>
          <a:prstGeom prst="flowChartProcess">
            <a:avLst/>
          </a:prstGeom>
          <a:noFill/>
          <a:ln w="25400">
            <a:solidFill>
              <a:schemeClr val="tx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7186" name="TextBox 7"/>
          <p:cNvSpPr txBox="1">
            <a:spLocks noChangeArrowheads="1"/>
          </p:cNvSpPr>
          <p:nvPr/>
        </p:nvSpPr>
        <p:spPr bwMode="auto">
          <a:xfrm>
            <a:off x="6888164" y="3429000"/>
            <a:ext cx="13684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r>
              <a:rPr lang="zh-CN" altLang="en-US" sz="1600"/>
              <a:t>               计算</a:t>
            </a:r>
          </a:p>
        </p:txBody>
      </p:sp>
      <p:graphicFrame>
        <p:nvGraphicFramePr>
          <p:cNvPr id="7171" name="对象 9"/>
          <p:cNvGraphicFramePr>
            <a:graphicFrameLocks noChangeAspect="1"/>
          </p:cNvGraphicFramePr>
          <p:nvPr/>
        </p:nvGraphicFramePr>
        <p:xfrm>
          <a:off x="8066088" y="3540126"/>
          <a:ext cx="298450" cy="193675"/>
        </p:xfrm>
        <a:graphic>
          <a:graphicData uri="http://schemas.openxmlformats.org/presentationml/2006/ole">
            <mc:AlternateContent xmlns:mc="http://schemas.openxmlformats.org/markup-compatibility/2006">
              <mc:Choice xmlns:v="urn:schemas-microsoft-com:vml" Requires="v">
                <p:oleObj name="Equation" r:id="rId4" imgW="152334" imgH="139639" progId="Equation.DSMT4">
                  <p:embed/>
                </p:oleObj>
              </mc:Choice>
              <mc:Fallback>
                <p:oleObj name="Equation" r:id="rId4" imgW="152334" imgH="139639" progId="Equation.DSMT4">
                  <p:embed/>
                  <p:pic>
                    <p:nvPicPr>
                      <p:cNvPr id="7171" name="对象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66088" y="3540126"/>
                        <a:ext cx="298450" cy="19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187" name="TextBox 13"/>
          <p:cNvSpPr txBox="1">
            <a:spLocks noChangeArrowheads="1"/>
          </p:cNvSpPr>
          <p:nvPr/>
        </p:nvSpPr>
        <p:spPr bwMode="auto">
          <a:xfrm>
            <a:off x="6311900" y="4149725"/>
            <a:ext cx="33845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r>
              <a:rPr lang="zh-CN" altLang="en-US" sz="1600"/>
              <a:t>选择           ，计算</a:t>
            </a:r>
          </a:p>
        </p:txBody>
      </p:sp>
      <p:graphicFrame>
        <p:nvGraphicFramePr>
          <p:cNvPr id="7172" name="对象 15"/>
          <p:cNvGraphicFramePr>
            <a:graphicFrameLocks noChangeAspect="1"/>
          </p:cNvGraphicFramePr>
          <p:nvPr/>
        </p:nvGraphicFramePr>
        <p:xfrm>
          <a:off x="6784976" y="4152901"/>
          <a:ext cx="485775" cy="290513"/>
        </p:xfrm>
        <a:graphic>
          <a:graphicData uri="http://schemas.openxmlformats.org/presentationml/2006/ole">
            <mc:AlternateContent xmlns:mc="http://schemas.openxmlformats.org/markup-compatibility/2006">
              <mc:Choice xmlns:v="urn:schemas-microsoft-com:vml" Requires="v">
                <p:oleObj name="Equation" r:id="rId6" imgW="393529" imgH="228501" progId="Equation.DSMT4">
                  <p:embed/>
                </p:oleObj>
              </mc:Choice>
              <mc:Fallback>
                <p:oleObj name="Equation" r:id="rId6" imgW="393529" imgH="228501" progId="Equation.DSMT4">
                  <p:embed/>
                  <p:pic>
                    <p:nvPicPr>
                      <p:cNvPr id="7172" name="对象 1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784976" y="4152901"/>
                        <a:ext cx="485775" cy="290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173" name="对象 19"/>
          <p:cNvGraphicFramePr>
            <a:graphicFrameLocks noChangeAspect="1"/>
          </p:cNvGraphicFramePr>
          <p:nvPr/>
        </p:nvGraphicFramePr>
        <p:xfrm>
          <a:off x="7980364" y="4152901"/>
          <a:ext cx="1546225" cy="290513"/>
        </p:xfrm>
        <a:graphic>
          <a:graphicData uri="http://schemas.openxmlformats.org/presentationml/2006/ole">
            <mc:AlternateContent xmlns:mc="http://schemas.openxmlformats.org/markup-compatibility/2006">
              <mc:Choice xmlns:v="urn:schemas-microsoft-com:vml" Requires="v">
                <p:oleObj name="Equation" r:id="rId8" imgW="1180588" imgH="241195" progId="Equation.DSMT4">
                  <p:embed/>
                </p:oleObj>
              </mc:Choice>
              <mc:Fallback>
                <p:oleObj name="Equation" r:id="rId8" imgW="1180588" imgH="241195" progId="Equation.DSMT4">
                  <p:embed/>
                  <p:pic>
                    <p:nvPicPr>
                      <p:cNvPr id="7173" name="对象 1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980364" y="4152901"/>
                        <a:ext cx="1546225" cy="290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188" name="TextBox 20"/>
          <p:cNvSpPr txBox="1">
            <a:spLocks noChangeArrowheads="1"/>
          </p:cNvSpPr>
          <p:nvPr/>
        </p:nvSpPr>
        <p:spPr bwMode="auto">
          <a:xfrm>
            <a:off x="6527800" y="4941889"/>
            <a:ext cx="282575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r>
              <a:rPr lang="zh-CN" altLang="en-US" sz="1600"/>
              <a:t>   构造线性硬                  超平面</a:t>
            </a:r>
          </a:p>
        </p:txBody>
      </p:sp>
      <p:graphicFrame>
        <p:nvGraphicFramePr>
          <p:cNvPr id="7174" name="对象 21"/>
          <p:cNvGraphicFramePr>
            <a:graphicFrameLocks noChangeAspect="1"/>
          </p:cNvGraphicFramePr>
          <p:nvPr/>
        </p:nvGraphicFramePr>
        <p:xfrm>
          <a:off x="7759700" y="4973638"/>
          <a:ext cx="698500" cy="233362"/>
        </p:xfrm>
        <a:graphic>
          <a:graphicData uri="http://schemas.openxmlformats.org/presentationml/2006/ole">
            <mc:AlternateContent xmlns:mc="http://schemas.openxmlformats.org/markup-compatibility/2006">
              <mc:Choice xmlns:v="urn:schemas-microsoft-com:vml" Requires="v">
                <p:oleObj name="Equation" r:id="rId10" imgW="532937" imgH="177646" progId="Equation.DSMT4">
                  <p:embed/>
                </p:oleObj>
              </mc:Choice>
              <mc:Fallback>
                <p:oleObj name="Equation" r:id="rId10" imgW="532937" imgH="177646" progId="Equation.DSMT4">
                  <p:embed/>
                  <p:pic>
                    <p:nvPicPr>
                      <p:cNvPr id="7174" name="对象 2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759700" y="4973638"/>
                        <a:ext cx="698500" cy="233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cxnSp>
        <p:nvCxnSpPr>
          <p:cNvPr id="24" name="直接箭头连接符 23"/>
          <p:cNvCxnSpPr/>
          <p:nvPr/>
        </p:nvCxnSpPr>
        <p:spPr>
          <a:xfrm flipH="1">
            <a:off x="7899400" y="1781175"/>
            <a:ext cx="0" cy="317500"/>
          </a:xfrm>
          <a:prstGeom prst="straightConnector1">
            <a:avLst/>
          </a:prstGeom>
          <a:ln w="12700">
            <a:solidFill>
              <a:schemeClr val="tx1">
                <a:alpha val="8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p:nvPr/>
        </p:nvCxnSpPr>
        <p:spPr>
          <a:xfrm flipH="1">
            <a:off x="7881939" y="2468564"/>
            <a:ext cx="3175" cy="350837"/>
          </a:xfrm>
          <a:prstGeom prst="straightConnector1">
            <a:avLst/>
          </a:prstGeom>
          <a:ln w="12700">
            <a:solidFill>
              <a:schemeClr val="tx1">
                <a:alpha val="8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31" name="直接箭头连接符 30"/>
          <p:cNvCxnSpPr/>
          <p:nvPr/>
        </p:nvCxnSpPr>
        <p:spPr>
          <a:xfrm>
            <a:off x="7885114" y="3189289"/>
            <a:ext cx="9525" cy="295275"/>
          </a:xfrm>
          <a:prstGeom prst="straightConnector1">
            <a:avLst/>
          </a:prstGeom>
          <a:ln w="12700">
            <a:solidFill>
              <a:schemeClr val="tx1">
                <a:alpha val="8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36" name="直接箭头连接符 35"/>
          <p:cNvCxnSpPr/>
          <p:nvPr/>
        </p:nvCxnSpPr>
        <p:spPr>
          <a:xfrm>
            <a:off x="7910513" y="3817938"/>
            <a:ext cx="0" cy="309562"/>
          </a:xfrm>
          <a:prstGeom prst="straightConnector1">
            <a:avLst/>
          </a:prstGeom>
          <a:ln w="12700">
            <a:solidFill>
              <a:schemeClr val="tx1">
                <a:alpha val="8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39" name="直接箭头连接符 38"/>
          <p:cNvCxnSpPr/>
          <p:nvPr/>
        </p:nvCxnSpPr>
        <p:spPr>
          <a:xfrm>
            <a:off x="7907339" y="4475164"/>
            <a:ext cx="3175" cy="420687"/>
          </a:xfrm>
          <a:prstGeom prst="straightConnector1">
            <a:avLst/>
          </a:prstGeom>
          <a:ln w="12700">
            <a:solidFill>
              <a:schemeClr val="tx1">
                <a:alpha val="80000"/>
              </a:schemeClr>
            </a:solidFill>
            <a:tailEnd type="arrow"/>
          </a:ln>
        </p:spPr>
        <p:style>
          <a:lnRef idx="1">
            <a:schemeClr val="accent1"/>
          </a:lnRef>
          <a:fillRef idx="0">
            <a:schemeClr val="accent1"/>
          </a:fillRef>
          <a:effectRef idx="0">
            <a:schemeClr val="accent1"/>
          </a:effectRef>
          <a:fontRef idx="minor">
            <a:schemeClr val="tx1"/>
          </a:fontRef>
        </p:style>
      </p:cxnSp>
      <p:pic>
        <p:nvPicPr>
          <p:cNvPr id="7195" name="Picture 45"/>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835943" y="1316037"/>
            <a:ext cx="4928395" cy="5465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96" name="Picture 46"/>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897062" y="3504225"/>
            <a:ext cx="4867276" cy="39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97" name="Picture 47"/>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063750" y="4059909"/>
            <a:ext cx="276225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98" name="Picture 54"/>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099137" y="2808288"/>
            <a:ext cx="116205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99" name="Picture 55"/>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341481" y="2747963"/>
            <a:ext cx="1552575" cy="37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00" name="Picture 56"/>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660524" y="4793457"/>
            <a:ext cx="4543426"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流程图: 过程 17"/>
          <p:cNvSpPr/>
          <p:nvPr/>
        </p:nvSpPr>
        <p:spPr>
          <a:xfrm>
            <a:off x="6456364" y="4941889"/>
            <a:ext cx="3024187" cy="369887"/>
          </a:xfrm>
          <a:prstGeom prst="flowChartProcess">
            <a:avLst/>
          </a:prstGeom>
          <a:noFill/>
          <a:ln w="25400">
            <a:solidFill>
              <a:schemeClr val="tx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dirty="0"/>
          </a:p>
        </p:txBody>
      </p:sp>
      <p:sp>
        <p:nvSpPr>
          <p:cNvPr id="34" name="TextBox 3"/>
          <p:cNvSpPr txBox="1">
            <a:spLocks noChangeArrowheads="1"/>
          </p:cNvSpPr>
          <p:nvPr/>
        </p:nvSpPr>
        <p:spPr bwMode="auto">
          <a:xfrm>
            <a:off x="3371868" y="362055"/>
            <a:ext cx="488472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r>
              <a:rPr lang="en-US" altLang="zh-CN" sz="2800" b="1" dirty="0">
                <a:solidFill>
                  <a:srgbClr val="00DED3"/>
                </a:solidFill>
                <a:latin typeface="微软雅黑" panose="020B0503020204020204" pitchFamily="34" charset="-122"/>
                <a:ea typeface="微软雅黑" panose="020B0503020204020204" pitchFamily="34" charset="-122"/>
                <a:cs typeface="Times New Roman" pitchFamily="18" charset="0"/>
              </a:rPr>
              <a:t>03</a:t>
            </a:r>
            <a:r>
              <a:rPr lang="en-US" altLang="zh-CN" sz="2800" dirty="0">
                <a:latin typeface="微软雅黑" panose="020B0503020204020204" pitchFamily="34" charset="-122"/>
                <a:ea typeface="微软雅黑" panose="020B0503020204020204" pitchFamily="34" charset="-122"/>
              </a:rPr>
              <a:t>     </a:t>
            </a:r>
            <a:r>
              <a:rPr lang="zh-CN" altLang="en-US" sz="2800" dirty="0">
                <a:latin typeface="微软雅黑" panose="020B0503020204020204" pitchFamily="34" charset="-122"/>
                <a:ea typeface="微软雅黑" panose="020B0503020204020204" pitchFamily="34" charset="-122"/>
              </a:rPr>
              <a:t>支持向量回归机算法</a:t>
            </a:r>
          </a:p>
        </p:txBody>
      </p:sp>
    </p:spTree>
    <p:extLst>
      <p:ext uri="{BB962C8B-B14F-4D97-AF65-F5344CB8AC3E}">
        <p14:creationId xmlns:p14="http://schemas.microsoft.com/office/powerpoint/2010/main" val="100744468"/>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0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35760" y="1124745"/>
            <a:ext cx="4169048" cy="23563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流程图: 库存数据 6"/>
          <p:cNvSpPr/>
          <p:nvPr/>
        </p:nvSpPr>
        <p:spPr>
          <a:xfrm>
            <a:off x="2495550" y="981075"/>
            <a:ext cx="863600" cy="438150"/>
          </a:xfrm>
          <a:prstGeom prst="flowChartOnlineStorage">
            <a:avLst/>
          </a:prstGeom>
          <a:solidFill>
            <a:srgbClr val="00B9B1">
              <a:alpha val="7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aphicFrame>
        <p:nvGraphicFramePr>
          <p:cNvPr id="8194" name="对象 1"/>
          <p:cNvGraphicFramePr>
            <a:graphicFrameLocks noChangeAspect="1"/>
          </p:cNvGraphicFramePr>
          <p:nvPr/>
        </p:nvGraphicFramePr>
        <p:xfrm>
          <a:off x="2522539" y="1093789"/>
          <a:ext cx="630237" cy="212725"/>
        </p:xfrm>
        <a:graphic>
          <a:graphicData uri="http://schemas.openxmlformats.org/presentationml/2006/ole">
            <mc:AlternateContent xmlns:mc="http://schemas.openxmlformats.org/markup-compatibility/2006">
              <mc:Choice xmlns:v="urn:schemas-microsoft-com:vml" Requires="v">
                <p:oleObj name="Equation" r:id="rId3" imgW="558558" imgH="177723" progId="Equation.DSMT4">
                  <p:embed/>
                </p:oleObj>
              </mc:Choice>
              <mc:Fallback>
                <p:oleObj name="Equation" r:id="rId3" imgW="558558" imgH="177723" progId="Equation.DSMT4">
                  <p:embed/>
                  <p:pic>
                    <p:nvPicPr>
                      <p:cNvPr id="8194" name="对象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22539" y="1093789"/>
                        <a:ext cx="630237"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204" name="TextBox 2"/>
          <p:cNvSpPr txBox="1">
            <a:spLocks noChangeArrowheads="1"/>
          </p:cNvSpPr>
          <p:nvPr/>
        </p:nvSpPr>
        <p:spPr bwMode="auto">
          <a:xfrm>
            <a:off x="2828926" y="3575050"/>
            <a:ext cx="6049963"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r>
              <a:rPr lang="zh-CN" altLang="en-US" sz="1600"/>
              <a:t>引入松弛变量                                    和惩罚参数</a:t>
            </a:r>
            <a:r>
              <a:rPr lang="en-US" altLang="zh-CN" sz="1600"/>
              <a:t>C</a:t>
            </a:r>
            <a:r>
              <a:rPr lang="zh-CN" altLang="en-US" sz="1600"/>
              <a:t>，将硬                 软化。 </a:t>
            </a:r>
          </a:p>
        </p:txBody>
      </p:sp>
      <p:graphicFrame>
        <p:nvGraphicFramePr>
          <p:cNvPr id="8195" name="对象 3"/>
          <p:cNvGraphicFramePr>
            <a:graphicFrameLocks noChangeAspect="1"/>
          </p:cNvGraphicFramePr>
          <p:nvPr/>
        </p:nvGraphicFramePr>
        <p:xfrm>
          <a:off x="4240213" y="3598863"/>
          <a:ext cx="1452562" cy="290512"/>
        </p:xfrm>
        <a:graphic>
          <a:graphicData uri="http://schemas.openxmlformats.org/presentationml/2006/ole">
            <mc:AlternateContent xmlns:mc="http://schemas.openxmlformats.org/markup-compatibility/2006">
              <mc:Choice xmlns:v="urn:schemas-microsoft-com:vml" Requires="v">
                <p:oleObj name="Equation" r:id="rId5" imgW="1269449" imgH="241195" progId="Equation.DSMT4">
                  <p:embed/>
                </p:oleObj>
              </mc:Choice>
              <mc:Fallback>
                <p:oleObj name="Equation" r:id="rId5" imgW="1269449" imgH="241195" progId="Equation.DSMT4">
                  <p:embed/>
                  <p:pic>
                    <p:nvPicPr>
                      <p:cNvPr id="8195" name="对象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40213" y="3598863"/>
                        <a:ext cx="1452562" cy="290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196" name="对象 4"/>
          <p:cNvGraphicFramePr>
            <a:graphicFrameLocks noChangeAspect="1"/>
          </p:cNvGraphicFramePr>
          <p:nvPr/>
        </p:nvGraphicFramePr>
        <p:xfrm>
          <a:off x="7535863" y="3627438"/>
          <a:ext cx="698500" cy="233362"/>
        </p:xfrm>
        <a:graphic>
          <a:graphicData uri="http://schemas.openxmlformats.org/presentationml/2006/ole">
            <mc:AlternateContent xmlns:mc="http://schemas.openxmlformats.org/markup-compatibility/2006">
              <mc:Choice xmlns:v="urn:schemas-microsoft-com:vml" Requires="v">
                <p:oleObj name="Equation" r:id="rId7" imgW="532937" imgH="177646" progId="Equation.DSMT4">
                  <p:embed/>
                </p:oleObj>
              </mc:Choice>
              <mc:Fallback>
                <p:oleObj name="Equation" r:id="rId7" imgW="532937" imgH="177646" progId="Equation.DSMT4">
                  <p:embed/>
                  <p:pic>
                    <p:nvPicPr>
                      <p:cNvPr id="8196" name="对象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535863" y="3627438"/>
                        <a:ext cx="698500" cy="233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197" name="对象 5"/>
          <p:cNvGraphicFramePr>
            <a:graphicFrameLocks noChangeAspect="1"/>
          </p:cNvGraphicFramePr>
          <p:nvPr/>
        </p:nvGraphicFramePr>
        <p:xfrm>
          <a:off x="1919289" y="4652964"/>
          <a:ext cx="3341687" cy="1730375"/>
        </p:xfrm>
        <a:graphic>
          <a:graphicData uri="http://schemas.openxmlformats.org/presentationml/2006/ole">
            <mc:AlternateContent xmlns:mc="http://schemas.openxmlformats.org/markup-compatibility/2006">
              <mc:Choice xmlns:v="urn:schemas-microsoft-com:vml" Requires="v">
                <p:oleObj name="Equation" r:id="rId9" imgW="2400300" imgH="1143000" progId="Equation.DSMT4">
                  <p:embed/>
                </p:oleObj>
              </mc:Choice>
              <mc:Fallback>
                <p:oleObj name="Equation" r:id="rId9" imgW="2400300" imgH="1143000" progId="Equation.DSMT4">
                  <p:embed/>
                  <p:pic>
                    <p:nvPicPr>
                      <p:cNvPr id="8197" name="对象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919289" y="4652964"/>
                        <a:ext cx="3341687" cy="173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198" name="对象 7"/>
          <p:cNvGraphicFramePr>
            <a:graphicFrameLocks noChangeAspect="1"/>
          </p:cNvGraphicFramePr>
          <p:nvPr/>
        </p:nvGraphicFramePr>
        <p:xfrm>
          <a:off x="6096000" y="4581526"/>
          <a:ext cx="4287838" cy="1922463"/>
        </p:xfrm>
        <a:graphic>
          <a:graphicData uri="http://schemas.openxmlformats.org/presentationml/2006/ole">
            <mc:AlternateContent xmlns:mc="http://schemas.openxmlformats.org/markup-compatibility/2006">
              <mc:Choice xmlns:v="urn:schemas-microsoft-com:vml" Requires="v">
                <p:oleObj name="Equation" r:id="rId11" imgW="3467100" imgH="1562100" progId="Equation.DSMT4">
                  <p:embed/>
                </p:oleObj>
              </mc:Choice>
              <mc:Fallback>
                <p:oleObj name="Equation" r:id="rId11" imgW="3467100" imgH="1562100" progId="Equation.DSMT4">
                  <p:embed/>
                  <p:pic>
                    <p:nvPicPr>
                      <p:cNvPr id="8198" name="对象 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096000" y="4581526"/>
                        <a:ext cx="4287838" cy="1922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0" name="左大括号 9"/>
          <p:cNvSpPr/>
          <p:nvPr/>
        </p:nvSpPr>
        <p:spPr>
          <a:xfrm>
            <a:off x="5591176" y="4797425"/>
            <a:ext cx="360363" cy="1562100"/>
          </a:xfrm>
          <a:prstGeom prst="leftBrace">
            <a:avLst/>
          </a:prstGeom>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8206" name="TextBox 12"/>
          <p:cNvSpPr txBox="1">
            <a:spLocks noChangeArrowheads="1"/>
          </p:cNvSpPr>
          <p:nvPr/>
        </p:nvSpPr>
        <p:spPr bwMode="auto">
          <a:xfrm>
            <a:off x="2208214" y="4129089"/>
            <a:ext cx="935037" cy="369887"/>
          </a:xfrm>
          <a:prstGeom prst="rect">
            <a:avLst/>
          </a:prstGeom>
          <a:solidFill>
            <a:srgbClr val="00B9B1">
              <a:alpha val="79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r>
              <a:rPr lang="zh-CN" altLang="en-US"/>
              <a:t>原问题</a:t>
            </a:r>
          </a:p>
        </p:txBody>
      </p:sp>
      <p:sp>
        <p:nvSpPr>
          <p:cNvPr id="8207" name="TextBox 16"/>
          <p:cNvSpPr txBox="1">
            <a:spLocks noChangeArrowheads="1"/>
          </p:cNvSpPr>
          <p:nvPr/>
        </p:nvSpPr>
        <p:spPr bwMode="auto">
          <a:xfrm>
            <a:off x="5772151" y="4132264"/>
            <a:ext cx="1116013" cy="369887"/>
          </a:xfrm>
          <a:prstGeom prst="rect">
            <a:avLst/>
          </a:prstGeom>
          <a:solidFill>
            <a:srgbClr val="00B9B1">
              <a:alpha val="79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r>
              <a:rPr lang="zh-CN" altLang="en-US"/>
              <a:t>对偶问题</a:t>
            </a:r>
          </a:p>
        </p:txBody>
      </p:sp>
      <p:sp>
        <p:nvSpPr>
          <p:cNvPr id="8208" name="TextBox 13"/>
          <p:cNvSpPr txBox="1">
            <a:spLocks noChangeArrowheads="1"/>
          </p:cNvSpPr>
          <p:nvPr/>
        </p:nvSpPr>
        <p:spPr bwMode="auto">
          <a:xfrm>
            <a:off x="2813050" y="3575050"/>
            <a:ext cx="6065838" cy="369888"/>
          </a:xfrm>
          <a:prstGeom prst="rect">
            <a:avLst/>
          </a:prstGeom>
          <a:noFill/>
          <a:ln w="9525">
            <a:solidFill>
              <a:srgbClr val="00B9B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endParaRPr lang="zh-CN" altLang="en-US" b="1" dirty="0"/>
          </a:p>
        </p:txBody>
      </p:sp>
      <p:sp>
        <p:nvSpPr>
          <p:cNvPr id="18" name="TextBox 3"/>
          <p:cNvSpPr txBox="1">
            <a:spLocks noChangeArrowheads="1"/>
          </p:cNvSpPr>
          <p:nvPr/>
        </p:nvSpPr>
        <p:spPr bwMode="auto">
          <a:xfrm>
            <a:off x="3371868" y="362055"/>
            <a:ext cx="488472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r>
              <a:rPr lang="en-US" altLang="zh-CN" sz="2800" b="1" dirty="0">
                <a:solidFill>
                  <a:srgbClr val="00DED3"/>
                </a:solidFill>
                <a:latin typeface="微软雅黑" panose="020B0503020204020204" pitchFamily="34" charset="-122"/>
                <a:ea typeface="微软雅黑" panose="020B0503020204020204" pitchFamily="34" charset="-122"/>
                <a:cs typeface="Times New Roman" pitchFamily="18" charset="0"/>
              </a:rPr>
              <a:t>03</a:t>
            </a:r>
            <a:r>
              <a:rPr lang="en-US" altLang="zh-CN" sz="2800" dirty="0">
                <a:latin typeface="微软雅黑" panose="020B0503020204020204" pitchFamily="34" charset="-122"/>
                <a:ea typeface="微软雅黑" panose="020B0503020204020204" pitchFamily="34" charset="-122"/>
              </a:rPr>
              <a:t>     </a:t>
            </a:r>
            <a:r>
              <a:rPr lang="zh-CN" altLang="en-US" sz="2800" dirty="0">
                <a:latin typeface="微软雅黑" panose="020B0503020204020204" pitchFamily="34" charset="-122"/>
                <a:ea typeface="微软雅黑" panose="020B0503020204020204" pitchFamily="34" charset="-122"/>
              </a:rPr>
              <a:t>支持向量回归机算法</a:t>
            </a:r>
          </a:p>
        </p:txBody>
      </p:sp>
    </p:spTree>
    <p:extLst>
      <p:ext uri="{BB962C8B-B14F-4D97-AF65-F5344CB8AC3E}">
        <p14:creationId xmlns:p14="http://schemas.microsoft.com/office/powerpoint/2010/main" val="122156940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218" name="对象 1"/>
          <p:cNvGraphicFramePr>
            <a:graphicFrameLocks noChangeAspect="1"/>
          </p:cNvGraphicFramePr>
          <p:nvPr/>
        </p:nvGraphicFramePr>
        <p:xfrm>
          <a:off x="3792538" y="1125538"/>
          <a:ext cx="5772796" cy="1295350"/>
        </p:xfrm>
        <a:graphic>
          <a:graphicData uri="http://schemas.openxmlformats.org/presentationml/2006/ole">
            <mc:AlternateContent xmlns:mc="http://schemas.openxmlformats.org/markup-compatibility/2006">
              <mc:Choice xmlns:v="urn:schemas-microsoft-com:vml" Requires="v">
                <p:oleObj name="Equation" r:id="rId2" imgW="3429000" imgH="863600" progId="Equation.DSMT4">
                  <p:embed/>
                </p:oleObj>
              </mc:Choice>
              <mc:Fallback>
                <p:oleObj name="Equation" r:id="rId2" imgW="3429000" imgH="863600" progId="Equation.DSMT4">
                  <p:embed/>
                  <p:pic>
                    <p:nvPicPr>
                      <p:cNvPr id="9218" name="对象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92538" y="1125538"/>
                        <a:ext cx="5772796" cy="1295350"/>
                      </a:xfrm>
                      <a:prstGeom prst="rect">
                        <a:avLst/>
                      </a:prstGeom>
                      <a:noFill/>
                      <a:ln>
                        <a:noFill/>
                      </a:ln>
                    </p:spPr>
                  </p:pic>
                </p:oleObj>
              </mc:Fallback>
            </mc:AlternateContent>
          </a:graphicData>
        </a:graphic>
      </p:graphicFrame>
      <p:graphicFrame>
        <p:nvGraphicFramePr>
          <p:cNvPr id="9219" name="对象 2"/>
          <p:cNvGraphicFramePr>
            <a:graphicFrameLocks noChangeAspect="1"/>
          </p:cNvGraphicFramePr>
          <p:nvPr/>
        </p:nvGraphicFramePr>
        <p:xfrm>
          <a:off x="2854325" y="2780929"/>
          <a:ext cx="3395761" cy="2377033"/>
        </p:xfrm>
        <a:graphic>
          <a:graphicData uri="http://schemas.openxmlformats.org/presentationml/2006/ole">
            <mc:AlternateContent xmlns:mc="http://schemas.openxmlformats.org/markup-compatibility/2006">
              <mc:Choice xmlns:v="urn:schemas-microsoft-com:vml" Requires="v">
                <p:oleObj name="Equation" r:id="rId4" imgW="1651000" imgH="1778000" progId="Equation.DSMT4">
                  <p:embed/>
                </p:oleObj>
              </mc:Choice>
              <mc:Fallback>
                <p:oleObj name="Equation" r:id="rId4" imgW="1651000" imgH="1778000" progId="Equation.DSMT4">
                  <p:embed/>
                  <p:pic>
                    <p:nvPicPr>
                      <p:cNvPr id="9219" name="对象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54325" y="2780929"/>
                        <a:ext cx="3395761" cy="2377033"/>
                      </a:xfrm>
                      <a:prstGeom prst="rect">
                        <a:avLst/>
                      </a:prstGeom>
                      <a:noFill/>
                      <a:ln>
                        <a:noFill/>
                      </a:ln>
                    </p:spPr>
                  </p:pic>
                </p:oleObj>
              </mc:Fallback>
            </mc:AlternateContent>
          </a:graphicData>
        </a:graphic>
      </p:graphicFrame>
      <p:graphicFrame>
        <p:nvGraphicFramePr>
          <p:cNvPr id="9220" name="对象 3"/>
          <p:cNvGraphicFramePr>
            <a:graphicFrameLocks noChangeAspect="1"/>
          </p:cNvGraphicFramePr>
          <p:nvPr/>
        </p:nvGraphicFramePr>
        <p:xfrm>
          <a:off x="6575425" y="3357563"/>
          <a:ext cx="2509242" cy="1295573"/>
        </p:xfrm>
        <a:graphic>
          <a:graphicData uri="http://schemas.openxmlformats.org/presentationml/2006/ole">
            <mc:AlternateContent xmlns:mc="http://schemas.openxmlformats.org/markup-compatibility/2006">
              <mc:Choice xmlns:v="urn:schemas-microsoft-com:vml" Requires="v">
                <p:oleObj name="Equation" r:id="rId6" imgW="1600200" imgH="736560" progId="Equation.DSMT4">
                  <p:embed/>
                </p:oleObj>
              </mc:Choice>
              <mc:Fallback>
                <p:oleObj name="Equation" r:id="rId6" imgW="1600200" imgH="736560" progId="Equation.DSMT4">
                  <p:embed/>
                  <p:pic>
                    <p:nvPicPr>
                      <p:cNvPr id="9220" name="对象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575425" y="3357563"/>
                        <a:ext cx="2509242" cy="1295573"/>
                      </a:xfrm>
                      <a:prstGeom prst="rect">
                        <a:avLst/>
                      </a:prstGeom>
                      <a:noFill/>
                      <a:ln>
                        <a:noFill/>
                      </a:ln>
                    </p:spPr>
                  </p:pic>
                </p:oleObj>
              </mc:Fallback>
            </mc:AlternateContent>
          </a:graphicData>
        </a:graphic>
      </p:graphicFrame>
      <p:graphicFrame>
        <p:nvGraphicFramePr>
          <p:cNvPr id="9221" name="对象 4"/>
          <p:cNvGraphicFramePr>
            <a:graphicFrameLocks noChangeAspect="1"/>
          </p:cNvGraphicFramePr>
          <p:nvPr/>
        </p:nvGraphicFramePr>
        <p:xfrm>
          <a:off x="3195639" y="5229226"/>
          <a:ext cx="955675" cy="358775"/>
        </p:xfrm>
        <a:graphic>
          <a:graphicData uri="http://schemas.openxmlformats.org/presentationml/2006/ole">
            <mc:AlternateContent xmlns:mc="http://schemas.openxmlformats.org/markup-compatibility/2006">
              <mc:Choice xmlns:v="urn:schemas-microsoft-com:vml" Requires="v">
                <p:oleObj name="Equation" r:id="rId8" imgW="520474" imgH="241195" progId="Equation.DSMT4">
                  <p:embed/>
                </p:oleObj>
              </mc:Choice>
              <mc:Fallback>
                <p:oleObj name="Equation" r:id="rId8" imgW="520474" imgH="241195" progId="Equation.DSMT4">
                  <p:embed/>
                  <p:pic>
                    <p:nvPicPr>
                      <p:cNvPr id="9221" name="对象 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195639" y="5229226"/>
                        <a:ext cx="955675" cy="35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222" name="对象 5"/>
          <p:cNvGraphicFramePr>
            <a:graphicFrameLocks noChangeAspect="1"/>
          </p:cNvGraphicFramePr>
          <p:nvPr/>
        </p:nvGraphicFramePr>
        <p:xfrm>
          <a:off x="4510088" y="5732464"/>
          <a:ext cx="2205723" cy="936897"/>
        </p:xfrm>
        <a:graphic>
          <a:graphicData uri="http://schemas.openxmlformats.org/presentationml/2006/ole">
            <mc:AlternateContent xmlns:mc="http://schemas.openxmlformats.org/markup-compatibility/2006">
              <mc:Choice xmlns:v="urn:schemas-microsoft-com:vml" Requires="v">
                <p:oleObj name="Equation" r:id="rId10" imgW="888614" imgH="482391" progId="Equation.DSMT4">
                  <p:embed/>
                </p:oleObj>
              </mc:Choice>
              <mc:Fallback>
                <p:oleObj name="Equation" r:id="rId10" imgW="888614" imgH="482391" progId="Equation.DSMT4">
                  <p:embed/>
                  <p:pic>
                    <p:nvPicPr>
                      <p:cNvPr id="9222" name="对象 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510088" y="5732464"/>
                        <a:ext cx="2205723" cy="936897"/>
                      </a:xfrm>
                      <a:prstGeom prst="rect">
                        <a:avLst/>
                      </a:prstGeom>
                      <a:noFill/>
                      <a:ln>
                        <a:noFill/>
                      </a:ln>
                    </p:spPr>
                  </p:pic>
                </p:oleObj>
              </mc:Fallback>
            </mc:AlternateContent>
          </a:graphicData>
        </a:graphic>
      </p:graphicFrame>
      <p:sp>
        <p:nvSpPr>
          <p:cNvPr id="9226" name="TextBox 6"/>
          <p:cNvSpPr txBox="1">
            <a:spLocks noChangeArrowheads="1"/>
          </p:cNvSpPr>
          <p:nvPr/>
        </p:nvSpPr>
        <p:spPr bwMode="auto">
          <a:xfrm>
            <a:off x="1703513" y="1484313"/>
            <a:ext cx="202076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r>
              <a:rPr lang="zh-CN" altLang="en-US" sz="1600" b="1" dirty="0"/>
              <a:t>构造</a:t>
            </a:r>
            <a:r>
              <a:rPr lang="en-US" altLang="zh-CN" sz="1600" b="1" dirty="0">
                <a:latin typeface="Times New Roman" pitchFamily="18" charset="0"/>
                <a:cs typeface="Times New Roman" pitchFamily="18" charset="0"/>
              </a:rPr>
              <a:t>Lagrange</a:t>
            </a:r>
            <a:r>
              <a:rPr lang="zh-CN" altLang="en-US" sz="1600" b="1" dirty="0"/>
              <a:t>函数</a:t>
            </a:r>
          </a:p>
        </p:txBody>
      </p:sp>
      <p:sp>
        <p:nvSpPr>
          <p:cNvPr id="9227" name="TextBox 7"/>
          <p:cNvSpPr txBox="1">
            <a:spLocks noChangeArrowheads="1"/>
          </p:cNvSpPr>
          <p:nvPr/>
        </p:nvSpPr>
        <p:spPr bwMode="auto">
          <a:xfrm>
            <a:off x="1928814" y="2349500"/>
            <a:ext cx="5634037"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r>
              <a:rPr lang="zh-CN" altLang="en-US" sz="1600" b="1"/>
              <a:t>由带有不等式约束极值问题的</a:t>
            </a:r>
            <a:r>
              <a:rPr lang="en-US" altLang="zh-CN" sz="1600" b="1">
                <a:latin typeface="Times New Roman" pitchFamily="18" charset="0"/>
                <a:cs typeface="Times New Roman" pitchFamily="18" charset="0"/>
              </a:rPr>
              <a:t>KKT</a:t>
            </a:r>
            <a:r>
              <a:rPr lang="zh-CN" altLang="en-US" sz="1600" b="1"/>
              <a:t>条件（必要条件），可知：</a:t>
            </a:r>
          </a:p>
        </p:txBody>
      </p:sp>
      <p:sp>
        <p:nvSpPr>
          <p:cNvPr id="10" name="左大括号 9"/>
          <p:cNvSpPr/>
          <p:nvPr/>
        </p:nvSpPr>
        <p:spPr>
          <a:xfrm>
            <a:off x="2524126" y="3081338"/>
            <a:ext cx="288925" cy="1778000"/>
          </a:xfrm>
          <a:prstGeom prst="leftBrace">
            <a:avLst/>
          </a:prstGeom>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13" name="左大括号 12"/>
          <p:cNvSpPr/>
          <p:nvPr/>
        </p:nvSpPr>
        <p:spPr>
          <a:xfrm>
            <a:off x="6275388" y="3495675"/>
            <a:ext cx="252412" cy="914400"/>
          </a:xfrm>
          <a:prstGeom prst="leftBrace">
            <a:avLst/>
          </a:prstGeom>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9230" name="TextBox 13"/>
          <p:cNvSpPr txBox="1">
            <a:spLocks noChangeArrowheads="1"/>
          </p:cNvSpPr>
          <p:nvPr/>
        </p:nvSpPr>
        <p:spPr bwMode="auto">
          <a:xfrm>
            <a:off x="1952625" y="5230814"/>
            <a:ext cx="6408738"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r>
              <a:rPr lang="zh-CN" altLang="en-US" sz="1600" b="1"/>
              <a:t>由上式可知                        ，且不同时为 </a:t>
            </a:r>
            <a:r>
              <a:rPr lang="en-US" altLang="zh-CN" sz="1600" b="1">
                <a:latin typeface="Times New Roman" pitchFamily="18" charset="0"/>
                <a:cs typeface="Times New Roman" pitchFamily="18" charset="0"/>
              </a:rPr>
              <a:t>0 </a:t>
            </a:r>
            <a:r>
              <a:rPr lang="zh-CN" altLang="en-US" sz="1600" b="1">
                <a:latin typeface="Times New Roman" pitchFamily="18" charset="0"/>
                <a:cs typeface="Times New Roman" pitchFamily="18" charset="0"/>
              </a:rPr>
              <a:t>，且可得到下列式子：</a:t>
            </a:r>
          </a:p>
        </p:txBody>
      </p:sp>
      <p:sp>
        <p:nvSpPr>
          <p:cNvPr id="16" name="TextBox 3"/>
          <p:cNvSpPr txBox="1">
            <a:spLocks noChangeArrowheads="1"/>
          </p:cNvSpPr>
          <p:nvPr/>
        </p:nvSpPr>
        <p:spPr bwMode="auto">
          <a:xfrm>
            <a:off x="3371868" y="362055"/>
            <a:ext cx="488472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r>
              <a:rPr lang="en-US" altLang="zh-CN" sz="2800" b="1" dirty="0">
                <a:solidFill>
                  <a:srgbClr val="00DED3"/>
                </a:solidFill>
                <a:latin typeface="微软雅黑" panose="020B0503020204020204" pitchFamily="34" charset="-122"/>
                <a:ea typeface="微软雅黑" panose="020B0503020204020204" pitchFamily="34" charset="-122"/>
                <a:cs typeface="Times New Roman" pitchFamily="18" charset="0"/>
              </a:rPr>
              <a:t>03</a:t>
            </a:r>
            <a:r>
              <a:rPr lang="en-US" altLang="zh-CN" sz="2800" dirty="0">
                <a:latin typeface="微软雅黑" panose="020B0503020204020204" pitchFamily="34" charset="-122"/>
                <a:ea typeface="微软雅黑" panose="020B0503020204020204" pitchFamily="34" charset="-122"/>
              </a:rPr>
              <a:t>     </a:t>
            </a:r>
            <a:r>
              <a:rPr lang="zh-CN" altLang="en-US" sz="2800" dirty="0">
                <a:latin typeface="微软雅黑" panose="020B0503020204020204" pitchFamily="34" charset="-122"/>
                <a:ea typeface="微软雅黑" panose="020B0503020204020204" pitchFamily="34" charset="-122"/>
              </a:rPr>
              <a:t>支持向量回归机算法</a:t>
            </a:r>
          </a:p>
        </p:txBody>
      </p:sp>
    </p:spTree>
    <p:extLst>
      <p:ext uri="{BB962C8B-B14F-4D97-AF65-F5344CB8AC3E}">
        <p14:creationId xmlns:p14="http://schemas.microsoft.com/office/powerpoint/2010/main" val="586831544"/>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351088" y="1484314"/>
            <a:ext cx="7848600" cy="682625"/>
          </a:xfrm>
          <a:prstGeom prst="rect">
            <a:avLst/>
          </a:prstGeom>
          <a:noFill/>
          <a:ln w="19050">
            <a:solidFill>
              <a:srgbClr val="FFC000">
                <a:alpha val="85000"/>
              </a:srgbClr>
            </a:solidFill>
            <a:prstDash val="dash"/>
          </a:ln>
        </p:spPr>
        <p:txBody>
          <a:bodyPr>
            <a:spAutoFit/>
          </a:bodyPr>
          <a:lstStyle/>
          <a:p>
            <a:pPr marL="400050" indent="-400050">
              <a:lnSpc>
                <a:spcPts val="2320"/>
              </a:lnSpc>
              <a:buClr>
                <a:srgbClr val="00B9B1"/>
              </a:buClr>
              <a:buFont typeface="+mj-lt"/>
              <a:buAutoNum type="romanUcPeriod"/>
              <a:defRPr/>
            </a:pPr>
            <a:r>
              <a:rPr lang="en-US" altLang="zh-CN" sz="1600" b="1" dirty="0"/>
              <a:t> </a:t>
            </a:r>
            <a:r>
              <a:rPr lang="zh-CN" altLang="en-US" sz="1600" b="1" dirty="0"/>
              <a:t>当                              ，                                          或                                       ，即                           </a:t>
            </a:r>
            <a:endParaRPr lang="en-US" altLang="zh-CN" sz="1600" b="1" dirty="0"/>
          </a:p>
          <a:p>
            <a:pPr>
              <a:lnSpc>
                <a:spcPts val="2320"/>
              </a:lnSpc>
              <a:defRPr/>
            </a:pPr>
            <a:r>
              <a:rPr lang="zh-CN" altLang="en-US" sz="1600" b="1" dirty="0"/>
              <a:t>对应       为边界支持向量（</a:t>
            </a:r>
            <a:r>
              <a:rPr lang="en-US" altLang="zh-CN" sz="1600" b="1" dirty="0"/>
              <a:t>BSV</a:t>
            </a:r>
            <a:r>
              <a:rPr lang="zh-CN" altLang="en-US" sz="1600" b="1" dirty="0"/>
              <a:t>），管道外的向量。 </a:t>
            </a:r>
          </a:p>
        </p:txBody>
      </p:sp>
      <p:graphicFrame>
        <p:nvGraphicFramePr>
          <p:cNvPr id="10242" name="对象 2"/>
          <p:cNvGraphicFramePr>
            <a:graphicFrameLocks noChangeAspect="1"/>
          </p:cNvGraphicFramePr>
          <p:nvPr/>
        </p:nvGraphicFramePr>
        <p:xfrm>
          <a:off x="3148014" y="1484313"/>
          <a:ext cx="1322387" cy="341312"/>
        </p:xfrm>
        <a:graphic>
          <a:graphicData uri="http://schemas.openxmlformats.org/presentationml/2006/ole">
            <mc:AlternateContent xmlns:mc="http://schemas.openxmlformats.org/markup-compatibility/2006">
              <mc:Choice xmlns:v="urn:schemas-microsoft-com:vml" Requires="v">
                <p:oleObj name="Equation" r:id="rId3" imgW="1028520" imgH="241200" progId="Equation.DSMT4">
                  <p:embed/>
                </p:oleObj>
              </mc:Choice>
              <mc:Fallback>
                <p:oleObj name="Equation" r:id="rId3" imgW="1028520" imgH="241200" progId="Equation.DSMT4">
                  <p:embed/>
                  <p:pic>
                    <p:nvPicPr>
                      <p:cNvPr id="10242" name="对象 2"/>
                      <p:cNvPicPr>
                        <a:picLocks noChangeAspect="1" noChangeArrowheads="1"/>
                      </p:cNvPicPr>
                      <p:nvPr/>
                    </p:nvPicPr>
                    <p:blipFill>
                      <a:blip r:embed="rId4"/>
                      <a:srcRect/>
                      <a:stretch>
                        <a:fillRect/>
                      </a:stretch>
                    </p:blipFill>
                    <p:spPr bwMode="auto">
                      <a:xfrm>
                        <a:off x="3148014" y="1484313"/>
                        <a:ext cx="1322387"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243" name="对象 3"/>
          <p:cNvGraphicFramePr>
            <a:graphicFrameLocks noChangeAspect="1"/>
          </p:cNvGraphicFramePr>
          <p:nvPr/>
        </p:nvGraphicFramePr>
        <p:xfrm>
          <a:off x="4532313" y="1520825"/>
          <a:ext cx="1890712" cy="338138"/>
        </p:xfrm>
        <a:graphic>
          <a:graphicData uri="http://schemas.openxmlformats.org/presentationml/2006/ole">
            <mc:AlternateContent xmlns:mc="http://schemas.openxmlformats.org/markup-compatibility/2006">
              <mc:Choice xmlns:v="urn:schemas-microsoft-com:vml" Requires="v">
                <p:oleObj name="Equation" r:id="rId5" imgW="1409400" imgH="228600" progId="Equation.DSMT4">
                  <p:embed/>
                </p:oleObj>
              </mc:Choice>
              <mc:Fallback>
                <p:oleObj name="Equation" r:id="rId5" imgW="1409400" imgH="228600" progId="Equation.DSMT4">
                  <p:embed/>
                  <p:pic>
                    <p:nvPicPr>
                      <p:cNvPr id="10243" name="对象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32313" y="1520825"/>
                        <a:ext cx="189071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244" name="对象 4"/>
          <p:cNvGraphicFramePr>
            <a:graphicFrameLocks noChangeAspect="1"/>
          </p:cNvGraphicFramePr>
          <p:nvPr/>
        </p:nvGraphicFramePr>
        <p:xfrm>
          <a:off x="7681913" y="1514476"/>
          <a:ext cx="138112" cy="277813"/>
        </p:xfrm>
        <a:graphic>
          <a:graphicData uri="http://schemas.openxmlformats.org/presentationml/2006/ole">
            <mc:AlternateContent xmlns:mc="http://schemas.openxmlformats.org/markup-compatibility/2006">
              <mc:Choice xmlns:v="urn:schemas-microsoft-com:vml" Requires="v">
                <p:oleObj name="Equation" r:id="rId7" imgW="114102" imgH="177492" progId="Equation.DSMT4">
                  <p:embed/>
                </p:oleObj>
              </mc:Choice>
              <mc:Fallback>
                <p:oleObj name="Equation" r:id="rId7" imgW="114102" imgH="177492" progId="Equation.DSMT4">
                  <p:embed/>
                  <p:pic>
                    <p:nvPicPr>
                      <p:cNvPr id="10244" name="对象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681913" y="1514476"/>
                        <a:ext cx="138112"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245" name="对象 6"/>
          <p:cNvGraphicFramePr>
            <a:graphicFrameLocks noChangeAspect="1"/>
          </p:cNvGraphicFramePr>
          <p:nvPr/>
        </p:nvGraphicFramePr>
        <p:xfrm>
          <a:off x="9048750" y="1487489"/>
          <a:ext cx="1079500" cy="338137"/>
        </p:xfrm>
        <a:graphic>
          <a:graphicData uri="http://schemas.openxmlformats.org/presentationml/2006/ole">
            <mc:AlternateContent xmlns:mc="http://schemas.openxmlformats.org/markup-compatibility/2006">
              <mc:Choice xmlns:v="urn:schemas-microsoft-com:vml" Requires="v">
                <p:oleObj name="Equation" r:id="rId9" imgW="914400" imgH="254000" progId="Equation.DSMT4">
                  <p:embed/>
                </p:oleObj>
              </mc:Choice>
              <mc:Fallback>
                <p:oleObj name="Equation" r:id="rId9" imgW="914400" imgH="254000" progId="Equation.DSMT4">
                  <p:embed/>
                  <p:pic>
                    <p:nvPicPr>
                      <p:cNvPr id="10245" name="对象 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048750" y="1487489"/>
                        <a:ext cx="107950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246" name="对象 7"/>
          <p:cNvGraphicFramePr>
            <a:graphicFrameLocks noChangeAspect="1"/>
          </p:cNvGraphicFramePr>
          <p:nvPr/>
        </p:nvGraphicFramePr>
        <p:xfrm>
          <a:off x="2838451" y="1825625"/>
          <a:ext cx="358775" cy="330200"/>
        </p:xfrm>
        <a:graphic>
          <a:graphicData uri="http://schemas.openxmlformats.org/presentationml/2006/ole">
            <mc:AlternateContent xmlns:mc="http://schemas.openxmlformats.org/markup-compatibility/2006">
              <mc:Choice xmlns:v="urn:schemas-microsoft-com:vml" Requires="v">
                <p:oleObj name="Equation" r:id="rId11" imgW="152334" imgH="228501" progId="Equation.DSMT4">
                  <p:embed/>
                </p:oleObj>
              </mc:Choice>
              <mc:Fallback>
                <p:oleObj name="Equation" r:id="rId11" imgW="152334" imgH="228501" progId="Equation.DSMT4">
                  <p:embed/>
                  <p:pic>
                    <p:nvPicPr>
                      <p:cNvPr id="10246" name="对象 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838451" y="1825625"/>
                        <a:ext cx="3587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0" name="TextBox 9"/>
          <p:cNvSpPr txBox="1"/>
          <p:nvPr/>
        </p:nvSpPr>
        <p:spPr>
          <a:xfrm>
            <a:off x="2351088" y="2636839"/>
            <a:ext cx="7848600" cy="1254189"/>
          </a:xfrm>
          <a:prstGeom prst="rect">
            <a:avLst/>
          </a:prstGeom>
          <a:noFill/>
          <a:ln w="19050">
            <a:solidFill>
              <a:srgbClr val="00B9B1">
                <a:alpha val="85000"/>
              </a:srgbClr>
            </a:solidFill>
            <a:prstDash val="dash"/>
          </a:ln>
        </p:spPr>
        <p:txBody>
          <a:bodyPr>
            <a:spAutoFit/>
          </a:bodyPr>
          <a:lstStyle/>
          <a:p>
            <a:pPr marL="400050" indent="-400050">
              <a:lnSpc>
                <a:spcPts val="2320"/>
              </a:lnSpc>
              <a:buClr>
                <a:srgbClr val="00B9B1"/>
              </a:buClr>
              <a:buFont typeface="+mj-lt"/>
              <a:buAutoNum type="romanUcPeriod" startAt="2"/>
              <a:defRPr/>
            </a:pPr>
            <a:r>
              <a:rPr lang="zh-CN" altLang="en-US" sz="1600" b="1" dirty="0"/>
              <a:t>当</a:t>
            </a:r>
            <a:r>
              <a:rPr lang="zh-CN" altLang="en-US" b="1" dirty="0"/>
              <a:t>                         ，</a:t>
            </a:r>
            <a:r>
              <a:rPr lang="zh-CN" altLang="en-US" sz="1600" b="1" dirty="0"/>
              <a:t>可知</a:t>
            </a:r>
            <a:r>
              <a:rPr lang="zh-CN" altLang="en-US" b="1" dirty="0"/>
              <a:t>                 ，                             </a:t>
            </a:r>
            <a:r>
              <a:rPr lang="zh-CN" altLang="en-US" sz="1600" b="1" dirty="0"/>
              <a:t>或   </a:t>
            </a:r>
            <a:r>
              <a:rPr lang="zh-CN" altLang="en-US" b="1" dirty="0"/>
              <a:t>                       ，</a:t>
            </a:r>
            <a:r>
              <a:rPr lang="zh-CN" altLang="en-US" sz="1600" b="1" dirty="0"/>
              <a:t>即</a:t>
            </a:r>
            <a:endParaRPr lang="en-US" altLang="zh-CN" sz="1600" b="1" dirty="0"/>
          </a:p>
          <a:p>
            <a:pPr>
              <a:lnSpc>
                <a:spcPts val="2320"/>
              </a:lnSpc>
              <a:buClr>
                <a:srgbClr val="00B9B1"/>
              </a:buClr>
              <a:defRPr/>
            </a:pPr>
            <a:r>
              <a:rPr lang="zh-CN" altLang="en-US" sz="1600" b="1" dirty="0"/>
              <a:t>                          ， 对应       为标准支持向量（</a:t>
            </a:r>
            <a:r>
              <a:rPr lang="en-US" altLang="zh-CN" sz="1600" b="1" dirty="0"/>
              <a:t>NSV</a:t>
            </a:r>
            <a:r>
              <a:rPr lang="zh-CN" altLang="en-US" sz="1600" b="1" dirty="0"/>
              <a:t>），管道上的向量。 </a:t>
            </a:r>
          </a:p>
          <a:p>
            <a:pPr>
              <a:buClr>
                <a:srgbClr val="00B9B1"/>
              </a:buClr>
              <a:defRPr/>
            </a:pPr>
            <a:endParaRPr lang="zh-CN" altLang="en-US" b="1" dirty="0"/>
          </a:p>
        </p:txBody>
      </p:sp>
      <p:graphicFrame>
        <p:nvGraphicFramePr>
          <p:cNvPr id="10247" name="对象 12"/>
          <p:cNvGraphicFramePr>
            <a:graphicFrameLocks noChangeAspect="1"/>
          </p:cNvGraphicFramePr>
          <p:nvPr/>
        </p:nvGraphicFramePr>
        <p:xfrm>
          <a:off x="3152775" y="2668589"/>
          <a:ext cx="1233488" cy="306387"/>
        </p:xfrm>
        <a:graphic>
          <a:graphicData uri="http://schemas.openxmlformats.org/presentationml/2006/ole">
            <mc:AlternateContent xmlns:mc="http://schemas.openxmlformats.org/markup-compatibility/2006">
              <mc:Choice xmlns:v="urn:schemas-microsoft-com:vml" Requires="v">
                <p:oleObj name="Equation" r:id="rId13" imgW="990360" imgH="241200" progId="Equation.DSMT4">
                  <p:embed/>
                </p:oleObj>
              </mc:Choice>
              <mc:Fallback>
                <p:oleObj name="Equation" r:id="rId13" imgW="990360" imgH="241200" progId="Equation.DSMT4">
                  <p:embed/>
                  <p:pic>
                    <p:nvPicPr>
                      <p:cNvPr id="10247" name="对象 12"/>
                      <p:cNvPicPr>
                        <a:picLocks noChangeAspect="1" noChangeArrowheads="1"/>
                      </p:cNvPicPr>
                      <p:nvPr/>
                    </p:nvPicPr>
                    <p:blipFill>
                      <a:blip r:embed="rId14"/>
                      <a:srcRect/>
                      <a:stretch>
                        <a:fillRect/>
                      </a:stretch>
                    </p:blipFill>
                    <p:spPr bwMode="auto">
                      <a:xfrm>
                        <a:off x="3152775" y="2668589"/>
                        <a:ext cx="1233488"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248" name="对象 13"/>
          <p:cNvGraphicFramePr>
            <a:graphicFrameLocks noChangeAspect="1"/>
          </p:cNvGraphicFramePr>
          <p:nvPr/>
        </p:nvGraphicFramePr>
        <p:xfrm>
          <a:off x="5016500" y="2668589"/>
          <a:ext cx="901700" cy="306387"/>
        </p:xfrm>
        <a:graphic>
          <a:graphicData uri="http://schemas.openxmlformats.org/presentationml/2006/ole">
            <mc:AlternateContent xmlns:mc="http://schemas.openxmlformats.org/markup-compatibility/2006">
              <mc:Choice xmlns:v="urn:schemas-microsoft-com:vml" Requires="v">
                <p:oleObj name="Equation" r:id="rId15" imgW="520474" imgH="241195" progId="Equation.DSMT4">
                  <p:embed/>
                </p:oleObj>
              </mc:Choice>
              <mc:Fallback>
                <p:oleObj name="Equation" r:id="rId15" imgW="520474" imgH="241195" progId="Equation.DSMT4">
                  <p:embed/>
                  <p:pic>
                    <p:nvPicPr>
                      <p:cNvPr id="10248" name="对象 13"/>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016500" y="2668589"/>
                        <a:ext cx="901700"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249" name="对象 14"/>
          <p:cNvGraphicFramePr>
            <a:graphicFrameLocks noChangeAspect="1"/>
          </p:cNvGraphicFramePr>
          <p:nvPr/>
        </p:nvGraphicFramePr>
        <p:xfrm>
          <a:off x="6024563" y="2673351"/>
          <a:ext cx="1511300" cy="296863"/>
        </p:xfrm>
        <a:graphic>
          <a:graphicData uri="http://schemas.openxmlformats.org/presentationml/2006/ole">
            <mc:AlternateContent xmlns:mc="http://schemas.openxmlformats.org/markup-compatibility/2006">
              <mc:Choice xmlns:v="urn:schemas-microsoft-com:vml" Requires="v">
                <p:oleObj name="Equation" r:id="rId17" imgW="1168400" imgH="228600" progId="Equation.DSMT4">
                  <p:embed/>
                </p:oleObj>
              </mc:Choice>
              <mc:Fallback>
                <p:oleObj name="Equation" r:id="rId17" imgW="1168400" imgH="228600" progId="Equation.DSMT4">
                  <p:embed/>
                  <p:pic>
                    <p:nvPicPr>
                      <p:cNvPr id="10249" name="对象 14"/>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6024563" y="2673351"/>
                        <a:ext cx="1511300" cy="296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250" name="对象 15"/>
          <p:cNvGraphicFramePr>
            <a:graphicFrameLocks noChangeAspect="1"/>
          </p:cNvGraphicFramePr>
          <p:nvPr/>
        </p:nvGraphicFramePr>
        <p:xfrm>
          <a:off x="7896226" y="2660650"/>
          <a:ext cx="1223963" cy="298450"/>
        </p:xfrm>
        <a:graphic>
          <a:graphicData uri="http://schemas.openxmlformats.org/presentationml/2006/ole">
            <mc:AlternateContent xmlns:mc="http://schemas.openxmlformats.org/markup-compatibility/2006">
              <mc:Choice xmlns:v="urn:schemas-microsoft-com:vml" Requires="v">
                <p:oleObj name="Equation" r:id="rId19" imgW="1079500" imgH="228600" progId="Equation.DSMT4">
                  <p:embed/>
                </p:oleObj>
              </mc:Choice>
              <mc:Fallback>
                <p:oleObj name="Equation" r:id="rId19" imgW="1079500" imgH="228600" progId="Equation.DSMT4">
                  <p:embed/>
                  <p:pic>
                    <p:nvPicPr>
                      <p:cNvPr id="10250" name="对象 15"/>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896226" y="2660650"/>
                        <a:ext cx="1223963" cy="29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251" name="对象 16"/>
          <p:cNvGraphicFramePr>
            <a:graphicFrameLocks noChangeAspect="1"/>
          </p:cNvGraphicFramePr>
          <p:nvPr/>
        </p:nvGraphicFramePr>
        <p:xfrm>
          <a:off x="6888163" y="1512888"/>
          <a:ext cx="1655762" cy="341312"/>
        </p:xfrm>
        <a:graphic>
          <a:graphicData uri="http://schemas.openxmlformats.org/presentationml/2006/ole">
            <mc:AlternateContent xmlns:mc="http://schemas.openxmlformats.org/markup-compatibility/2006">
              <mc:Choice xmlns:v="urn:schemas-microsoft-com:vml" Requires="v">
                <p:oleObj name="Equation" r:id="rId21" imgW="1358640" imgH="241200" progId="Equation.DSMT4">
                  <p:embed/>
                </p:oleObj>
              </mc:Choice>
              <mc:Fallback>
                <p:oleObj name="Equation" r:id="rId21" imgW="1358640" imgH="241200" progId="Equation.DSMT4">
                  <p:embed/>
                  <p:pic>
                    <p:nvPicPr>
                      <p:cNvPr id="10251" name="对象 16"/>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6888163" y="1512888"/>
                        <a:ext cx="1655762"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252" name="对象 17"/>
          <p:cNvGraphicFramePr>
            <a:graphicFrameLocks noChangeAspect="1"/>
          </p:cNvGraphicFramePr>
          <p:nvPr/>
        </p:nvGraphicFramePr>
        <p:xfrm>
          <a:off x="2495551" y="2952751"/>
          <a:ext cx="1025525" cy="327025"/>
        </p:xfrm>
        <a:graphic>
          <a:graphicData uri="http://schemas.openxmlformats.org/presentationml/2006/ole">
            <mc:AlternateContent xmlns:mc="http://schemas.openxmlformats.org/markup-compatibility/2006">
              <mc:Choice xmlns:v="urn:schemas-microsoft-com:vml" Requires="v">
                <p:oleObj name="Equation" r:id="rId23" imgW="914400" imgH="254000" progId="Equation.DSMT4">
                  <p:embed/>
                </p:oleObj>
              </mc:Choice>
              <mc:Fallback>
                <p:oleObj name="Equation" r:id="rId23" imgW="914400" imgH="254000" progId="Equation.DSMT4">
                  <p:embed/>
                  <p:pic>
                    <p:nvPicPr>
                      <p:cNvPr id="10252" name="对象 17"/>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2495551" y="2952751"/>
                        <a:ext cx="1025525"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253" name="对象 18"/>
          <p:cNvGraphicFramePr>
            <a:graphicFrameLocks noChangeAspect="1"/>
          </p:cNvGraphicFramePr>
          <p:nvPr/>
        </p:nvGraphicFramePr>
        <p:xfrm>
          <a:off x="4298951" y="2951163"/>
          <a:ext cx="358775" cy="330200"/>
        </p:xfrm>
        <a:graphic>
          <a:graphicData uri="http://schemas.openxmlformats.org/presentationml/2006/ole">
            <mc:AlternateContent xmlns:mc="http://schemas.openxmlformats.org/markup-compatibility/2006">
              <mc:Choice xmlns:v="urn:schemas-microsoft-com:vml" Requires="v">
                <p:oleObj name="Equation" r:id="rId25" imgW="152334" imgH="228501" progId="Equation.DSMT4">
                  <p:embed/>
                </p:oleObj>
              </mc:Choice>
              <mc:Fallback>
                <p:oleObj name="Equation" r:id="rId25" imgW="152334" imgH="228501" progId="Equation.DSMT4">
                  <p:embed/>
                  <p:pic>
                    <p:nvPicPr>
                      <p:cNvPr id="10253" name="对象 18"/>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298951" y="2951163"/>
                        <a:ext cx="3587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1" name="TextBox 20"/>
          <p:cNvSpPr txBox="1"/>
          <p:nvPr/>
        </p:nvSpPr>
        <p:spPr>
          <a:xfrm>
            <a:off x="2351088" y="3933825"/>
            <a:ext cx="7848600" cy="681038"/>
          </a:xfrm>
          <a:prstGeom prst="rect">
            <a:avLst/>
          </a:prstGeom>
          <a:noFill/>
          <a:ln w="19050">
            <a:solidFill>
              <a:srgbClr val="FF33CC">
                <a:alpha val="85000"/>
              </a:srgbClr>
            </a:solidFill>
            <a:prstDash val="dash"/>
          </a:ln>
        </p:spPr>
        <p:txBody>
          <a:bodyPr>
            <a:spAutoFit/>
          </a:bodyPr>
          <a:lstStyle/>
          <a:p>
            <a:pPr marL="400050" indent="-400050">
              <a:lnSpc>
                <a:spcPts val="2320"/>
              </a:lnSpc>
              <a:buClr>
                <a:srgbClr val="00B9B1"/>
              </a:buClr>
              <a:buFont typeface="+mj-lt"/>
              <a:buAutoNum type="romanUcPeriod" startAt="3"/>
              <a:defRPr/>
            </a:pPr>
            <a:r>
              <a:rPr lang="en-US" altLang="zh-CN" sz="1600" b="1" dirty="0"/>
              <a:t> </a:t>
            </a:r>
            <a:r>
              <a:rPr lang="zh-CN" altLang="en-US" sz="1600" b="1" dirty="0"/>
              <a:t>当                               ，可知                    ，                                      或                                    </a:t>
            </a:r>
            <a:endParaRPr lang="en-US" altLang="zh-CN" sz="1600" b="1" dirty="0"/>
          </a:p>
          <a:p>
            <a:pPr>
              <a:lnSpc>
                <a:spcPts val="2320"/>
              </a:lnSpc>
              <a:buClr>
                <a:srgbClr val="00B9B1"/>
              </a:buClr>
              <a:defRPr/>
            </a:pPr>
            <a:r>
              <a:rPr lang="zh-CN" altLang="en-US" sz="1600" b="1" dirty="0"/>
              <a:t>即                           ，对应       为非支持向量，管道内的向量。 </a:t>
            </a:r>
          </a:p>
        </p:txBody>
      </p:sp>
      <p:graphicFrame>
        <p:nvGraphicFramePr>
          <p:cNvPr id="10254" name="对象 19"/>
          <p:cNvGraphicFramePr>
            <a:graphicFrameLocks noChangeAspect="1"/>
          </p:cNvGraphicFramePr>
          <p:nvPr/>
        </p:nvGraphicFramePr>
        <p:xfrm>
          <a:off x="3103563" y="3998914"/>
          <a:ext cx="1458912" cy="274637"/>
        </p:xfrm>
        <a:graphic>
          <a:graphicData uri="http://schemas.openxmlformats.org/presentationml/2006/ole">
            <mc:AlternateContent xmlns:mc="http://schemas.openxmlformats.org/markup-compatibility/2006">
              <mc:Choice xmlns:v="urn:schemas-microsoft-com:vml" Requires="v">
                <p:oleObj name="Equation" r:id="rId26" imgW="1066680" imgH="241200" progId="Equation.DSMT4">
                  <p:embed/>
                </p:oleObj>
              </mc:Choice>
              <mc:Fallback>
                <p:oleObj name="Equation" r:id="rId26" imgW="1066680" imgH="241200" progId="Equation.DSMT4">
                  <p:embed/>
                  <p:pic>
                    <p:nvPicPr>
                      <p:cNvPr id="10254" name="对象 19"/>
                      <p:cNvPicPr>
                        <a:picLocks noChangeAspect="1" noChangeArrowheads="1"/>
                      </p:cNvPicPr>
                      <p:nvPr/>
                    </p:nvPicPr>
                    <p:blipFill>
                      <a:blip r:embed="rId27"/>
                      <a:srcRect/>
                      <a:stretch>
                        <a:fillRect/>
                      </a:stretch>
                    </p:blipFill>
                    <p:spPr bwMode="auto">
                      <a:xfrm>
                        <a:off x="3103563" y="3998914"/>
                        <a:ext cx="1458912"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255" name="对象 21"/>
          <p:cNvGraphicFramePr>
            <a:graphicFrameLocks noChangeAspect="1"/>
          </p:cNvGraphicFramePr>
          <p:nvPr/>
        </p:nvGraphicFramePr>
        <p:xfrm>
          <a:off x="5159375" y="3956050"/>
          <a:ext cx="901700" cy="306388"/>
        </p:xfrm>
        <a:graphic>
          <a:graphicData uri="http://schemas.openxmlformats.org/presentationml/2006/ole">
            <mc:AlternateContent xmlns:mc="http://schemas.openxmlformats.org/markup-compatibility/2006">
              <mc:Choice xmlns:v="urn:schemas-microsoft-com:vml" Requires="v">
                <p:oleObj name="Equation" r:id="rId28" imgW="520474" imgH="241195" progId="Equation.DSMT4">
                  <p:embed/>
                </p:oleObj>
              </mc:Choice>
              <mc:Fallback>
                <p:oleObj name="Equation" r:id="rId28" imgW="520474" imgH="241195" progId="Equation.DSMT4">
                  <p:embed/>
                  <p:pic>
                    <p:nvPicPr>
                      <p:cNvPr id="10255" name="对象 21"/>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159375" y="3956050"/>
                        <a:ext cx="901700"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256" name="对象 22"/>
          <p:cNvGraphicFramePr>
            <a:graphicFrameLocks noChangeAspect="1"/>
          </p:cNvGraphicFramePr>
          <p:nvPr/>
        </p:nvGraphicFramePr>
        <p:xfrm>
          <a:off x="6275388" y="3933826"/>
          <a:ext cx="1657350" cy="315913"/>
        </p:xfrm>
        <a:graphic>
          <a:graphicData uri="http://schemas.openxmlformats.org/presentationml/2006/ole">
            <mc:AlternateContent xmlns:mc="http://schemas.openxmlformats.org/markup-compatibility/2006">
              <mc:Choice xmlns:v="urn:schemas-microsoft-com:vml" Requires="v">
                <p:oleObj name="Equation" r:id="rId29" imgW="1409700" imgH="228600" progId="Equation.DSMT4">
                  <p:embed/>
                </p:oleObj>
              </mc:Choice>
              <mc:Fallback>
                <p:oleObj name="Equation" r:id="rId29" imgW="1409700" imgH="228600" progId="Equation.DSMT4">
                  <p:embed/>
                  <p:pic>
                    <p:nvPicPr>
                      <p:cNvPr id="10256" name="对象 22"/>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6275388" y="3933826"/>
                        <a:ext cx="1657350" cy="315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257" name="对象 23"/>
          <p:cNvGraphicFramePr>
            <a:graphicFrameLocks noChangeAspect="1"/>
          </p:cNvGraphicFramePr>
          <p:nvPr/>
        </p:nvGraphicFramePr>
        <p:xfrm>
          <a:off x="8256588" y="3933825"/>
          <a:ext cx="1655762" cy="298450"/>
        </p:xfrm>
        <a:graphic>
          <a:graphicData uri="http://schemas.openxmlformats.org/presentationml/2006/ole">
            <mc:AlternateContent xmlns:mc="http://schemas.openxmlformats.org/markup-compatibility/2006">
              <mc:Choice xmlns:v="urn:schemas-microsoft-com:vml" Requires="v">
                <p:oleObj name="Equation" r:id="rId31" imgW="1358310" imgH="241195" progId="Equation.DSMT4">
                  <p:embed/>
                </p:oleObj>
              </mc:Choice>
              <mc:Fallback>
                <p:oleObj name="Equation" r:id="rId31" imgW="1358310" imgH="241195" progId="Equation.DSMT4">
                  <p:embed/>
                  <p:pic>
                    <p:nvPicPr>
                      <p:cNvPr id="10257" name="对象 23"/>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8256588" y="3933825"/>
                        <a:ext cx="1655762" cy="29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258" name="对象 24"/>
          <p:cNvGraphicFramePr>
            <a:graphicFrameLocks noChangeAspect="1"/>
          </p:cNvGraphicFramePr>
          <p:nvPr/>
        </p:nvGraphicFramePr>
        <p:xfrm>
          <a:off x="2811464" y="4294189"/>
          <a:ext cx="981075" cy="320675"/>
        </p:xfrm>
        <a:graphic>
          <a:graphicData uri="http://schemas.openxmlformats.org/presentationml/2006/ole">
            <mc:AlternateContent xmlns:mc="http://schemas.openxmlformats.org/markup-compatibility/2006">
              <mc:Choice xmlns:v="urn:schemas-microsoft-com:vml" Requires="v">
                <p:oleObj name="Equation" r:id="rId33" imgW="914400" imgH="254000" progId="Equation.DSMT4">
                  <p:embed/>
                </p:oleObj>
              </mc:Choice>
              <mc:Fallback>
                <p:oleObj name="Equation" r:id="rId33" imgW="914400" imgH="254000" progId="Equation.DSMT4">
                  <p:embed/>
                  <p:pic>
                    <p:nvPicPr>
                      <p:cNvPr id="10258" name="对象 24"/>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2811464" y="4294189"/>
                        <a:ext cx="98107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259" name="对象 25"/>
          <p:cNvGraphicFramePr>
            <a:graphicFrameLocks noChangeAspect="1"/>
          </p:cNvGraphicFramePr>
          <p:nvPr/>
        </p:nvGraphicFramePr>
        <p:xfrm>
          <a:off x="4511676" y="4284663"/>
          <a:ext cx="358775" cy="330200"/>
        </p:xfrm>
        <a:graphic>
          <a:graphicData uri="http://schemas.openxmlformats.org/presentationml/2006/ole">
            <mc:AlternateContent xmlns:mc="http://schemas.openxmlformats.org/markup-compatibility/2006">
              <mc:Choice xmlns:v="urn:schemas-microsoft-com:vml" Requires="v">
                <p:oleObj name="Equation" r:id="rId35" imgW="152334" imgH="228501" progId="Equation.DSMT4">
                  <p:embed/>
                </p:oleObj>
              </mc:Choice>
              <mc:Fallback>
                <p:oleObj name="Equation" r:id="rId35" imgW="152334" imgH="228501" progId="Equation.DSMT4">
                  <p:embed/>
                  <p:pic>
                    <p:nvPicPr>
                      <p:cNvPr id="10259" name="对象 25"/>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511676" y="4284663"/>
                        <a:ext cx="35877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7" name="TextBox 3"/>
          <p:cNvSpPr txBox="1">
            <a:spLocks noChangeArrowheads="1"/>
          </p:cNvSpPr>
          <p:nvPr/>
        </p:nvSpPr>
        <p:spPr bwMode="auto">
          <a:xfrm>
            <a:off x="3371868" y="362055"/>
            <a:ext cx="488472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r>
              <a:rPr lang="en-US" altLang="zh-CN" sz="2800" b="1" dirty="0">
                <a:solidFill>
                  <a:srgbClr val="00DED3"/>
                </a:solidFill>
                <a:latin typeface="微软雅黑" panose="020B0503020204020204" pitchFamily="34" charset="-122"/>
                <a:ea typeface="微软雅黑" panose="020B0503020204020204" pitchFamily="34" charset="-122"/>
                <a:cs typeface="Times New Roman" pitchFamily="18" charset="0"/>
              </a:rPr>
              <a:t>03</a:t>
            </a:r>
            <a:r>
              <a:rPr lang="en-US" altLang="zh-CN" sz="2800" dirty="0">
                <a:latin typeface="微软雅黑" panose="020B0503020204020204" pitchFamily="34" charset="-122"/>
                <a:ea typeface="微软雅黑" panose="020B0503020204020204" pitchFamily="34" charset="-122"/>
              </a:rPr>
              <a:t>     </a:t>
            </a:r>
            <a:r>
              <a:rPr lang="zh-CN" altLang="en-US" sz="2800" dirty="0">
                <a:latin typeface="微软雅黑" panose="020B0503020204020204" pitchFamily="34" charset="-122"/>
                <a:ea typeface="微软雅黑" panose="020B0503020204020204" pitchFamily="34" charset="-122"/>
              </a:rPr>
              <a:t>支持向量回归机算法</a:t>
            </a:r>
          </a:p>
        </p:txBody>
      </p:sp>
    </p:spTree>
    <p:extLst>
      <p:ext uri="{BB962C8B-B14F-4D97-AF65-F5344CB8AC3E}">
        <p14:creationId xmlns:p14="http://schemas.microsoft.com/office/powerpoint/2010/main" val="1022883673"/>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74" name="TextBox 2"/>
          <p:cNvSpPr txBox="1">
            <a:spLocks noChangeArrowheads="1"/>
          </p:cNvSpPr>
          <p:nvPr/>
        </p:nvSpPr>
        <p:spPr bwMode="auto">
          <a:xfrm>
            <a:off x="2433638" y="1341438"/>
            <a:ext cx="65532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r>
              <a:rPr lang="zh-CN" altLang="en-US" sz="2000" b="1" dirty="0"/>
              <a:t>非线性情形下，可引入核函数，进而对偶问题可化为：</a:t>
            </a:r>
          </a:p>
        </p:txBody>
      </p:sp>
      <p:graphicFrame>
        <p:nvGraphicFramePr>
          <p:cNvPr id="11266" name="对象 3"/>
          <p:cNvGraphicFramePr>
            <a:graphicFrameLocks noChangeAspect="1"/>
          </p:cNvGraphicFramePr>
          <p:nvPr/>
        </p:nvGraphicFramePr>
        <p:xfrm>
          <a:off x="3613151" y="1961982"/>
          <a:ext cx="5173093" cy="2171869"/>
        </p:xfrm>
        <a:graphic>
          <a:graphicData uri="http://schemas.openxmlformats.org/presentationml/2006/ole">
            <mc:AlternateContent xmlns:mc="http://schemas.openxmlformats.org/markup-compatibility/2006">
              <mc:Choice xmlns:v="urn:schemas-microsoft-com:vml" Requires="v">
                <p:oleObj name="Equation" r:id="rId2" imgW="3568700" imgH="1562100" progId="Equation.DSMT4">
                  <p:embed/>
                </p:oleObj>
              </mc:Choice>
              <mc:Fallback>
                <p:oleObj name="Equation" r:id="rId2" imgW="3568700" imgH="1562100" progId="Equation.DSMT4">
                  <p:embed/>
                  <p:pic>
                    <p:nvPicPr>
                      <p:cNvPr id="11266" name="对象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13151" y="1961982"/>
                        <a:ext cx="5173093" cy="2171869"/>
                      </a:xfrm>
                      <a:prstGeom prst="rect">
                        <a:avLst/>
                      </a:prstGeom>
                      <a:noFill/>
                      <a:ln>
                        <a:noFill/>
                      </a:ln>
                    </p:spPr>
                  </p:pic>
                </p:oleObj>
              </mc:Fallback>
            </mc:AlternateContent>
          </a:graphicData>
        </a:graphic>
      </p:graphicFrame>
      <p:sp>
        <p:nvSpPr>
          <p:cNvPr id="5" name="左大括号 4"/>
          <p:cNvSpPr/>
          <p:nvPr/>
        </p:nvSpPr>
        <p:spPr>
          <a:xfrm>
            <a:off x="3127376" y="2133600"/>
            <a:ext cx="288925" cy="1677988"/>
          </a:xfrm>
          <a:prstGeom prst="leftBrace">
            <a:avLst/>
          </a:prstGeom>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11276" name="TextBox 25"/>
          <p:cNvSpPr txBox="1">
            <a:spLocks noChangeArrowheads="1"/>
          </p:cNvSpPr>
          <p:nvPr/>
        </p:nvSpPr>
        <p:spPr bwMode="auto">
          <a:xfrm>
            <a:off x="7968208" y="2060848"/>
            <a:ext cx="825748" cy="368300"/>
          </a:xfrm>
          <a:prstGeom prst="rect">
            <a:avLst/>
          </a:prstGeom>
          <a:noFill/>
          <a:ln w="19050">
            <a:solidFill>
              <a:srgbClr val="00B9B1">
                <a:alpha val="81175"/>
              </a:srgbClr>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endParaRPr lang="zh-CN" altLang="en-US"/>
          </a:p>
        </p:txBody>
      </p:sp>
      <p:sp>
        <p:nvSpPr>
          <p:cNvPr id="11277" name="TextBox 31"/>
          <p:cNvSpPr txBox="1">
            <a:spLocks noChangeArrowheads="1"/>
          </p:cNvSpPr>
          <p:nvPr/>
        </p:nvSpPr>
        <p:spPr bwMode="auto">
          <a:xfrm>
            <a:off x="2533651" y="4284419"/>
            <a:ext cx="583247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r>
              <a:rPr lang="zh-CN" altLang="en-US" sz="1600" b="1"/>
              <a:t>求解得            ，对于            或             对应的向量为支持向量。</a:t>
            </a:r>
          </a:p>
        </p:txBody>
      </p:sp>
      <p:graphicFrame>
        <p:nvGraphicFramePr>
          <p:cNvPr id="11267" name="对象 32"/>
          <p:cNvGraphicFramePr>
            <a:graphicFrameLocks noChangeAspect="1"/>
          </p:cNvGraphicFramePr>
          <p:nvPr/>
        </p:nvGraphicFramePr>
        <p:xfrm>
          <a:off x="3287688" y="4221088"/>
          <a:ext cx="520700" cy="368300"/>
        </p:xfrm>
        <a:graphic>
          <a:graphicData uri="http://schemas.openxmlformats.org/presentationml/2006/ole">
            <mc:AlternateContent xmlns:mc="http://schemas.openxmlformats.org/markup-compatibility/2006">
              <mc:Choice xmlns:v="urn:schemas-microsoft-com:vml" Requires="v">
                <p:oleObj name="Equation" r:id="rId4" imgW="342751" imgH="241195" progId="Equation.DSMT4">
                  <p:embed/>
                </p:oleObj>
              </mc:Choice>
              <mc:Fallback>
                <p:oleObj name="Equation" r:id="rId4" imgW="342751" imgH="241195" progId="Equation.DSMT4">
                  <p:embed/>
                  <p:pic>
                    <p:nvPicPr>
                      <p:cNvPr id="11267" name="对象 3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87688" y="4221088"/>
                        <a:ext cx="5207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268" name="对象 33"/>
          <p:cNvGraphicFramePr>
            <a:graphicFrameLocks noChangeAspect="1"/>
          </p:cNvGraphicFramePr>
          <p:nvPr/>
        </p:nvGraphicFramePr>
        <p:xfrm>
          <a:off x="4421189" y="4282678"/>
          <a:ext cx="484187" cy="298450"/>
        </p:xfrm>
        <a:graphic>
          <a:graphicData uri="http://schemas.openxmlformats.org/presentationml/2006/ole">
            <mc:AlternateContent xmlns:mc="http://schemas.openxmlformats.org/markup-compatibility/2006">
              <mc:Choice xmlns:v="urn:schemas-microsoft-com:vml" Requires="v">
                <p:oleObj name="Equation" r:id="rId6" imgW="393529" imgH="228501" progId="Equation.DSMT4">
                  <p:embed/>
                </p:oleObj>
              </mc:Choice>
              <mc:Fallback>
                <p:oleObj name="Equation" r:id="rId6" imgW="393529" imgH="228501" progId="Equation.DSMT4">
                  <p:embed/>
                  <p:pic>
                    <p:nvPicPr>
                      <p:cNvPr id="11268" name="对象 3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21189" y="4282678"/>
                        <a:ext cx="484187" cy="29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269" name="对象 34"/>
          <p:cNvGraphicFramePr>
            <a:graphicFrameLocks noChangeAspect="1"/>
          </p:cNvGraphicFramePr>
          <p:nvPr/>
        </p:nvGraphicFramePr>
        <p:xfrm>
          <a:off x="5205414" y="4244578"/>
          <a:ext cx="490537" cy="336550"/>
        </p:xfrm>
        <a:graphic>
          <a:graphicData uri="http://schemas.openxmlformats.org/presentationml/2006/ole">
            <mc:AlternateContent xmlns:mc="http://schemas.openxmlformats.org/markup-compatibility/2006">
              <mc:Choice xmlns:v="urn:schemas-microsoft-com:vml" Requires="v">
                <p:oleObj name="Equation" r:id="rId8" imgW="406224" imgH="241195" progId="Equation.DSMT4">
                  <p:embed/>
                </p:oleObj>
              </mc:Choice>
              <mc:Fallback>
                <p:oleObj name="Equation" r:id="rId8" imgW="406224" imgH="241195" progId="Equation.DSMT4">
                  <p:embed/>
                  <p:pic>
                    <p:nvPicPr>
                      <p:cNvPr id="11269" name="对象 3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205414" y="4244578"/>
                        <a:ext cx="49053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4" name="TextBox 3"/>
          <p:cNvSpPr txBox="1">
            <a:spLocks noChangeArrowheads="1"/>
          </p:cNvSpPr>
          <p:nvPr/>
        </p:nvSpPr>
        <p:spPr bwMode="auto">
          <a:xfrm>
            <a:off x="3371868" y="362055"/>
            <a:ext cx="488472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r>
              <a:rPr lang="en-US" altLang="zh-CN" sz="2800" b="1" dirty="0">
                <a:solidFill>
                  <a:srgbClr val="00DED3"/>
                </a:solidFill>
                <a:latin typeface="微软雅黑" panose="020B0503020204020204" pitchFamily="34" charset="-122"/>
                <a:ea typeface="微软雅黑" panose="020B0503020204020204" pitchFamily="34" charset="-122"/>
                <a:cs typeface="Times New Roman" pitchFamily="18" charset="0"/>
              </a:rPr>
              <a:t>03</a:t>
            </a:r>
            <a:r>
              <a:rPr lang="en-US" altLang="zh-CN" sz="2800" dirty="0">
                <a:latin typeface="微软雅黑" panose="020B0503020204020204" pitchFamily="34" charset="-122"/>
                <a:ea typeface="微软雅黑" panose="020B0503020204020204" pitchFamily="34" charset="-122"/>
              </a:rPr>
              <a:t>     </a:t>
            </a:r>
            <a:r>
              <a:rPr lang="zh-CN" altLang="en-US" sz="2800" dirty="0">
                <a:latin typeface="微软雅黑" panose="020B0503020204020204" pitchFamily="34" charset="-122"/>
                <a:ea typeface="微软雅黑" panose="020B0503020204020204" pitchFamily="34" charset="-122"/>
              </a:rPr>
              <a:t>支持向量回归机算法</a:t>
            </a:r>
          </a:p>
        </p:txBody>
      </p:sp>
    </p:spTree>
    <p:extLst>
      <p:ext uri="{BB962C8B-B14F-4D97-AF65-F5344CB8AC3E}">
        <p14:creationId xmlns:p14="http://schemas.microsoft.com/office/powerpoint/2010/main" val="300532267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流程图: 过程 6"/>
          <p:cNvSpPr/>
          <p:nvPr/>
        </p:nvSpPr>
        <p:spPr>
          <a:xfrm>
            <a:off x="7789864" y="1760539"/>
            <a:ext cx="1279525" cy="369887"/>
          </a:xfrm>
          <a:prstGeom prst="flowChartProcess">
            <a:avLst/>
          </a:prstGeom>
          <a:noFill/>
          <a:ln w="25400">
            <a:solidFill>
              <a:srgbClr val="00B9B1">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2300" name="TextBox 7"/>
          <p:cNvSpPr txBox="1">
            <a:spLocks noChangeArrowheads="1"/>
          </p:cNvSpPr>
          <p:nvPr/>
        </p:nvSpPr>
        <p:spPr bwMode="auto">
          <a:xfrm>
            <a:off x="7847013" y="1760539"/>
            <a:ext cx="1281112"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r>
              <a:rPr lang="zh-CN" altLang="en-US" sz="1600"/>
              <a:t>给定样本集</a:t>
            </a:r>
          </a:p>
        </p:txBody>
      </p:sp>
      <p:sp>
        <p:nvSpPr>
          <p:cNvPr id="10" name="流程图: 过程 9"/>
          <p:cNvSpPr/>
          <p:nvPr/>
        </p:nvSpPr>
        <p:spPr>
          <a:xfrm>
            <a:off x="7016750" y="2449513"/>
            <a:ext cx="2825750" cy="368300"/>
          </a:xfrm>
          <a:prstGeom prst="flowChartProcess">
            <a:avLst/>
          </a:prstGeom>
          <a:noFill/>
          <a:ln w="25400">
            <a:solidFill>
              <a:srgbClr val="00B9B1">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2302" name="TextBox 12"/>
          <p:cNvSpPr txBox="1">
            <a:spLocks noChangeArrowheads="1"/>
          </p:cNvSpPr>
          <p:nvPr/>
        </p:nvSpPr>
        <p:spPr bwMode="auto">
          <a:xfrm>
            <a:off x="7002464" y="2463800"/>
            <a:ext cx="2808287"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r>
              <a:rPr lang="zh-CN" altLang="en-US" sz="1600"/>
              <a:t>选择合适的精度     、</a:t>
            </a:r>
            <a:r>
              <a:rPr lang="en-US" altLang="zh-CN" sz="1600"/>
              <a:t>C</a:t>
            </a:r>
            <a:r>
              <a:rPr lang="zh-CN" altLang="en-US" sz="1600"/>
              <a:t>、</a:t>
            </a:r>
          </a:p>
        </p:txBody>
      </p:sp>
      <p:graphicFrame>
        <p:nvGraphicFramePr>
          <p:cNvPr id="12290" name="对象 13"/>
          <p:cNvGraphicFramePr>
            <a:graphicFrameLocks noChangeAspect="1"/>
          </p:cNvGraphicFramePr>
          <p:nvPr/>
        </p:nvGraphicFramePr>
        <p:xfrm>
          <a:off x="8582025" y="2563814"/>
          <a:ext cx="171450" cy="238125"/>
        </p:xfrm>
        <a:graphic>
          <a:graphicData uri="http://schemas.openxmlformats.org/presentationml/2006/ole">
            <mc:AlternateContent xmlns:mc="http://schemas.openxmlformats.org/markup-compatibility/2006">
              <mc:Choice xmlns:v="urn:schemas-microsoft-com:vml" Requires="v">
                <p:oleObj name="Equation" r:id="rId2" imgW="126835" imgH="139518" progId="Equation.DSMT4">
                  <p:embed/>
                </p:oleObj>
              </mc:Choice>
              <mc:Fallback>
                <p:oleObj name="Equation" r:id="rId2" imgW="126835" imgH="139518" progId="Equation.DSMT4">
                  <p:embed/>
                  <p:pic>
                    <p:nvPicPr>
                      <p:cNvPr id="12290" name="对象 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82025" y="2563814"/>
                        <a:ext cx="171450" cy="23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5" name="流程图: 过程 14"/>
          <p:cNvSpPr/>
          <p:nvPr/>
        </p:nvSpPr>
        <p:spPr>
          <a:xfrm>
            <a:off x="7419976" y="3168650"/>
            <a:ext cx="2079625" cy="369888"/>
          </a:xfrm>
          <a:prstGeom prst="flowChartProcess">
            <a:avLst/>
          </a:prstGeom>
          <a:noFill/>
          <a:ln w="25400">
            <a:solidFill>
              <a:srgbClr val="00B9B1">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p>
        </p:txBody>
      </p:sp>
      <p:sp>
        <p:nvSpPr>
          <p:cNvPr id="12304" name="TextBox 15"/>
          <p:cNvSpPr txBox="1">
            <a:spLocks noChangeArrowheads="1"/>
          </p:cNvSpPr>
          <p:nvPr/>
        </p:nvSpPr>
        <p:spPr bwMode="auto">
          <a:xfrm>
            <a:off x="7380289" y="3168650"/>
            <a:ext cx="209867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r>
              <a:rPr lang="zh-CN" altLang="en-US" sz="1600"/>
              <a:t>求解对偶化最优问题</a:t>
            </a:r>
          </a:p>
        </p:txBody>
      </p:sp>
      <p:graphicFrame>
        <p:nvGraphicFramePr>
          <p:cNvPr id="12291" name="对象 22"/>
          <p:cNvGraphicFramePr>
            <a:graphicFrameLocks noChangeAspect="1"/>
          </p:cNvGraphicFramePr>
          <p:nvPr/>
        </p:nvGraphicFramePr>
        <p:xfrm>
          <a:off x="7386639" y="3894139"/>
          <a:ext cx="485775" cy="288925"/>
        </p:xfrm>
        <a:graphic>
          <a:graphicData uri="http://schemas.openxmlformats.org/presentationml/2006/ole">
            <mc:AlternateContent xmlns:mc="http://schemas.openxmlformats.org/markup-compatibility/2006">
              <mc:Choice xmlns:v="urn:schemas-microsoft-com:vml" Requires="v">
                <p:oleObj name="Equation" r:id="rId4" imgW="393529" imgH="228501" progId="Equation.DSMT4">
                  <p:embed/>
                </p:oleObj>
              </mc:Choice>
              <mc:Fallback>
                <p:oleObj name="Equation" r:id="rId4" imgW="393529" imgH="228501" progId="Equation.DSMT4">
                  <p:embed/>
                  <p:pic>
                    <p:nvPicPr>
                      <p:cNvPr id="12291" name="对象 2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86639" y="3894139"/>
                        <a:ext cx="485775" cy="28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292" name="对象 23"/>
          <p:cNvGraphicFramePr>
            <a:graphicFrameLocks noChangeAspect="1"/>
          </p:cNvGraphicFramePr>
          <p:nvPr/>
        </p:nvGraphicFramePr>
        <p:xfrm>
          <a:off x="8582026" y="3894139"/>
          <a:ext cx="1546225" cy="288925"/>
        </p:xfrm>
        <a:graphic>
          <a:graphicData uri="http://schemas.openxmlformats.org/presentationml/2006/ole">
            <mc:AlternateContent xmlns:mc="http://schemas.openxmlformats.org/markup-compatibility/2006">
              <mc:Choice xmlns:v="urn:schemas-microsoft-com:vml" Requires="v">
                <p:oleObj name="Equation" r:id="rId6" imgW="1180588" imgH="241195" progId="Equation.DSMT4">
                  <p:embed/>
                </p:oleObj>
              </mc:Choice>
              <mc:Fallback>
                <p:oleObj name="Equation" r:id="rId6" imgW="1180588" imgH="241195" progId="Equation.DSMT4">
                  <p:embed/>
                  <p:pic>
                    <p:nvPicPr>
                      <p:cNvPr id="12292" name="对象 2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582026" y="3894139"/>
                        <a:ext cx="1546225" cy="28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2305" name="TextBox 24"/>
          <p:cNvSpPr txBox="1">
            <a:spLocks noChangeArrowheads="1"/>
          </p:cNvSpPr>
          <p:nvPr/>
        </p:nvSpPr>
        <p:spPr bwMode="auto">
          <a:xfrm>
            <a:off x="7016750" y="4662489"/>
            <a:ext cx="282575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r>
              <a:rPr lang="zh-CN" altLang="en-US" sz="1600"/>
              <a:t>   构造线性硬                  超平面</a:t>
            </a:r>
          </a:p>
        </p:txBody>
      </p:sp>
      <p:cxnSp>
        <p:nvCxnSpPr>
          <p:cNvPr id="27" name="直接箭头连接符 26"/>
          <p:cNvCxnSpPr/>
          <p:nvPr/>
        </p:nvCxnSpPr>
        <p:spPr>
          <a:xfrm flipH="1">
            <a:off x="8418513" y="2130425"/>
            <a:ext cx="0" cy="319088"/>
          </a:xfrm>
          <a:prstGeom prst="straightConnector1">
            <a:avLst/>
          </a:prstGeom>
          <a:ln w="12700">
            <a:solidFill>
              <a:srgbClr val="00B9B1">
                <a:alpha val="80000"/>
              </a:srgbClr>
            </a:solidFill>
            <a:tailEnd type="arrow"/>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p:nvPr/>
        </p:nvCxnSpPr>
        <p:spPr>
          <a:xfrm flipH="1">
            <a:off x="8401051" y="2817814"/>
            <a:ext cx="3175" cy="350837"/>
          </a:xfrm>
          <a:prstGeom prst="straightConnector1">
            <a:avLst/>
          </a:prstGeom>
          <a:ln w="12700">
            <a:solidFill>
              <a:srgbClr val="00B9B1">
                <a:alpha val="80000"/>
              </a:srgbClr>
            </a:solidFill>
            <a:tailEnd type="arrow"/>
          </a:ln>
        </p:spPr>
        <p:style>
          <a:lnRef idx="1">
            <a:schemeClr val="accent1"/>
          </a:lnRef>
          <a:fillRef idx="0">
            <a:schemeClr val="accent1"/>
          </a:fillRef>
          <a:effectRef idx="0">
            <a:schemeClr val="accent1"/>
          </a:effectRef>
          <a:fontRef idx="minor">
            <a:schemeClr val="tx1"/>
          </a:fontRef>
        </p:style>
      </p:cxnSp>
      <p:cxnSp>
        <p:nvCxnSpPr>
          <p:cNvPr id="29" name="直接箭头连接符 28"/>
          <p:cNvCxnSpPr/>
          <p:nvPr/>
        </p:nvCxnSpPr>
        <p:spPr>
          <a:xfrm>
            <a:off x="8405814" y="3538539"/>
            <a:ext cx="7937" cy="295275"/>
          </a:xfrm>
          <a:prstGeom prst="straightConnector1">
            <a:avLst/>
          </a:prstGeom>
          <a:ln w="12700">
            <a:solidFill>
              <a:srgbClr val="00B9B1">
                <a:alpha val="80000"/>
              </a:srgbClr>
            </a:solidFill>
            <a:tailEnd type="arrow"/>
          </a:ln>
        </p:spPr>
        <p:style>
          <a:lnRef idx="1">
            <a:schemeClr val="accent1"/>
          </a:lnRef>
          <a:fillRef idx="0">
            <a:schemeClr val="accent1"/>
          </a:fillRef>
          <a:effectRef idx="0">
            <a:schemeClr val="accent1"/>
          </a:effectRef>
          <a:fontRef idx="minor">
            <a:schemeClr val="tx1"/>
          </a:fontRef>
        </p:style>
      </p:cxnSp>
      <p:cxnSp>
        <p:nvCxnSpPr>
          <p:cNvPr id="31" name="直接箭头连接符 30"/>
          <p:cNvCxnSpPr/>
          <p:nvPr/>
        </p:nvCxnSpPr>
        <p:spPr>
          <a:xfrm>
            <a:off x="8405814" y="4222750"/>
            <a:ext cx="3175" cy="420688"/>
          </a:xfrm>
          <a:prstGeom prst="straightConnector1">
            <a:avLst/>
          </a:prstGeom>
          <a:ln w="12700">
            <a:solidFill>
              <a:srgbClr val="00B9B1">
                <a:alpha val="80000"/>
              </a:srgbClr>
            </a:solidFill>
            <a:tailEnd type="arrow"/>
          </a:ln>
        </p:spPr>
        <p:style>
          <a:lnRef idx="1">
            <a:schemeClr val="accent1"/>
          </a:lnRef>
          <a:fillRef idx="0">
            <a:schemeClr val="accent1"/>
          </a:fillRef>
          <a:effectRef idx="0">
            <a:schemeClr val="accent1"/>
          </a:effectRef>
          <a:fontRef idx="minor">
            <a:schemeClr val="tx1"/>
          </a:fontRef>
        </p:style>
      </p:cxnSp>
      <p:graphicFrame>
        <p:nvGraphicFramePr>
          <p:cNvPr id="12293" name="对象 1"/>
          <p:cNvGraphicFramePr>
            <a:graphicFrameLocks noChangeAspect="1"/>
          </p:cNvGraphicFramePr>
          <p:nvPr/>
        </p:nvGraphicFramePr>
        <p:xfrm>
          <a:off x="8328025" y="4724401"/>
          <a:ext cx="630238" cy="212725"/>
        </p:xfrm>
        <a:graphic>
          <a:graphicData uri="http://schemas.openxmlformats.org/presentationml/2006/ole">
            <mc:AlternateContent xmlns:mc="http://schemas.openxmlformats.org/markup-compatibility/2006">
              <mc:Choice xmlns:v="urn:schemas-microsoft-com:vml" Requires="v">
                <p:oleObj name="Equation" r:id="rId8" imgW="558558" imgH="177723" progId="Equation.DSMT4">
                  <p:embed/>
                </p:oleObj>
              </mc:Choice>
              <mc:Fallback>
                <p:oleObj name="Equation" r:id="rId8" imgW="558558" imgH="177723" progId="Equation.DSMT4">
                  <p:embed/>
                  <p:pic>
                    <p:nvPicPr>
                      <p:cNvPr id="12293" name="对象 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328025" y="4724401"/>
                        <a:ext cx="630238"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12310" name="Picture 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247900" y="3570288"/>
            <a:ext cx="4991100" cy="1047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流程图: 过程 18"/>
          <p:cNvSpPr/>
          <p:nvPr/>
        </p:nvSpPr>
        <p:spPr>
          <a:xfrm>
            <a:off x="6889750" y="3854450"/>
            <a:ext cx="3384550" cy="368300"/>
          </a:xfrm>
          <a:prstGeom prst="flowChartProcess">
            <a:avLst/>
          </a:prstGeom>
          <a:noFill/>
          <a:ln w="25400">
            <a:solidFill>
              <a:srgbClr val="00B9B1">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8" name="流程图: 过程 17"/>
          <p:cNvSpPr/>
          <p:nvPr/>
        </p:nvSpPr>
        <p:spPr>
          <a:xfrm>
            <a:off x="7034214" y="4645025"/>
            <a:ext cx="3024187" cy="369888"/>
          </a:xfrm>
          <a:prstGeom prst="flowChartProcess">
            <a:avLst/>
          </a:prstGeom>
          <a:noFill/>
          <a:ln w="25400">
            <a:solidFill>
              <a:srgbClr val="00B9B1">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aphicFrame>
        <p:nvGraphicFramePr>
          <p:cNvPr id="12294" name="对象 2"/>
          <p:cNvGraphicFramePr>
            <a:graphicFrameLocks noChangeAspect="1"/>
          </p:cNvGraphicFramePr>
          <p:nvPr/>
        </p:nvGraphicFramePr>
        <p:xfrm>
          <a:off x="9140826" y="2528889"/>
          <a:ext cx="688975" cy="288925"/>
        </p:xfrm>
        <a:graphic>
          <a:graphicData uri="http://schemas.openxmlformats.org/presentationml/2006/ole">
            <mc:AlternateContent xmlns:mc="http://schemas.openxmlformats.org/markup-compatibility/2006">
              <mc:Choice xmlns:v="urn:schemas-microsoft-com:vml" Requires="v">
                <p:oleObj name="Equation" r:id="rId11" imgW="583947" imgH="241195" progId="Equation.DSMT4">
                  <p:embed/>
                </p:oleObj>
              </mc:Choice>
              <mc:Fallback>
                <p:oleObj name="Equation" r:id="rId11" imgW="583947" imgH="241195" progId="Equation.DSMT4">
                  <p:embed/>
                  <p:pic>
                    <p:nvPicPr>
                      <p:cNvPr id="12294" name="对象 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140826" y="2528889"/>
                        <a:ext cx="688975" cy="28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12313" name="Picture 14"/>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76476" y="1654176"/>
            <a:ext cx="4752975"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314" name="TextBox 21"/>
          <p:cNvSpPr txBox="1">
            <a:spLocks noChangeArrowheads="1"/>
          </p:cNvSpPr>
          <p:nvPr/>
        </p:nvSpPr>
        <p:spPr bwMode="auto">
          <a:xfrm>
            <a:off x="6808788" y="3876676"/>
            <a:ext cx="338455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r>
              <a:rPr lang="zh-CN" altLang="en-US" sz="1600"/>
              <a:t>选择           ，计算</a:t>
            </a:r>
          </a:p>
        </p:txBody>
      </p:sp>
      <p:pic>
        <p:nvPicPr>
          <p:cNvPr id="12315" name="Picture 15"/>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287588" y="4710114"/>
            <a:ext cx="3600450"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16" name="Picture 54"/>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303463" y="2919413"/>
            <a:ext cx="116205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17" name="Picture 55"/>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511551" y="2874964"/>
            <a:ext cx="1552575" cy="37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TextBox 3"/>
          <p:cNvSpPr txBox="1">
            <a:spLocks noChangeArrowheads="1"/>
          </p:cNvSpPr>
          <p:nvPr/>
        </p:nvSpPr>
        <p:spPr bwMode="auto">
          <a:xfrm>
            <a:off x="3371868" y="362055"/>
            <a:ext cx="488472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r>
              <a:rPr lang="en-US" altLang="zh-CN" sz="2800" b="1" dirty="0">
                <a:solidFill>
                  <a:srgbClr val="00DED3"/>
                </a:solidFill>
                <a:latin typeface="微软雅黑" panose="020B0503020204020204" pitchFamily="34" charset="-122"/>
                <a:ea typeface="微软雅黑" panose="020B0503020204020204" pitchFamily="34" charset="-122"/>
                <a:cs typeface="Times New Roman" pitchFamily="18" charset="0"/>
              </a:rPr>
              <a:t>03</a:t>
            </a:r>
            <a:r>
              <a:rPr lang="en-US" altLang="zh-CN" sz="2800" dirty="0">
                <a:latin typeface="微软雅黑" panose="020B0503020204020204" pitchFamily="34" charset="-122"/>
                <a:ea typeface="微软雅黑" panose="020B0503020204020204" pitchFamily="34" charset="-122"/>
              </a:rPr>
              <a:t>     </a:t>
            </a:r>
            <a:r>
              <a:rPr lang="zh-CN" altLang="en-US" sz="2800" dirty="0">
                <a:latin typeface="微软雅黑" panose="020B0503020204020204" pitchFamily="34" charset="-122"/>
                <a:ea typeface="微软雅黑" panose="020B0503020204020204" pitchFamily="34" charset="-122"/>
              </a:rPr>
              <a:t>支持向量回归机算法</a:t>
            </a:r>
          </a:p>
        </p:txBody>
      </p:sp>
    </p:spTree>
    <p:extLst>
      <p:ext uri="{BB962C8B-B14F-4D97-AF65-F5344CB8AC3E}">
        <p14:creationId xmlns:p14="http://schemas.microsoft.com/office/powerpoint/2010/main" val="315709405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流程图: 库存数据 32"/>
          <p:cNvSpPr/>
          <p:nvPr/>
        </p:nvSpPr>
        <p:spPr>
          <a:xfrm>
            <a:off x="2495550" y="981075"/>
            <a:ext cx="863600" cy="438150"/>
          </a:xfrm>
          <a:prstGeom prst="flowChartOnlineStorage">
            <a:avLst/>
          </a:prstGeom>
          <a:solidFill>
            <a:srgbClr val="00B9B1">
              <a:alpha val="7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3331" name="TextBox 16"/>
          <p:cNvSpPr txBox="1">
            <a:spLocks noChangeArrowheads="1"/>
          </p:cNvSpPr>
          <p:nvPr/>
        </p:nvSpPr>
        <p:spPr bwMode="auto">
          <a:xfrm>
            <a:off x="2640014" y="1628775"/>
            <a:ext cx="7127875" cy="977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lnSpc>
                <a:spcPts val="2325"/>
              </a:lnSpc>
            </a:pPr>
            <a:r>
              <a:rPr lang="zh-CN" altLang="en-US" sz="1600"/>
              <a:t>在硬                ，                中，需要事先确定参数         ，在某些情况下，选择合适的       是困难的，引入自动计算      的               ，在               原问题的基础上引入参数     ，得                原始问题：          </a:t>
            </a:r>
          </a:p>
        </p:txBody>
      </p:sp>
      <p:graphicFrame>
        <p:nvGraphicFramePr>
          <p:cNvPr id="13314" name="对象 36"/>
          <p:cNvGraphicFramePr>
            <a:graphicFrameLocks noChangeAspect="1"/>
          </p:cNvGraphicFramePr>
          <p:nvPr/>
        </p:nvGraphicFramePr>
        <p:xfrm>
          <a:off x="3143250" y="1700213"/>
          <a:ext cx="698500" cy="233362"/>
        </p:xfrm>
        <a:graphic>
          <a:graphicData uri="http://schemas.openxmlformats.org/presentationml/2006/ole">
            <mc:AlternateContent xmlns:mc="http://schemas.openxmlformats.org/markup-compatibility/2006">
              <mc:Choice xmlns:v="urn:schemas-microsoft-com:vml" Requires="v">
                <p:oleObj name="Equation" r:id="rId2" imgW="532937" imgH="177646" progId="Equation.DSMT4">
                  <p:embed/>
                </p:oleObj>
              </mc:Choice>
              <mc:Fallback>
                <p:oleObj name="Equation" r:id="rId2" imgW="532937" imgH="177646" progId="Equation.DSMT4">
                  <p:embed/>
                  <p:pic>
                    <p:nvPicPr>
                      <p:cNvPr id="13314" name="对象 3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43250" y="1700213"/>
                        <a:ext cx="698500" cy="233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3315" name="对象 37"/>
          <p:cNvGraphicFramePr>
            <a:graphicFrameLocks noChangeAspect="1"/>
          </p:cNvGraphicFramePr>
          <p:nvPr/>
        </p:nvGraphicFramePr>
        <p:xfrm>
          <a:off x="4105275" y="1700214"/>
          <a:ext cx="630238" cy="212725"/>
        </p:xfrm>
        <a:graphic>
          <a:graphicData uri="http://schemas.openxmlformats.org/presentationml/2006/ole">
            <mc:AlternateContent xmlns:mc="http://schemas.openxmlformats.org/markup-compatibility/2006">
              <mc:Choice xmlns:v="urn:schemas-microsoft-com:vml" Requires="v">
                <p:oleObj name="Equation" r:id="rId4" imgW="558558" imgH="177723" progId="Equation.DSMT4">
                  <p:embed/>
                </p:oleObj>
              </mc:Choice>
              <mc:Fallback>
                <p:oleObj name="Equation" r:id="rId4" imgW="558558" imgH="177723" progId="Equation.DSMT4">
                  <p:embed/>
                  <p:pic>
                    <p:nvPicPr>
                      <p:cNvPr id="13315" name="对象 3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05275" y="1700214"/>
                        <a:ext cx="630238"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3316" name="对象 38"/>
          <p:cNvGraphicFramePr>
            <a:graphicFrameLocks noChangeAspect="1"/>
          </p:cNvGraphicFramePr>
          <p:nvPr/>
        </p:nvGraphicFramePr>
        <p:xfrm>
          <a:off x="6959600" y="1700214"/>
          <a:ext cx="171450" cy="238125"/>
        </p:xfrm>
        <a:graphic>
          <a:graphicData uri="http://schemas.openxmlformats.org/presentationml/2006/ole">
            <mc:AlternateContent xmlns:mc="http://schemas.openxmlformats.org/markup-compatibility/2006">
              <mc:Choice xmlns:v="urn:schemas-microsoft-com:vml" Requires="v">
                <p:oleObj name="Equation" r:id="rId6" imgW="126835" imgH="139518" progId="Equation.DSMT4">
                  <p:embed/>
                </p:oleObj>
              </mc:Choice>
              <mc:Fallback>
                <p:oleObj name="Equation" r:id="rId6" imgW="126835" imgH="139518" progId="Equation.DSMT4">
                  <p:embed/>
                  <p:pic>
                    <p:nvPicPr>
                      <p:cNvPr id="13316" name="对象 3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959600" y="1700214"/>
                        <a:ext cx="171450" cy="23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3317" name="对象 39"/>
          <p:cNvGraphicFramePr>
            <a:graphicFrameLocks noChangeAspect="1"/>
          </p:cNvGraphicFramePr>
          <p:nvPr/>
        </p:nvGraphicFramePr>
        <p:xfrm>
          <a:off x="3187700" y="1998664"/>
          <a:ext cx="171450" cy="238125"/>
        </p:xfrm>
        <a:graphic>
          <a:graphicData uri="http://schemas.openxmlformats.org/presentationml/2006/ole">
            <mc:AlternateContent xmlns:mc="http://schemas.openxmlformats.org/markup-compatibility/2006">
              <mc:Choice xmlns:v="urn:schemas-microsoft-com:vml" Requires="v">
                <p:oleObj name="Equation" r:id="rId8" imgW="126835" imgH="139518" progId="Equation.DSMT4">
                  <p:embed/>
                </p:oleObj>
              </mc:Choice>
              <mc:Fallback>
                <p:oleObj name="Equation" r:id="rId8" imgW="126835" imgH="139518" progId="Equation.DSMT4">
                  <p:embed/>
                  <p:pic>
                    <p:nvPicPr>
                      <p:cNvPr id="13317" name="对象 3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87700" y="1998664"/>
                        <a:ext cx="171450" cy="23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3318" name="对象 40"/>
          <p:cNvGraphicFramePr>
            <a:graphicFrameLocks noChangeAspect="1"/>
          </p:cNvGraphicFramePr>
          <p:nvPr/>
        </p:nvGraphicFramePr>
        <p:xfrm>
          <a:off x="5735638" y="1998664"/>
          <a:ext cx="171450" cy="238125"/>
        </p:xfrm>
        <a:graphic>
          <a:graphicData uri="http://schemas.openxmlformats.org/presentationml/2006/ole">
            <mc:AlternateContent xmlns:mc="http://schemas.openxmlformats.org/markup-compatibility/2006">
              <mc:Choice xmlns:v="urn:schemas-microsoft-com:vml" Requires="v">
                <p:oleObj name="Equation" r:id="rId9" imgW="126835" imgH="139518" progId="Equation.DSMT4">
                  <p:embed/>
                </p:oleObj>
              </mc:Choice>
              <mc:Fallback>
                <p:oleObj name="Equation" r:id="rId9" imgW="126835" imgH="139518" progId="Equation.DSMT4">
                  <p:embed/>
                  <p:pic>
                    <p:nvPicPr>
                      <p:cNvPr id="13318" name="对象 4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735638" y="1998664"/>
                        <a:ext cx="171450" cy="23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3319" name="对象 41"/>
          <p:cNvGraphicFramePr>
            <a:graphicFrameLocks noChangeAspect="1"/>
          </p:cNvGraphicFramePr>
          <p:nvPr/>
        </p:nvGraphicFramePr>
        <p:xfrm>
          <a:off x="2524125" y="1082676"/>
          <a:ext cx="679450" cy="233363"/>
        </p:xfrm>
        <a:graphic>
          <a:graphicData uri="http://schemas.openxmlformats.org/presentationml/2006/ole">
            <mc:AlternateContent xmlns:mc="http://schemas.openxmlformats.org/markup-compatibility/2006">
              <mc:Choice xmlns:v="urn:schemas-microsoft-com:vml" Requires="v">
                <p:oleObj name="Equation" r:id="rId10" imgW="545626" imgH="177646" progId="Equation.DSMT4">
                  <p:embed/>
                </p:oleObj>
              </mc:Choice>
              <mc:Fallback>
                <p:oleObj name="Equation" r:id="rId10" imgW="545626" imgH="177646" progId="Equation.DSMT4">
                  <p:embed/>
                  <p:pic>
                    <p:nvPicPr>
                      <p:cNvPr id="13319" name="对象 4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524125" y="1082676"/>
                        <a:ext cx="679450" cy="233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3320" name="对象 42"/>
          <p:cNvGraphicFramePr>
            <a:graphicFrameLocks noChangeAspect="1"/>
          </p:cNvGraphicFramePr>
          <p:nvPr/>
        </p:nvGraphicFramePr>
        <p:xfrm>
          <a:off x="6203950" y="2000251"/>
          <a:ext cx="679450" cy="233363"/>
        </p:xfrm>
        <a:graphic>
          <a:graphicData uri="http://schemas.openxmlformats.org/presentationml/2006/ole">
            <mc:AlternateContent xmlns:mc="http://schemas.openxmlformats.org/markup-compatibility/2006">
              <mc:Choice xmlns:v="urn:schemas-microsoft-com:vml" Requires="v">
                <p:oleObj name="Equation" r:id="rId12" imgW="545626" imgH="177646" progId="Equation.DSMT4">
                  <p:embed/>
                </p:oleObj>
              </mc:Choice>
              <mc:Fallback>
                <p:oleObj name="Equation" r:id="rId12" imgW="545626" imgH="177646" progId="Equation.DSMT4">
                  <p:embed/>
                  <p:pic>
                    <p:nvPicPr>
                      <p:cNvPr id="13320" name="对象 4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203950" y="2000251"/>
                        <a:ext cx="679450" cy="233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3321" name="对象 43"/>
          <p:cNvGraphicFramePr>
            <a:graphicFrameLocks noChangeAspect="1"/>
          </p:cNvGraphicFramePr>
          <p:nvPr/>
        </p:nvGraphicFramePr>
        <p:xfrm>
          <a:off x="7319964" y="2011364"/>
          <a:ext cx="630237" cy="212725"/>
        </p:xfrm>
        <a:graphic>
          <a:graphicData uri="http://schemas.openxmlformats.org/presentationml/2006/ole">
            <mc:AlternateContent xmlns:mc="http://schemas.openxmlformats.org/markup-compatibility/2006">
              <mc:Choice xmlns:v="urn:schemas-microsoft-com:vml" Requires="v">
                <p:oleObj name="Equation" r:id="rId13" imgW="558558" imgH="177723" progId="Equation.DSMT4">
                  <p:embed/>
                </p:oleObj>
              </mc:Choice>
              <mc:Fallback>
                <p:oleObj name="Equation" r:id="rId13" imgW="558558" imgH="177723" progId="Equation.DSMT4">
                  <p:embed/>
                  <p:pic>
                    <p:nvPicPr>
                      <p:cNvPr id="13321" name="对象 4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19964" y="2011364"/>
                        <a:ext cx="630237"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3322" name="对象 44"/>
          <p:cNvGraphicFramePr>
            <a:graphicFrameLocks noChangeAspect="1"/>
          </p:cNvGraphicFramePr>
          <p:nvPr/>
        </p:nvGraphicFramePr>
        <p:xfrm>
          <a:off x="3359150" y="2357439"/>
          <a:ext cx="273050" cy="212725"/>
        </p:xfrm>
        <a:graphic>
          <a:graphicData uri="http://schemas.openxmlformats.org/presentationml/2006/ole">
            <mc:AlternateContent xmlns:mc="http://schemas.openxmlformats.org/markup-compatibility/2006">
              <mc:Choice xmlns:v="urn:schemas-microsoft-com:vml" Requires="v">
                <p:oleObj name="Equation" r:id="rId14" imgW="114201" imgH="139579" progId="Equation.DSMT4">
                  <p:embed/>
                </p:oleObj>
              </mc:Choice>
              <mc:Fallback>
                <p:oleObj name="Equation" r:id="rId14" imgW="114201" imgH="139579" progId="Equation.DSMT4">
                  <p:embed/>
                  <p:pic>
                    <p:nvPicPr>
                      <p:cNvPr id="13322" name="对象 44"/>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359150" y="2357439"/>
                        <a:ext cx="273050"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3323" name="对象 45"/>
          <p:cNvGraphicFramePr>
            <a:graphicFrameLocks noChangeAspect="1"/>
          </p:cNvGraphicFramePr>
          <p:nvPr/>
        </p:nvGraphicFramePr>
        <p:xfrm>
          <a:off x="3990975" y="2276476"/>
          <a:ext cx="679450" cy="233363"/>
        </p:xfrm>
        <a:graphic>
          <a:graphicData uri="http://schemas.openxmlformats.org/presentationml/2006/ole">
            <mc:AlternateContent xmlns:mc="http://schemas.openxmlformats.org/markup-compatibility/2006">
              <mc:Choice xmlns:v="urn:schemas-microsoft-com:vml" Requires="v">
                <p:oleObj name="Equation" r:id="rId16" imgW="545626" imgH="177646" progId="Equation.DSMT4">
                  <p:embed/>
                </p:oleObj>
              </mc:Choice>
              <mc:Fallback>
                <p:oleObj name="Equation" r:id="rId16" imgW="545626" imgH="177646" progId="Equation.DSMT4">
                  <p:embed/>
                  <p:pic>
                    <p:nvPicPr>
                      <p:cNvPr id="13323" name="对象 4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990975" y="2276476"/>
                        <a:ext cx="679450" cy="233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3324" name="对象 46"/>
          <p:cNvGraphicFramePr>
            <a:graphicFrameLocks noChangeAspect="1"/>
          </p:cNvGraphicFramePr>
          <p:nvPr/>
        </p:nvGraphicFramePr>
        <p:xfrm>
          <a:off x="3973513" y="2708275"/>
          <a:ext cx="4425950" cy="1728788"/>
        </p:xfrm>
        <a:graphic>
          <a:graphicData uri="http://schemas.openxmlformats.org/presentationml/2006/ole">
            <mc:AlternateContent xmlns:mc="http://schemas.openxmlformats.org/markup-compatibility/2006">
              <mc:Choice xmlns:v="urn:schemas-microsoft-com:vml" Requires="v">
                <p:oleObj name="Equation" r:id="rId17" imgW="2679700" imgH="1143000" progId="Equation.DSMT4">
                  <p:embed/>
                </p:oleObj>
              </mc:Choice>
              <mc:Fallback>
                <p:oleObj name="Equation" r:id="rId17" imgW="2679700" imgH="1143000" progId="Equation.DSMT4">
                  <p:embed/>
                  <p:pic>
                    <p:nvPicPr>
                      <p:cNvPr id="13324" name="对象 46"/>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973513" y="2708275"/>
                        <a:ext cx="4425950" cy="172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9" name="燕尾形 48"/>
          <p:cNvSpPr/>
          <p:nvPr/>
        </p:nvSpPr>
        <p:spPr>
          <a:xfrm rot="5400000">
            <a:off x="5520532" y="4371182"/>
            <a:ext cx="339725" cy="484188"/>
          </a:xfrm>
          <a:prstGeom prst="chevron">
            <a:avLst/>
          </a:prstGeom>
          <a:solidFill>
            <a:srgbClr val="00B9B1">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graphicFrame>
        <p:nvGraphicFramePr>
          <p:cNvPr id="13325" name="对象 49"/>
          <p:cNvGraphicFramePr>
            <a:graphicFrameLocks noChangeAspect="1"/>
          </p:cNvGraphicFramePr>
          <p:nvPr/>
        </p:nvGraphicFramePr>
        <p:xfrm>
          <a:off x="4151314" y="4724400"/>
          <a:ext cx="4537075" cy="2127250"/>
        </p:xfrm>
        <a:graphic>
          <a:graphicData uri="http://schemas.openxmlformats.org/presentationml/2006/ole">
            <mc:AlternateContent xmlns:mc="http://schemas.openxmlformats.org/markup-compatibility/2006">
              <mc:Choice xmlns:v="urn:schemas-microsoft-com:vml" Requires="v">
                <p:oleObj name="Equation" r:id="rId19" imgW="3568700" imgH="1574800" progId="Equation.DSMT4">
                  <p:embed/>
                </p:oleObj>
              </mc:Choice>
              <mc:Fallback>
                <p:oleObj name="Equation" r:id="rId19" imgW="3568700" imgH="1574800" progId="Equation.DSMT4">
                  <p:embed/>
                  <p:pic>
                    <p:nvPicPr>
                      <p:cNvPr id="13325" name="对象 49"/>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151314" y="4724400"/>
                        <a:ext cx="4537075" cy="212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1" name="左大括号 50"/>
          <p:cNvSpPr/>
          <p:nvPr/>
        </p:nvSpPr>
        <p:spPr>
          <a:xfrm>
            <a:off x="3719514" y="5084763"/>
            <a:ext cx="276225" cy="1562100"/>
          </a:xfrm>
          <a:prstGeom prst="leftBrace">
            <a:avLst/>
          </a:prstGeom>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13334" name="TextBox 51"/>
          <p:cNvSpPr txBox="1">
            <a:spLocks noChangeArrowheads="1"/>
          </p:cNvSpPr>
          <p:nvPr/>
        </p:nvSpPr>
        <p:spPr bwMode="auto">
          <a:xfrm>
            <a:off x="6116638" y="4405314"/>
            <a:ext cx="1873250" cy="339725"/>
          </a:xfrm>
          <a:prstGeom prst="rect">
            <a:avLst/>
          </a:prstGeom>
          <a:solidFill>
            <a:srgbClr val="00B9B1">
              <a:alpha val="79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r>
              <a:rPr lang="zh-CN" altLang="en-US" sz="1600"/>
              <a:t>对偶并引入核函数</a:t>
            </a:r>
          </a:p>
        </p:txBody>
      </p:sp>
      <p:sp>
        <p:nvSpPr>
          <p:cNvPr id="23" name="TextBox 3"/>
          <p:cNvSpPr txBox="1">
            <a:spLocks noChangeArrowheads="1"/>
          </p:cNvSpPr>
          <p:nvPr/>
        </p:nvSpPr>
        <p:spPr bwMode="auto">
          <a:xfrm>
            <a:off x="3371868" y="362055"/>
            <a:ext cx="488472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r>
              <a:rPr lang="en-US" altLang="zh-CN" sz="2800" b="1" dirty="0">
                <a:solidFill>
                  <a:srgbClr val="00DED3"/>
                </a:solidFill>
                <a:latin typeface="微软雅黑" panose="020B0503020204020204" pitchFamily="34" charset="-122"/>
                <a:ea typeface="微软雅黑" panose="020B0503020204020204" pitchFamily="34" charset="-122"/>
                <a:cs typeface="Times New Roman" pitchFamily="18" charset="0"/>
              </a:rPr>
              <a:t>03</a:t>
            </a:r>
            <a:r>
              <a:rPr lang="en-US" altLang="zh-CN" sz="2800" dirty="0">
                <a:latin typeface="微软雅黑" panose="020B0503020204020204" pitchFamily="34" charset="-122"/>
                <a:ea typeface="微软雅黑" panose="020B0503020204020204" pitchFamily="34" charset="-122"/>
              </a:rPr>
              <a:t>     </a:t>
            </a:r>
            <a:r>
              <a:rPr lang="zh-CN" altLang="en-US" sz="2800" dirty="0">
                <a:latin typeface="微软雅黑" panose="020B0503020204020204" pitchFamily="34" charset="-122"/>
                <a:ea typeface="微软雅黑" panose="020B0503020204020204" pitchFamily="34" charset="-122"/>
              </a:rPr>
              <a:t>支持向量回归机算法</a:t>
            </a:r>
          </a:p>
        </p:txBody>
      </p:sp>
    </p:spTree>
    <p:extLst>
      <p:ext uri="{BB962C8B-B14F-4D97-AF65-F5344CB8AC3E}">
        <p14:creationId xmlns:p14="http://schemas.microsoft.com/office/powerpoint/2010/main" val="229495983"/>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正五边形 8"/>
          <p:cNvSpPr/>
          <p:nvPr/>
        </p:nvSpPr>
        <p:spPr>
          <a:xfrm>
            <a:off x="5286375" y="3230563"/>
            <a:ext cx="960438" cy="914400"/>
          </a:xfrm>
          <a:prstGeom prst="pentagon">
            <a:avLst/>
          </a:prstGeom>
          <a:solidFill>
            <a:srgbClr val="00B9B1">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dirty="0">
                <a:solidFill>
                  <a:schemeClr val="tx1"/>
                </a:solidFill>
              </a:rPr>
              <a:t>总结</a:t>
            </a:r>
          </a:p>
        </p:txBody>
      </p:sp>
      <p:sp>
        <p:nvSpPr>
          <p:cNvPr id="13" name="正五边形 12"/>
          <p:cNvSpPr/>
          <p:nvPr/>
        </p:nvSpPr>
        <p:spPr>
          <a:xfrm rot="10800000">
            <a:off x="5305425" y="2060575"/>
            <a:ext cx="958850" cy="914400"/>
          </a:xfrm>
          <a:prstGeom prst="pentagon">
            <a:avLst/>
          </a:prstGeom>
          <a:solidFill>
            <a:srgbClr val="00B9B1">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solidFill>
                <a:schemeClr val="tx1"/>
              </a:solidFill>
              <a:latin typeface="Times New Roman" panose="02020603050405020304" pitchFamily="18" charset="0"/>
              <a:cs typeface="Times New Roman" panose="02020603050405020304" pitchFamily="18" charset="0"/>
            </a:endParaRPr>
          </a:p>
        </p:txBody>
      </p:sp>
      <p:sp>
        <p:nvSpPr>
          <p:cNvPr id="14" name="正五边形 13"/>
          <p:cNvSpPr/>
          <p:nvPr/>
        </p:nvSpPr>
        <p:spPr>
          <a:xfrm rot="16200000">
            <a:off x="6625432" y="3326607"/>
            <a:ext cx="960437" cy="914400"/>
          </a:xfrm>
          <a:prstGeom prst="pentagon">
            <a:avLst/>
          </a:prstGeom>
          <a:solidFill>
            <a:srgbClr val="00B9B1">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zh-CN" altLang="en-US" dirty="0">
              <a:solidFill>
                <a:schemeClr val="tx1"/>
              </a:solidFill>
            </a:endParaRPr>
          </a:p>
        </p:txBody>
      </p:sp>
      <p:sp>
        <p:nvSpPr>
          <p:cNvPr id="17" name="正五边形 16"/>
          <p:cNvSpPr/>
          <p:nvPr/>
        </p:nvSpPr>
        <p:spPr>
          <a:xfrm rot="5197747">
            <a:off x="4023519" y="3353594"/>
            <a:ext cx="960438" cy="914400"/>
          </a:xfrm>
          <a:prstGeom prst="pentagon">
            <a:avLst/>
          </a:prstGeom>
          <a:solidFill>
            <a:srgbClr val="00B9B1">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solidFill>
                <a:schemeClr val="tx1"/>
              </a:solidFill>
              <a:latin typeface="Times New Roman" panose="02020603050405020304" pitchFamily="18" charset="0"/>
              <a:cs typeface="Times New Roman" panose="02020603050405020304" pitchFamily="18" charset="0"/>
            </a:endParaRPr>
          </a:p>
        </p:txBody>
      </p:sp>
      <p:sp>
        <p:nvSpPr>
          <p:cNvPr id="18" name="正五边形 17"/>
          <p:cNvSpPr/>
          <p:nvPr/>
        </p:nvSpPr>
        <p:spPr>
          <a:xfrm>
            <a:off x="5286375" y="4365625"/>
            <a:ext cx="960438" cy="914400"/>
          </a:xfrm>
          <a:prstGeom prst="pentagon">
            <a:avLst/>
          </a:prstGeom>
          <a:solidFill>
            <a:srgbClr val="00B9B1">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solidFill>
                <a:schemeClr val="tx1"/>
              </a:solidFill>
            </a:endParaRPr>
          </a:p>
        </p:txBody>
      </p:sp>
      <p:graphicFrame>
        <p:nvGraphicFramePr>
          <p:cNvPr id="19" name="对象 18"/>
          <p:cNvGraphicFramePr>
            <a:graphicFrameLocks noChangeAspect="1"/>
          </p:cNvGraphicFramePr>
          <p:nvPr/>
        </p:nvGraphicFramePr>
        <p:xfrm>
          <a:off x="6756400" y="3649664"/>
          <a:ext cx="698500" cy="268287"/>
        </p:xfrm>
        <a:graphic>
          <a:graphicData uri="http://schemas.openxmlformats.org/presentationml/2006/ole">
            <mc:AlternateContent xmlns:mc="http://schemas.openxmlformats.org/markup-compatibility/2006">
              <mc:Choice xmlns:v="urn:schemas-microsoft-com:vml" Requires="v">
                <p:oleObj name="Equation" r:id="rId2" imgW="532937" imgH="177646" progId="Equation.DSMT4">
                  <p:embed/>
                </p:oleObj>
              </mc:Choice>
              <mc:Fallback>
                <p:oleObj name="Equation" r:id="rId2" imgW="532937" imgH="177646" progId="Equation.DSMT4">
                  <p:embed/>
                  <p:pic>
                    <p:nvPicPr>
                      <p:cNvPr id="19" name="对象 1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56400" y="3649664"/>
                        <a:ext cx="698500" cy="268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0" name="对象 19"/>
          <p:cNvGraphicFramePr>
            <a:graphicFrameLocks noChangeAspect="1"/>
          </p:cNvGraphicFramePr>
          <p:nvPr/>
        </p:nvGraphicFramePr>
        <p:xfrm>
          <a:off x="5451475" y="4716464"/>
          <a:ext cx="630238" cy="212725"/>
        </p:xfrm>
        <a:graphic>
          <a:graphicData uri="http://schemas.openxmlformats.org/presentationml/2006/ole">
            <mc:AlternateContent xmlns:mc="http://schemas.openxmlformats.org/markup-compatibility/2006">
              <mc:Choice xmlns:v="urn:schemas-microsoft-com:vml" Requires="v">
                <p:oleObj name="Equation" r:id="rId4" imgW="558558" imgH="177723" progId="Equation.DSMT4">
                  <p:embed/>
                </p:oleObj>
              </mc:Choice>
              <mc:Fallback>
                <p:oleObj name="Equation" r:id="rId4" imgW="558558" imgH="177723" progId="Equation.DSMT4">
                  <p:embed/>
                  <p:pic>
                    <p:nvPicPr>
                      <p:cNvPr id="20" name="对象 1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51475" y="4716464"/>
                        <a:ext cx="630238"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1" name="TextBox 20"/>
          <p:cNvSpPr txBox="1">
            <a:spLocks noChangeArrowheads="1"/>
          </p:cNvSpPr>
          <p:nvPr/>
        </p:nvSpPr>
        <p:spPr bwMode="auto">
          <a:xfrm>
            <a:off x="5394326" y="2205039"/>
            <a:ext cx="7016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r>
              <a:rPr lang="en-US" altLang="zh-CN">
                <a:latin typeface="Times New Roman" pitchFamily="18" charset="0"/>
                <a:cs typeface="Times New Roman" pitchFamily="18" charset="0"/>
              </a:rPr>
              <a:t>SVM</a:t>
            </a:r>
            <a:endParaRPr lang="zh-CN" altLang="en-US">
              <a:latin typeface="Times New Roman" pitchFamily="18" charset="0"/>
              <a:cs typeface="Times New Roman" pitchFamily="18" charset="0"/>
            </a:endParaRPr>
          </a:p>
        </p:txBody>
      </p:sp>
      <p:sp>
        <p:nvSpPr>
          <p:cNvPr id="22" name="TextBox 21"/>
          <p:cNvSpPr txBox="1">
            <a:spLocks noChangeArrowheads="1"/>
          </p:cNvSpPr>
          <p:nvPr/>
        </p:nvSpPr>
        <p:spPr bwMode="auto">
          <a:xfrm>
            <a:off x="4189711" y="3519489"/>
            <a:ext cx="461665" cy="625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r>
              <a:rPr lang="en-US" altLang="zh-CN">
                <a:latin typeface="Times New Roman" pitchFamily="18" charset="0"/>
                <a:cs typeface="Times New Roman" pitchFamily="18" charset="0"/>
              </a:rPr>
              <a:t>SVR</a:t>
            </a:r>
            <a:endParaRPr lang="zh-CN" altLang="en-US">
              <a:latin typeface="Times New Roman" pitchFamily="18" charset="0"/>
              <a:cs typeface="Times New Roman" pitchFamily="18" charset="0"/>
            </a:endParaRPr>
          </a:p>
        </p:txBody>
      </p:sp>
      <p:sp>
        <p:nvSpPr>
          <p:cNvPr id="23" name="燕尾形 22"/>
          <p:cNvSpPr/>
          <p:nvPr/>
        </p:nvSpPr>
        <p:spPr>
          <a:xfrm>
            <a:off x="4060826" y="279401"/>
            <a:ext cx="360363" cy="385763"/>
          </a:xfrm>
          <a:prstGeom prst="chevron">
            <a:avLst/>
          </a:prstGeom>
          <a:solidFill>
            <a:srgbClr val="00B9B1">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
        <p:nvSpPr>
          <p:cNvPr id="24" name="五边形 23"/>
          <p:cNvSpPr/>
          <p:nvPr/>
        </p:nvSpPr>
        <p:spPr>
          <a:xfrm>
            <a:off x="1524001" y="279401"/>
            <a:ext cx="2627313" cy="385763"/>
          </a:xfrm>
          <a:prstGeom prst="homePlate">
            <a:avLst/>
          </a:prstGeom>
          <a:solidFill>
            <a:srgbClr val="00B9B1">
              <a:alpha val="8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5" name="燕尾形 24"/>
          <p:cNvSpPr/>
          <p:nvPr/>
        </p:nvSpPr>
        <p:spPr>
          <a:xfrm>
            <a:off x="4330701" y="282576"/>
            <a:ext cx="358775" cy="385763"/>
          </a:xfrm>
          <a:prstGeom prst="chevron">
            <a:avLst/>
          </a:prstGeom>
          <a:solidFill>
            <a:srgbClr val="00B9B1">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
        <p:nvSpPr>
          <p:cNvPr id="14351" name="TextBox 25"/>
          <p:cNvSpPr txBox="1">
            <a:spLocks noChangeArrowheads="1"/>
          </p:cNvSpPr>
          <p:nvPr/>
        </p:nvSpPr>
        <p:spPr bwMode="auto">
          <a:xfrm>
            <a:off x="1563689" y="279400"/>
            <a:ext cx="24971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lgn="ctr" eaLnBrk="1" hangingPunct="1"/>
            <a:r>
              <a:rPr lang="zh-CN" altLang="en-US" sz="2000">
                <a:latin typeface="华文彩云" pitchFamily="2" charset="-122"/>
                <a:ea typeface="华文彩云" pitchFamily="2" charset="-122"/>
              </a:rPr>
              <a:t>总结</a:t>
            </a:r>
          </a:p>
        </p:txBody>
      </p:sp>
      <p:sp>
        <p:nvSpPr>
          <p:cNvPr id="27" name="正五边形 26"/>
          <p:cNvSpPr/>
          <p:nvPr/>
        </p:nvSpPr>
        <p:spPr>
          <a:xfrm rot="9516465">
            <a:off x="4267200" y="2246313"/>
            <a:ext cx="960438" cy="914400"/>
          </a:xfrm>
          <a:prstGeom prst="pentagon">
            <a:avLst/>
          </a:prstGeom>
          <a:solidFill>
            <a:srgbClr val="00B9B1">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solidFill>
                <a:schemeClr val="tx1"/>
              </a:solidFill>
              <a:latin typeface="Times New Roman" panose="02020603050405020304" pitchFamily="18" charset="0"/>
              <a:cs typeface="Times New Roman" panose="02020603050405020304" pitchFamily="18" charset="0"/>
            </a:endParaRPr>
          </a:p>
        </p:txBody>
      </p:sp>
      <p:sp>
        <p:nvSpPr>
          <p:cNvPr id="28" name="正五边形 27"/>
          <p:cNvSpPr/>
          <p:nvPr/>
        </p:nvSpPr>
        <p:spPr>
          <a:xfrm rot="8683481">
            <a:off x="6413500" y="2366963"/>
            <a:ext cx="958850" cy="914400"/>
          </a:xfrm>
          <a:prstGeom prst="pentagon">
            <a:avLst/>
          </a:prstGeom>
          <a:solidFill>
            <a:srgbClr val="00B9B1">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solidFill>
                <a:schemeClr val="tx1"/>
              </a:solidFill>
              <a:latin typeface="Times New Roman" panose="02020603050405020304" pitchFamily="18" charset="0"/>
              <a:cs typeface="Times New Roman" panose="02020603050405020304" pitchFamily="18" charset="0"/>
            </a:endParaRPr>
          </a:p>
        </p:txBody>
      </p:sp>
      <p:sp>
        <p:nvSpPr>
          <p:cNvPr id="29" name="TextBox 28"/>
          <p:cNvSpPr txBox="1">
            <a:spLocks noChangeArrowheads="1"/>
          </p:cNvSpPr>
          <p:nvPr/>
        </p:nvSpPr>
        <p:spPr bwMode="auto">
          <a:xfrm>
            <a:off x="6664326" y="2320926"/>
            <a:ext cx="51117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r>
              <a:rPr lang="zh-CN" altLang="en-US"/>
              <a:t>核函数</a:t>
            </a:r>
          </a:p>
        </p:txBody>
      </p:sp>
      <p:graphicFrame>
        <p:nvGraphicFramePr>
          <p:cNvPr id="11" name="对象 10"/>
          <p:cNvGraphicFramePr>
            <a:graphicFrameLocks noChangeAspect="1"/>
          </p:cNvGraphicFramePr>
          <p:nvPr/>
        </p:nvGraphicFramePr>
        <p:xfrm>
          <a:off x="4364038" y="2552701"/>
          <a:ext cx="679450" cy="233363"/>
        </p:xfrm>
        <a:graphic>
          <a:graphicData uri="http://schemas.openxmlformats.org/presentationml/2006/ole">
            <mc:AlternateContent xmlns:mc="http://schemas.openxmlformats.org/markup-compatibility/2006">
              <mc:Choice xmlns:v="urn:schemas-microsoft-com:vml" Requires="v">
                <p:oleObj name="Equation" r:id="rId6" imgW="545626" imgH="177646" progId="Equation.DSMT4">
                  <p:embed/>
                </p:oleObj>
              </mc:Choice>
              <mc:Fallback>
                <p:oleObj name="Equation" r:id="rId6" imgW="545626" imgH="177646" progId="Equation.DSMT4">
                  <p:embed/>
                  <p:pic>
                    <p:nvPicPr>
                      <p:cNvPr id="11" name="对象 1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64038" y="2552701"/>
                        <a:ext cx="679450" cy="233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54535155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1"/>
                                        </p:tgtEl>
                                        <p:attrNameLst>
                                          <p:attrName>style.visibility</p:attrName>
                                        </p:attrNameLst>
                                      </p:cBhvr>
                                      <p:to>
                                        <p:strVal val="visible"/>
                                      </p:to>
                                    </p:set>
                                    <p:anim calcmode="lin" valueType="num">
                                      <p:cBhvr additive="base">
                                        <p:cTn id="11" dur="500" fill="hold"/>
                                        <p:tgtEl>
                                          <p:spTgt spid="21"/>
                                        </p:tgtEl>
                                        <p:attrNameLst>
                                          <p:attrName>ppt_x</p:attrName>
                                        </p:attrNameLst>
                                      </p:cBhvr>
                                      <p:tavLst>
                                        <p:tav tm="0">
                                          <p:val>
                                            <p:strVal val="#ppt_x"/>
                                          </p:val>
                                        </p:tav>
                                        <p:tav tm="100000">
                                          <p:val>
                                            <p:strVal val="#ppt_x"/>
                                          </p:val>
                                        </p:tav>
                                      </p:tavLst>
                                    </p:anim>
                                    <p:anim calcmode="lin" valueType="num">
                                      <p:cBhvr additive="base">
                                        <p:cTn id="12"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22"/>
                                        </p:tgtEl>
                                        <p:attrNameLst>
                                          <p:attrName>style.visibility</p:attrName>
                                        </p:attrNameLst>
                                      </p:cBhvr>
                                      <p:to>
                                        <p:strVal val="visible"/>
                                      </p:to>
                                    </p:set>
                                    <p:anim calcmode="lin" valueType="num">
                                      <p:cBhvr additive="base">
                                        <p:cTn id="17" dur="500" fill="hold"/>
                                        <p:tgtEl>
                                          <p:spTgt spid="22"/>
                                        </p:tgtEl>
                                        <p:attrNameLst>
                                          <p:attrName>ppt_x</p:attrName>
                                        </p:attrNameLst>
                                      </p:cBhvr>
                                      <p:tavLst>
                                        <p:tav tm="0">
                                          <p:val>
                                            <p:strVal val="#ppt_x"/>
                                          </p:val>
                                        </p:tav>
                                        <p:tav tm="100000">
                                          <p:val>
                                            <p:strVal val="#ppt_x"/>
                                          </p:val>
                                        </p:tav>
                                      </p:tavLst>
                                    </p:anim>
                                    <p:anim calcmode="lin" valueType="num">
                                      <p:cBhvr additive="base">
                                        <p:cTn id="18" dur="500" fill="hold"/>
                                        <p:tgtEl>
                                          <p:spTgt spid="22"/>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anim calcmode="lin" valueType="num">
                                      <p:cBhvr additive="base">
                                        <p:cTn id="21" dur="500" fill="hold"/>
                                        <p:tgtEl>
                                          <p:spTgt spid="17"/>
                                        </p:tgtEl>
                                        <p:attrNameLst>
                                          <p:attrName>ppt_x</p:attrName>
                                        </p:attrNameLst>
                                      </p:cBhvr>
                                      <p:tavLst>
                                        <p:tav tm="0">
                                          <p:val>
                                            <p:strVal val="#ppt_x"/>
                                          </p:val>
                                        </p:tav>
                                        <p:tav tm="100000">
                                          <p:val>
                                            <p:strVal val="#ppt_x"/>
                                          </p:val>
                                        </p:tav>
                                      </p:tavLst>
                                    </p:anim>
                                    <p:anim calcmode="lin" valueType="num">
                                      <p:cBhvr additive="base">
                                        <p:cTn id="22"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23" fill="hold" nodeType="clickPar">
                      <p:stCondLst>
                        <p:cond delay="indefinite"/>
                      </p:stCondLst>
                      <p:childTnLst>
                        <p:par>
                          <p:cTn id="24" fill="hold" nodeType="withGroup">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28"/>
                                        </p:tgtEl>
                                        <p:attrNameLst>
                                          <p:attrName>style.visibility</p:attrName>
                                        </p:attrNameLst>
                                      </p:cBhvr>
                                      <p:to>
                                        <p:strVal val="visible"/>
                                      </p:to>
                                    </p:set>
                                    <p:anim calcmode="lin" valueType="num">
                                      <p:cBhvr additive="base">
                                        <p:cTn id="27" dur="500" fill="hold"/>
                                        <p:tgtEl>
                                          <p:spTgt spid="28"/>
                                        </p:tgtEl>
                                        <p:attrNameLst>
                                          <p:attrName>ppt_x</p:attrName>
                                        </p:attrNameLst>
                                      </p:cBhvr>
                                      <p:tavLst>
                                        <p:tav tm="0">
                                          <p:val>
                                            <p:strVal val="#ppt_x"/>
                                          </p:val>
                                        </p:tav>
                                        <p:tav tm="100000">
                                          <p:val>
                                            <p:strVal val="#ppt_x"/>
                                          </p:val>
                                        </p:tav>
                                      </p:tavLst>
                                    </p:anim>
                                    <p:anim calcmode="lin" valueType="num">
                                      <p:cBhvr additive="base">
                                        <p:cTn id="28" dur="500" fill="hold"/>
                                        <p:tgtEl>
                                          <p:spTgt spid="28"/>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29"/>
                                        </p:tgtEl>
                                        <p:attrNameLst>
                                          <p:attrName>style.visibility</p:attrName>
                                        </p:attrNameLst>
                                      </p:cBhvr>
                                      <p:to>
                                        <p:strVal val="visible"/>
                                      </p:to>
                                    </p:set>
                                    <p:anim calcmode="lin" valueType="num">
                                      <p:cBhvr additive="base">
                                        <p:cTn id="31" dur="500" fill="hold"/>
                                        <p:tgtEl>
                                          <p:spTgt spid="29"/>
                                        </p:tgtEl>
                                        <p:attrNameLst>
                                          <p:attrName>ppt_x</p:attrName>
                                        </p:attrNameLst>
                                      </p:cBhvr>
                                      <p:tavLst>
                                        <p:tav tm="0">
                                          <p:val>
                                            <p:strVal val="#ppt_x"/>
                                          </p:val>
                                        </p:tav>
                                        <p:tav tm="100000">
                                          <p:val>
                                            <p:strVal val="#ppt_x"/>
                                          </p:val>
                                        </p:tav>
                                      </p:tavLst>
                                    </p:anim>
                                    <p:anim calcmode="lin" valueType="num">
                                      <p:cBhvr additive="base">
                                        <p:cTn id="32"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4"/>
                                        </p:tgtEl>
                                        <p:attrNameLst>
                                          <p:attrName>style.visibility</p:attrName>
                                        </p:attrNameLst>
                                      </p:cBhvr>
                                      <p:to>
                                        <p:strVal val="visible"/>
                                      </p:to>
                                    </p:set>
                                    <p:anim calcmode="lin" valueType="num">
                                      <p:cBhvr additive="base">
                                        <p:cTn id="37" dur="500" fill="hold"/>
                                        <p:tgtEl>
                                          <p:spTgt spid="14"/>
                                        </p:tgtEl>
                                        <p:attrNameLst>
                                          <p:attrName>ppt_x</p:attrName>
                                        </p:attrNameLst>
                                      </p:cBhvr>
                                      <p:tavLst>
                                        <p:tav tm="0">
                                          <p:val>
                                            <p:strVal val="#ppt_x"/>
                                          </p:val>
                                        </p:tav>
                                        <p:tav tm="100000">
                                          <p:val>
                                            <p:strVal val="#ppt_x"/>
                                          </p:val>
                                        </p:tav>
                                      </p:tavLst>
                                    </p:anim>
                                    <p:anim calcmode="lin" valueType="num">
                                      <p:cBhvr additive="base">
                                        <p:cTn id="38" dur="500" fill="hold"/>
                                        <p:tgtEl>
                                          <p:spTgt spid="14"/>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19"/>
                                        </p:tgtEl>
                                        <p:attrNameLst>
                                          <p:attrName>style.visibility</p:attrName>
                                        </p:attrNameLst>
                                      </p:cBhvr>
                                      <p:to>
                                        <p:strVal val="visible"/>
                                      </p:to>
                                    </p:set>
                                    <p:anim calcmode="lin" valueType="num">
                                      <p:cBhvr additive="base">
                                        <p:cTn id="41" dur="500" fill="hold"/>
                                        <p:tgtEl>
                                          <p:spTgt spid="19"/>
                                        </p:tgtEl>
                                        <p:attrNameLst>
                                          <p:attrName>ppt_x</p:attrName>
                                        </p:attrNameLst>
                                      </p:cBhvr>
                                      <p:tavLst>
                                        <p:tav tm="0">
                                          <p:val>
                                            <p:strVal val="#ppt_x"/>
                                          </p:val>
                                        </p:tav>
                                        <p:tav tm="100000">
                                          <p:val>
                                            <p:strVal val="#ppt_x"/>
                                          </p:val>
                                        </p:tav>
                                      </p:tavLst>
                                    </p:anim>
                                    <p:anim calcmode="lin" valueType="num">
                                      <p:cBhvr additive="base">
                                        <p:cTn id="42"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43" fill="hold" nodeType="clickPar">
                      <p:stCondLst>
                        <p:cond delay="indefinite"/>
                      </p:stCondLst>
                      <p:childTnLst>
                        <p:par>
                          <p:cTn id="44" fill="hold" nodeType="withGroup">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18"/>
                                        </p:tgtEl>
                                        <p:attrNameLst>
                                          <p:attrName>style.visibility</p:attrName>
                                        </p:attrNameLst>
                                      </p:cBhvr>
                                      <p:to>
                                        <p:strVal val="visible"/>
                                      </p:to>
                                    </p:set>
                                    <p:anim calcmode="lin" valueType="num">
                                      <p:cBhvr additive="base">
                                        <p:cTn id="47" dur="500" fill="hold"/>
                                        <p:tgtEl>
                                          <p:spTgt spid="18"/>
                                        </p:tgtEl>
                                        <p:attrNameLst>
                                          <p:attrName>ppt_x</p:attrName>
                                        </p:attrNameLst>
                                      </p:cBhvr>
                                      <p:tavLst>
                                        <p:tav tm="0">
                                          <p:val>
                                            <p:strVal val="#ppt_x"/>
                                          </p:val>
                                        </p:tav>
                                        <p:tav tm="100000">
                                          <p:val>
                                            <p:strVal val="#ppt_x"/>
                                          </p:val>
                                        </p:tav>
                                      </p:tavLst>
                                    </p:anim>
                                    <p:anim calcmode="lin" valueType="num">
                                      <p:cBhvr additive="base">
                                        <p:cTn id="48" dur="500" fill="hold"/>
                                        <p:tgtEl>
                                          <p:spTgt spid="18"/>
                                        </p:tgtEl>
                                        <p:attrNameLst>
                                          <p:attrName>ppt_y</p:attrName>
                                        </p:attrNameLst>
                                      </p:cBhvr>
                                      <p:tavLst>
                                        <p:tav tm="0">
                                          <p:val>
                                            <p:strVal val="1+#ppt_h/2"/>
                                          </p:val>
                                        </p:tav>
                                        <p:tav tm="100000">
                                          <p:val>
                                            <p:strVal val="#ppt_y"/>
                                          </p:val>
                                        </p:tav>
                                      </p:tavLst>
                                    </p:anim>
                                  </p:childTnLst>
                                </p:cTn>
                              </p:par>
                              <p:par>
                                <p:cTn id="49" presetID="2" presetClass="entr" presetSubtype="4" fill="hold" nodeType="withEffect">
                                  <p:stCondLst>
                                    <p:cond delay="0"/>
                                  </p:stCondLst>
                                  <p:childTnLst>
                                    <p:set>
                                      <p:cBhvr>
                                        <p:cTn id="50" dur="1" fill="hold">
                                          <p:stCondLst>
                                            <p:cond delay="0"/>
                                          </p:stCondLst>
                                        </p:cTn>
                                        <p:tgtEl>
                                          <p:spTgt spid="20"/>
                                        </p:tgtEl>
                                        <p:attrNameLst>
                                          <p:attrName>style.visibility</p:attrName>
                                        </p:attrNameLst>
                                      </p:cBhvr>
                                      <p:to>
                                        <p:strVal val="visible"/>
                                      </p:to>
                                    </p:set>
                                    <p:anim calcmode="lin" valueType="num">
                                      <p:cBhvr additive="base">
                                        <p:cTn id="51" dur="500" fill="hold"/>
                                        <p:tgtEl>
                                          <p:spTgt spid="20"/>
                                        </p:tgtEl>
                                        <p:attrNameLst>
                                          <p:attrName>ppt_x</p:attrName>
                                        </p:attrNameLst>
                                      </p:cBhvr>
                                      <p:tavLst>
                                        <p:tav tm="0">
                                          <p:val>
                                            <p:strVal val="#ppt_x"/>
                                          </p:val>
                                        </p:tav>
                                        <p:tav tm="100000">
                                          <p:val>
                                            <p:strVal val="#ppt_x"/>
                                          </p:val>
                                        </p:tav>
                                      </p:tavLst>
                                    </p:anim>
                                    <p:anim calcmode="lin" valueType="num">
                                      <p:cBhvr additive="base">
                                        <p:cTn id="52"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53" fill="hold" nodeType="clickPar">
                      <p:stCondLst>
                        <p:cond delay="indefinite"/>
                      </p:stCondLst>
                      <p:childTnLst>
                        <p:par>
                          <p:cTn id="54" fill="hold" nodeType="withGroup">
                            <p:stCondLst>
                              <p:cond delay="0"/>
                            </p:stCondLst>
                            <p:childTnLst>
                              <p:par>
                                <p:cTn id="55" presetID="2" presetClass="entr" presetSubtype="4" fill="hold" grpId="0" nodeType="clickEffect">
                                  <p:stCondLst>
                                    <p:cond delay="0"/>
                                  </p:stCondLst>
                                  <p:childTnLst>
                                    <p:set>
                                      <p:cBhvr>
                                        <p:cTn id="56" dur="1" fill="hold">
                                          <p:stCondLst>
                                            <p:cond delay="0"/>
                                          </p:stCondLst>
                                        </p:cTn>
                                        <p:tgtEl>
                                          <p:spTgt spid="27"/>
                                        </p:tgtEl>
                                        <p:attrNameLst>
                                          <p:attrName>style.visibility</p:attrName>
                                        </p:attrNameLst>
                                      </p:cBhvr>
                                      <p:to>
                                        <p:strVal val="visible"/>
                                      </p:to>
                                    </p:set>
                                    <p:anim calcmode="lin" valueType="num">
                                      <p:cBhvr additive="base">
                                        <p:cTn id="57" dur="500" fill="hold"/>
                                        <p:tgtEl>
                                          <p:spTgt spid="27"/>
                                        </p:tgtEl>
                                        <p:attrNameLst>
                                          <p:attrName>ppt_x</p:attrName>
                                        </p:attrNameLst>
                                      </p:cBhvr>
                                      <p:tavLst>
                                        <p:tav tm="0">
                                          <p:val>
                                            <p:strVal val="#ppt_x"/>
                                          </p:val>
                                        </p:tav>
                                        <p:tav tm="100000">
                                          <p:val>
                                            <p:strVal val="#ppt_x"/>
                                          </p:val>
                                        </p:tav>
                                      </p:tavLst>
                                    </p:anim>
                                    <p:anim calcmode="lin" valueType="num">
                                      <p:cBhvr additive="base">
                                        <p:cTn id="58" dur="500" fill="hold"/>
                                        <p:tgtEl>
                                          <p:spTgt spid="27"/>
                                        </p:tgtEl>
                                        <p:attrNameLst>
                                          <p:attrName>ppt_y</p:attrName>
                                        </p:attrNameLst>
                                      </p:cBhvr>
                                      <p:tavLst>
                                        <p:tav tm="0">
                                          <p:val>
                                            <p:strVal val="1+#ppt_h/2"/>
                                          </p:val>
                                        </p:tav>
                                        <p:tav tm="100000">
                                          <p:val>
                                            <p:strVal val="#ppt_y"/>
                                          </p:val>
                                        </p:tav>
                                      </p:tavLst>
                                    </p:anim>
                                  </p:childTnLst>
                                </p:cTn>
                              </p:par>
                              <p:par>
                                <p:cTn id="59" presetID="2" presetClass="entr" presetSubtype="4" fill="hold" nodeType="withEffect">
                                  <p:stCondLst>
                                    <p:cond delay="0"/>
                                  </p:stCondLst>
                                  <p:childTnLst>
                                    <p:set>
                                      <p:cBhvr>
                                        <p:cTn id="60" dur="1" fill="hold">
                                          <p:stCondLst>
                                            <p:cond delay="0"/>
                                          </p:stCondLst>
                                        </p:cTn>
                                        <p:tgtEl>
                                          <p:spTgt spid="11"/>
                                        </p:tgtEl>
                                        <p:attrNameLst>
                                          <p:attrName>style.visibility</p:attrName>
                                        </p:attrNameLst>
                                      </p:cBhvr>
                                      <p:to>
                                        <p:strVal val="visible"/>
                                      </p:to>
                                    </p:set>
                                    <p:anim calcmode="lin" valueType="num">
                                      <p:cBhvr additive="base">
                                        <p:cTn id="61" dur="500" fill="hold"/>
                                        <p:tgtEl>
                                          <p:spTgt spid="11"/>
                                        </p:tgtEl>
                                        <p:attrNameLst>
                                          <p:attrName>ppt_x</p:attrName>
                                        </p:attrNameLst>
                                      </p:cBhvr>
                                      <p:tavLst>
                                        <p:tav tm="0">
                                          <p:val>
                                            <p:strVal val="#ppt_x"/>
                                          </p:val>
                                        </p:tav>
                                        <p:tav tm="100000">
                                          <p:val>
                                            <p:strVal val="#ppt_x"/>
                                          </p:val>
                                        </p:tav>
                                      </p:tavLst>
                                    </p:anim>
                                    <p:anim calcmode="lin" valueType="num">
                                      <p:cBhvr additive="base">
                                        <p:cTn id="6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7" grpId="0" animBg="1"/>
      <p:bldP spid="18" grpId="0" animBg="1"/>
      <p:bldP spid="21" grpId="0"/>
      <p:bldP spid="22" grpId="0"/>
      <p:bldP spid="27" grpId="0" animBg="1"/>
      <p:bldP spid="28" grpId="0" animBg="1"/>
      <p:bldP spid="29" grpId="0"/>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流程图: 库存数据 22"/>
          <p:cNvSpPr/>
          <p:nvPr/>
        </p:nvSpPr>
        <p:spPr>
          <a:xfrm>
            <a:off x="2135189" y="1243014"/>
            <a:ext cx="1423987" cy="439737"/>
          </a:xfrm>
          <a:prstGeom prst="flowChartOnlineStorage">
            <a:avLst/>
          </a:prstGeom>
          <a:solidFill>
            <a:srgbClr val="00B9B1">
              <a:alpha val="7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2778" name="TextBox 2"/>
          <p:cNvSpPr txBox="1">
            <a:spLocks noChangeArrowheads="1"/>
          </p:cNvSpPr>
          <p:nvPr/>
        </p:nvSpPr>
        <p:spPr bwMode="auto">
          <a:xfrm>
            <a:off x="2149476" y="1270000"/>
            <a:ext cx="12922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r>
              <a:rPr lang="zh-CN" altLang="en-US"/>
              <a:t>参考文献</a:t>
            </a:r>
          </a:p>
        </p:txBody>
      </p:sp>
      <p:sp>
        <p:nvSpPr>
          <p:cNvPr id="32779" name="TextBox 10"/>
          <p:cNvSpPr txBox="1">
            <a:spLocks noChangeArrowheads="1"/>
          </p:cNvSpPr>
          <p:nvPr/>
        </p:nvSpPr>
        <p:spPr bwMode="auto">
          <a:xfrm>
            <a:off x="2149475" y="2300289"/>
            <a:ext cx="8142288" cy="2759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lnSpc>
                <a:spcPts val="2563"/>
              </a:lnSpc>
            </a:pPr>
            <a:r>
              <a:rPr lang="en-US" altLang="zh-CN" dirty="0">
                <a:latin typeface="Times New Roman" pitchFamily="18" charset="0"/>
                <a:cs typeface="Times New Roman" pitchFamily="18" charset="0"/>
              </a:rPr>
              <a:t>[1]</a:t>
            </a:r>
            <a:r>
              <a:rPr lang="en-US" altLang="zh-CN" dirty="0"/>
              <a:t> </a:t>
            </a:r>
            <a:r>
              <a:rPr lang="zh-CN" altLang="en-US" sz="1600" dirty="0"/>
              <a:t>曾绍华</a:t>
            </a:r>
            <a:r>
              <a:rPr lang="en-US" altLang="zh-CN" sz="1600" dirty="0"/>
              <a:t>.  </a:t>
            </a:r>
            <a:r>
              <a:rPr lang="zh-CN" altLang="en-US" sz="1600" dirty="0"/>
              <a:t>支持向量回归机算法理论研究与应用</a:t>
            </a:r>
            <a:r>
              <a:rPr lang="en-US" altLang="zh-CN" sz="1600" dirty="0"/>
              <a:t>.  </a:t>
            </a:r>
            <a:r>
              <a:rPr lang="zh-CN" altLang="en-US" sz="1600" dirty="0"/>
              <a:t>控制理论与控制工程专业优秀论文</a:t>
            </a:r>
            <a:r>
              <a:rPr lang="en-US" altLang="zh-CN" sz="1600" dirty="0"/>
              <a:t>.</a:t>
            </a:r>
          </a:p>
          <a:p>
            <a:pPr eaLnBrk="1" hangingPunct="1">
              <a:lnSpc>
                <a:spcPts val="2563"/>
              </a:lnSpc>
            </a:pPr>
            <a:r>
              <a:rPr lang="en-US" altLang="zh-CN" sz="1600" dirty="0">
                <a:latin typeface="Times New Roman" pitchFamily="18" charset="0"/>
                <a:cs typeface="Times New Roman" pitchFamily="18" charset="0"/>
              </a:rPr>
              <a:t>[2]  </a:t>
            </a:r>
            <a:r>
              <a:rPr lang="zh-CN" altLang="en-US" sz="1600" dirty="0"/>
              <a:t>贾云峰</a:t>
            </a:r>
            <a:r>
              <a:rPr lang="en-US" altLang="zh-CN" sz="1600" dirty="0"/>
              <a:t>.  </a:t>
            </a:r>
            <a:r>
              <a:rPr lang="zh-CN" altLang="en-US" sz="1600" dirty="0"/>
              <a:t>基于支持向量回归的全局优化仿真优化算法</a:t>
            </a:r>
            <a:r>
              <a:rPr lang="en-US" altLang="zh-CN" sz="1600" dirty="0"/>
              <a:t>.  </a:t>
            </a:r>
            <a:r>
              <a:rPr lang="zh-CN" altLang="en-US" sz="1600" dirty="0"/>
              <a:t>硕士学位论文</a:t>
            </a:r>
            <a:r>
              <a:rPr lang="en-US" altLang="zh-CN" sz="1600" dirty="0"/>
              <a:t>.  </a:t>
            </a:r>
            <a:r>
              <a:rPr lang="en-US" altLang="zh-CN" sz="1600" dirty="0">
                <a:latin typeface="Times New Roman" pitchFamily="18" charset="0"/>
                <a:cs typeface="Times New Roman" pitchFamily="18" charset="0"/>
              </a:rPr>
              <a:t>2011.</a:t>
            </a:r>
          </a:p>
          <a:p>
            <a:pPr eaLnBrk="1" hangingPunct="1">
              <a:lnSpc>
                <a:spcPts val="2563"/>
              </a:lnSpc>
            </a:pPr>
            <a:r>
              <a:rPr lang="en-US" altLang="zh-CN" sz="1600" dirty="0">
                <a:latin typeface="Times New Roman" pitchFamily="18" charset="0"/>
                <a:cs typeface="Times New Roman" pitchFamily="18" charset="0"/>
              </a:rPr>
              <a:t>[3]  </a:t>
            </a:r>
            <a:r>
              <a:rPr lang="zh-CN" altLang="en-US" sz="1600" dirty="0"/>
              <a:t>冼广铭</a:t>
            </a:r>
            <a:r>
              <a:rPr lang="en-US" altLang="zh-CN" sz="1600" dirty="0">
                <a:latin typeface="Times New Roman" pitchFamily="18" charset="0"/>
                <a:cs typeface="Times New Roman" pitchFamily="18" charset="0"/>
              </a:rPr>
              <a:t>, </a:t>
            </a:r>
            <a:r>
              <a:rPr lang="en-US" altLang="zh-CN" sz="1600" dirty="0"/>
              <a:t> </a:t>
            </a:r>
            <a:r>
              <a:rPr lang="zh-CN" altLang="en-US" sz="1600" dirty="0"/>
              <a:t>曾碧卿</a:t>
            </a:r>
            <a:r>
              <a:rPr lang="en-US" altLang="zh-CN" sz="1600" dirty="0"/>
              <a:t>.  ε-</a:t>
            </a:r>
            <a:r>
              <a:rPr lang="zh-CN" altLang="en-US" sz="1600" dirty="0"/>
              <a:t>支持向量回归机算法及其应用</a:t>
            </a:r>
            <a:r>
              <a:rPr lang="en-US" altLang="zh-CN" sz="1600" dirty="0"/>
              <a:t>.  </a:t>
            </a:r>
            <a:r>
              <a:rPr lang="zh-CN" altLang="en-US" sz="1600" dirty="0"/>
              <a:t>计算工程与应用</a:t>
            </a:r>
            <a:r>
              <a:rPr lang="en-US" altLang="zh-CN" sz="1600" dirty="0">
                <a:latin typeface="Times New Roman" pitchFamily="18" charset="0"/>
                <a:cs typeface="Times New Roman" pitchFamily="18" charset="0"/>
              </a:rPr>
              <a:t>,</a:t>
            </a:r>
            <a:r>
              <a:rPr lang="en-US" altLang="zh-CN" sz="1600" dirty="0"/>
              <a:t> </a:t>
            </a:r>
            <a:r>
              <a:rPr lang="en-US" altLang="zh-CN" sz="1600" dirty="0">
                <a:latin typeface="Times New Roman" pitchFamily="18" charset="0"/>
                <a:cs typeface="Times New Roman" pitchFamily="18" charset="0"/>
              </a:rPr>
              <a:t>2008, 44(17):40-42. </a:t>
            </a:r>
          </a:p>
          <a:p>
            <a:pPr eaLnBrk="1" hangingPunct="1">
              <a:lnSpc>
                <a:spcPts val="2563"/>
              </a:lnSpc>
            </a:pPr>
            <a:r>
              <a:rPr lang="en-US" altLang="zh-CN" sz="1600" dirty="0">
                <a:latin typeface="Times New Roman" pitchFamily="18" charset="0"/>
                <a:cs typeface="Times New Roman" pitchFamily="18" charset="0"/>
              </a:rPr>
              <a:t>[4]  Gunn, S. R.  Support  vector machines for classification and regression [R]. Southampton: Image Speech and Intelligent Systems Research Group, University of Southampton, 1994.</a:t>
            </a:r>
          </a:p>
          <a:p>
            <a:pPr eaLnBrk="1" hangingPunct="1">
              <a:lnSpc>
                <a:spcPts val="2563"/>
              </a:lnSpc>
            </a:pPr>
            <a:r>
              <a:rPr lang="en-US" altLang="zh-CN" sz="1600" dirty="0">
                <a:latin typeface="Times New Roman" pitchFamily="18" charset="0"/>
                <a:cs typeface="Times New Roman" pitchFamily="18" charset="0"/>
              </a:rPr>
              <a:t>[5]  Zeng, S., Wei, Y.,  </a:t>
            </a:r>
            <a:r>
              <a:rPr lang="en-US" altLang="zh-CN" sz="1600" dirty="0" err="1">
                <a:latin typeface="Times New Roman" pitchFamily="18" charset="0"/>
                <a:cs typeface="Times New Roman" pitchFamily="18" charset="0"/>
              </a:rPr>
              <a:t>Duan</a:t>
            </a:r>
            <a:r>
              <a:rPr lang="en-US" altLang="zh-CN" sz="1600" dirty="0">
                <a:latin typeface="Times New Roman" pitchFamily="18" charset="0"/>
                <a:cs typeface="Times New Roman" pitchFamily="18" charset="0"/>
              </a:rPr>
              <a:t>, T., et al. Research on an algorithm of support vector stepwise regression[C]. Innovative Computing, Information and Control, 2006. ICICIC'06. First International Conference on. IEEE, 2006, 3: 452-458.</a:t>
            </a:r>
            <a:endParaRPr lang="zh-CN" altLang="en-US" sz="1600" dirty="0">
              <a:latin typeface="Times New Roman" pitchFamily="18" charset="0"/>
              <a:cs typeface="Times New Roman" pitchFamily="18" charset="0"/>
            </a:endParaRPr>
          </a:p>
        </p:txBody>
      </p:sp>
      <p:sp>
        <p:nvSpPr>
          <p:cNvPr id="12" name="TextBox 3"/>
          <p:cNvSpPr txBox="1">
            <a:spLocks noChangeArrowheads="1"/>
          </p:cNvSpPr>
          <p:nvPr/>
        </p:nvSpPr>
        <p:spPr bwMode="auto">
          <a:xfrm>
            <a:off x="4079777" y="260648"/>
            <a:ext cx="488472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r>
              <a:rPr lang="zh-CN" altLang="en-US" sz="2800" dirty="0">
                <a:latin typeface="微软雅黑" panose="020B0503020204020204" pitchFamily="34" charset="-122"/>
                <a:ea typeface="微软雅黑" panose="020B0503020204020204" pitchFamily="34" charset="-122"/>
              </a:rPr>
              <a:t>支持向量回归机总结</a:t>
            </a:r>
          </a:p>
        </p:txBody>
      </p:sp>
    </p:spTree>
    <p:extLst>
      <p:ext uri="{BB962C8B-B14F-4D97-AF65-F5344CB8AC3E}">
        <p14:creationId xmlns:p14="http://schemas.microsoft.com/office/powerpoint/2010/main" val="42369078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en-US" altLang="zh-CN" dirty="0"/>
              <a:t>Trivedi </a:t>
            </a:r>
            <a:r>
              <a:rPr lang="zh-CN" altLang="zh-CN" dirty="0"/>
              <a:t>分类及其他分类</a:t>
            </a:r>
            <a:endParaRPr lang="zh-CN" altLang="en-US"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t>14</a:t>
            </a:fld>
            <a:endParaRPr lang="zh-CN" altLang="en-US"/>
          </a:p>
        </p:txBody>
      </p:sp>
      <p:sp>
        <p:nvSpPr>
          <p:cNvPr id="5" name="标题 1"/>
          <p:cNvSpPr txBox="1">
            <a:spLocks noGrp="1"/>
          </p:cNvSpPr>
          <p:nvPr>
            <p:ph type="title"/>
          </p:nvPr>
        </p:nvSpPr>
        <p:spPr>
          <a:prstGeom prst="rect">
            <a:avLst/>
          </a:prstGeom>
          <a:solidFill>
            <a:schemeClr val="accent1"/>
          </a:solidFill>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CN" altLang="zh-CN" sz="4000" b="1" dirty="0">
                <a:solidFill>
                  <a:schemeClr val="bg1"/>
                </a:solidFill>
                <a:latin typeface="华文细黑" panose="02010600040101010101" pitchFamily="2" charset="-122"/>
                <a:ea typeface="华文细黑" panose="02010600040101010101" pitchFamily="2" charset="-122"/>
              </a:rPr>
              <a:t>软件可靠性模型的分类</a:t>
            </a:r>
            <a:endParaRPr lang="zh-CN" altLang="en-US" sz="4000" b="1" dirty="0">
              <a:solidFill>
                <a:schemeClr val="bg1"/>
              </a:solidFill>
              <a:latin typeface="华文细黑" panose="02010600040101010101" pitchFamily="2" charset="-122"/>
              <a:ea typeface="华文细黑" panose="02010600040101010101" pitchFamily="2" charset="-122"/>
            </a:endParaRPr>
          </a:p>
        </p:txBody>
      </p:sp>
      <p:pic>
        <p:nvPicPr>
          <p:cNvPr id="6" name="图片 5"/>
          <p:cNvPicPr/>
          <p:nvPr/>
        </p:nvPicPr>
        <p:blipFill>
          <a:blip r:embed="rId2"/>
          <a:stretch>
            <a:fillRect/>
          </a:stretch>
        </p:blipFill>
        <p:spPr>
          <a:xfrm>
            <a:off x="2495600" y="2276872"/>
            <a:ext cx="7560840" cy="4104456"/>
          </a:xfrm>
          <a:prstGeom prst="rect">
            <a:avLst/>
          </a:prstGeom>
        </p:spPr>
      </p:pic>
    </p:spTree>
    <p:extLst>
      <p:ext uri="{BB962C8B-B14F-4D97-AF65-F5344CB8AC3E}">
        <p14:creationId xmlns:p14="http://schemas.microsoft.com/office/powerpoint/2010/main" val="333165303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Text Box 3"/>
          <p:cNvSpPr txBox="1">
            <a:spLocks noChangeArrowheads="1"/>
          </p:cNvSpPr>
          <p:nvPr/>
        </p:nvSpPr>
        <p:spPr bwMode="auto">
          <a:xfrm>
            <a:off x="1524000" y="333375"/>
            <a:ext cx="91440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spcBef>
                <a:spcPct val="50000"/>
              </a:spcBef>
            </a:pPr>
            <a:r>
              <a:rPr lang="en-US" altLang="zh-CN" sz="3600" b="1" dirty="0">
                <a:latin typeface="黑体" pitchFamily="49" charset="-122"/>
                <a:ea typeface="黑体" pitchFamily="49" charset="-122"/>
              </a:rPr>
              <a:t>3.</a:t>
            </a:r>
            <a:r>
              <a:rPr lang="zh-CN" altLang="en-US" sz="3600" b="1" dirty="0">
                <a:latin typeface="黑体" pitchFamily="49" charset="-122"/>
                <a:ea typeface="黑体" pitchFamily="49" charset="-122"/>
              </a:rPr>
              <a:t>软件可靠性工程：可靠性要求与分配</a:t>
            </a:r>
          </a:p>
        </p:txBody>
      </p:sp>
      <p:sp>
        <p:nvSpPr>
          <p:cNvPr id="158723" name="Rectangle 4"/>
          <p:cNvSpPr>
            <a:spLocks noChangeArrowheads="1"/>
          </p:cNvSpPr>
          <p:nvPr/>
        </p:nvSpPr>
        <p:spPr bwMode="auto">
          <a:xfrm>
            <a:off x="1847851" y="1300164"/>
            <a:ext cx="8569325" cy="1570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400" b="1">
                <a:ea typeface="华文仿宋" pitchFamily="2" charset="-122"/>
              </a:rPr>
              <a:t>       </a:t>
            </a:r>
            <a:r>
              <a:rPr lang="zh-CN" altLang="en-US" sz="2400" b="1">
                <a:ea typeface="华文仿宋" pitchFamily="2" charset="-122"/>
              </a:rPr>
              <a:t>软件可靠性要求是用户提出的软件可靠性开发目标，是软件可靠性分析、设计、评估、鉴定及其验收的依据。软件可靠性指标应同其功能、性能等一起予以确定、分配并下达给各配置项、软部件直至软件单元和相关人员。</a:t>
            </a:r>
          </a:p>
        </p:txBody>
      </p:sp>
      <p:sp>
        <p:nvSpPr>
          <p:cNvPr id="158724" name="AutoShape 5"/>
          <p:cNvSpPr>
            <a:spLocks noChangeArrowheads="1"/>
          </p:cNvSpPr>
          <p:nvPr/>
        </p:nvSpPr>
        <p:spPr bwMode="auto">
          <a:xfrm>
            <a:off x="2566989" y="4149726"/>
            <a:ext cx="2160587" cy="574675"/>
          </a:xfrm>
          <a:custGeom>
            <a:avLst/>
            <a:gdLst>
              <a:gd name="T0" fmla="*/ 2147483647 w 21600"/>
              <a:gd name="T1" fmla="*/ 0 h 21600"/>
              <a:gd name="T2" fmla="*/ 0 w 21600"/>
              <a:gd name="T3" fmla="*/ 2147483647 h 21600"/>
              <a:gd name="T4" fmla="*/ 2147483647 w 21600"/>
              <a:gd name="T5" fmla="*/ 2147483647 h 21600"/>
              <a:gd name="T6" fmla="*/ 2147483647 w 21600"/>
              <a:gd name="T7" fmla="*/ 2147483647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gradFill rotWithShape="1">
            <a:gsLst>
              <a:gs pos="0">
                <a:srgbClr val="FF9933"/>
              </a:gs>
              <a:gs pos="100000">
                <a:srgbClr val="FFFF99"/>
              </a:gs>
            </a:gsLst>
            <a:lin ang="189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8725" name="Text Box 6"/>
          <p:cNvSpPr txBox="1">
            <a:spLocks noChangeArrowheads="1"/>
          </p:cNvSpPr>
          <p:nvPr/>
        </p:nvSpPr>
        <p:spPr bwMode="auto">
          <a:xfrm>
            <a:off x="4943476" y="3644900"/>
            <a:ext cx="4392613" cy="1570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lang="en-US" altLang="zh-CN" sz="2400" b="1" dirty="0">
                <a:latin typeface="华文仿宋" pitchFamily="2" charset="-122"/>
                <a:ea typeface="华文仿宋" pitchFamily="2" charset="-122"/>
              </a:rPr>
              <a:t>3.1  </a:t>
            </a:r>
            <a:r>
              <a:rPr lang="zh-CN" altLang="en-US" sz="2400" b="1" dirty="0">
                <a:latin typeface="华文仿宋" pitchFamily="2" charset="-122"/>
                <a:ea typeface="华文仿宋" pitchFamily="2" charset="-122"/>
              </a:rPr>
              <a:t>定性要求</a:t>
            </a:r>
          </a:p>
          <a:p>
            <a:pPr eaLnBrk="1" hangingPunct="1">
              <a:spcBef>
                <a:spcPct val="50000"/>
              </a:spcBef>
            </a:pPr>
            <a:r>
              <a:rPr lang="en-US" altLang="zh-CN" sz="2400" b="1" dirty="0">
                <a:latin typeface="华文仿宋" pitchFamily="2" charset="-122"/>
                <a:ea typeface="华文仿宋" pitchFamily="2" charset="-122"/>
              </a:rPr>
              <a:t>3.2  </a:t>
            </a:r>
            <a:r>
              <a:rPr lang="zh-CN" altLang="en-US" sz="2400" b="1" dirty="0">
                <a:latin typeface="华文仿宋" pitchFamily="2" charset="-122"/>
                <a:ea typeface="华文仿宋" pitchFamily="2" charset="-122"/>
              </a:rPr>
              <a:t>定量要求</a:t>
            </a:r>
          </a:p>
          <a:p>
            <a:pPr eaLnBrk="1" hangingPunct="1">
              <a:spcBef>
                <a:spcPct val="50000"/>
              </a:spcBef>
            </a:pPr>
            <a:r>
              <a:rPr lang="en-US" altLang="zh-CN" sz="2400" b="1" dirty="0">
                <a:latin typeface="华文仿宋" pitchFamily="2" charset="-122"/>
                <a:ea typeface="华文仿宋" pitchFamily="2" charset="-122"/>
              </a:rPr>
              <a:t>3.3  </a:t>
            </a:r>
            <a:r>
              <a:rPr lang="zh-CN" altLang="en-US" sz="2400" b="1" dirty="0">
                <a:latin typeface="华文仿宋" pitchFamily="2" charset="-122"/>
                <a:ea typeface="华文仿宋" pitchFamily="2" charset="-122"/>
              </a:rPr>
              <a:t>可靠性分配</a:t>
            </a:r>
          </a:p>
        </p:txBody>
      </p:sp>
    </p:spTree>
    <p:extLst>
      <p:ext uri="{BB962C8B-B14F-4D97-AF65-F5344CB8AC3E}">
        <p14:creationId xmlns:p14="http://schemas.microsoft.com/office/powerpoint/2010/main" val="340735862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Text Box 4"/>
          <p:cNvSpPr txBox="1">
            <a:spLocks noChangeArrowheads="1"/>
          </p:cNvSpPr>
          <p:nvPr/>
        </p:nvSpPr>
        <p:spPr bwMode="auto">
          <a:xfrm>
            <a:off x="1703388" y="333375"/>
            <a:ext cx="8856662"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spcBef>
                <a:spcPct val="50000"/>
              </a:spcBef>
            </a:pPr>
            <a:r>
              <a:rPr lang="en-US" altLang="zh-CN" sz="3600" b="1" dirty="0">
                <a:latin typeface="黑体" pitchFamily="49" charset="-122"/>
                <a:ea typeface="黑体" pitchFamily="49" charset="-122"/>
              </a:rPr>
              <a:t>3.1   </a:t>
            </a:r>
            <a:r>
              <a:rPr lang="zh-CN" altLang="en-US" sz="3600" b="1" dirty="0">
                <a:latin typeface="黑体" pitchFamily="49" charset="-122"/>
                <a:ea typeface="黑体" pitchFamily="49" charset="-122"/>
              </a:rPr>
              <a:t>定性要求：可靠性定性设计</a:t>
            </a:r>
          </a:p>
        </p:txBody>
      </p:sp>
      <p:sp>
        <p:nvSpPr>
          <p:cNvPr id="159747" name="Rectangle 5"/>
          <p:cNvSpPr>
            <a:spLocks noChangeArrowheads="1"/>
          </p:cNvSpPr>
          <p:nvPr/>
        </p:nvSpPr>
        <p:spPr bwMode="auto">
          <a:xfrm>
            <a:off x="1774825" y="1303338"/>
            <a:ext cx="8713788" cy="831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r>
              <a:rPr lang="en-US" altLang="zh-CN" sz="2400" b="1">
                <a:ea typeface="华文仿宋" pitchFamily="2" charset="-122"/>
              </a:rPr>
              <a:t>       </a:t>
            </a:r>
            <a:r>
              <a:rPr lang="zh-CN" altLang="en-US" sz="2400" b="1">
                <a:ea typeface="华文仿宋" pitchFamily="2" charset="-122"/>
              </a:rPr>
              <a:t>严格遵循软件工程原理，制定并贯彻实施软件的可靠性设计准则，按确定的规则、惯例、约定开展可靠性设计。</a:t>
            </a:r>
            <a:r>
              <a:rPr lang="zh-CN" altLang="en-US"/>
              <a:t> </a:t>
            </a:r>
          </a:p>
        </p:txBody>
      </p:sp>
      <p:graphicFrame>
        <p:nvGraphicFramePr>
          <p:cNvPr id="171014" name="Group 6"/>
          <p:cNvGraphicFramePr>
            <a:graphicFrameLocks noGrp="1"/>
          </p:cNvGraphicFramePr>
          <p:nvPr>
            <p:ph sz="half" idx="2"/>
          </p:nvPr>
        </p:nvGraphicFramePr>
        <p:xfrm>
          <a:off x="1774825" y="2565400"/>
          <a:ext cx="8642350" cy="4114800"/>
        </p:xfrm>
        <a:graphic>
          <a:graphicData uri="http://schemas.openxmlformats.org/drawingml/2006/table">
            <a:tbl>
              <a:tblPr/>
              <a:tblGrid>
                <a:gridCol w="720725">
                  <a:extLst>
                    <a:ext uri="{9D8B030D-6E8A-4147-A177-3AD203B41FA5}">
                      <a16:colId xmlns:a16="http://schemas.microsoft.com/office/drawing/2014/main" val="20000"/>
                    </a:ext>
                  </a:extLst>
                </a:gridCol>
                <a:gridCol w="1871663">
                  <a:extLst>
                    <a:ext uri="{9D8B030D-6E8A-4147-A177-3AD203B41FA5}">
                      <a16:colId xmlns:a16="http://schemas.microsoft.com/office/drawing/2014/main" val="20001"/>
                    </a:ext>
                  </a:extLst>
                </a:gridCol>
                <a:gridCol w="6049962">
                  <a:extLst>
                    <a:ext uri="{9D8B030D-6E8A-4147-A177-3AD203B41FA5}">
                      <a16:colId xmlns:a16="http://schemas.microsoft.com/office/drawing/2014/main" val="20002"/>
                    </a:ext>
                  </a:extLst>
                </a:gridCol>
              </a:tblGrid>
              <a:tr h="358775">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dirty="0">
                          <a:ln>
                            <a:noFill/>
                          </a:ln>
                          <a:solidFill>
                            <a:srgbClr val="0000FF"/>
                          </a:solidFill>
                          <a:effectLst/>
                          <a:latin typeface="华文仿宋" pitchFamily="2" charset="-122"/>
                          <a:ea typeface="华文仿宋" pitchFamily="2" charset="-122"/>
                          <a:cs typeface="Times New Roman" pitchFamily="18" charset="0"/>
                        </a:rPr>
                        <a:t>序号</a:t>
                      </a:r>
                    </a:p>
                  </a:txBody>
                  <a:tcPr horzOverflow="overflow">
                    <a:lnL w="12700" cap="flat" cmpd="sng" algn="ctr">
                      <a:solidFill>
                        <a:srgbClr val="FF0066"/>
                      </a:solidFill>
                      <a:prstDash val="solid"/>
                      <a:round/>
                      <a:headEnd type="none" w="med" len="med"/>
                      <a:tailEnd type="none" w="med" len="med"/>
                    </a:lnL>
                    <a:lnR w="12700" cap="flat" cmpd="sng" algn="ctr">
                      <a:solidFill>
                        <a:srgbClr val="FF0066"/>
                      </a:solidFill>
                      <a:prstDash val="solid"/>
                      <a:round/>
                      <a:headEnd type="none" w="med" len="med"/>
                      <a:tailEnd type="none" w="med" len="med"/>
                    </a:lnR>
                    <a:lnT w="12700" cap="flat" cmpd="sng" algn="ctr">
                      <a:solidFill>
                        <a:srgbClr val="FF0066"/>
                      </a:solidFill>
                      <a:prstDash val="solid"/>
                      <a:round/>
                      <a:headEnd type="none" w="med" len="med"/>
                      <a:tailEnd type="none" w="med" len="med"/>
                    </a:lnT>
                    <a:lnB w="12700" cap="flat" cmpd="sng" algn="ctr">
                      <a:solidFill>
                        <a:srgbClr val="FF0066"/>
                      </a:solidFill>
                      <a:prstDash val="solid"/>
                      <a:round/>
                      <a:headEnd type="none" w="med" len="med"/>
                      <a:tailEnd type="none" w="med" len="med"/>
                    </a:lnB>
                    <a:lnTlToBr>
                      <a:noFill/>
                    </a:lnTlToBr>
                    <a:lnBlToTr>
                      <a:noFill/>
                    </a:lnBlToTr>
                    <a:gradFill rotWithShape="1">
                      <a:gsLst>
                        <a:gs pos="0">
                          <a:srgbClr val="FFFF99"/>
                        </a:gs>
                        <a:gs pos="100000">
                          <a:srgbClr val="FF99FF"/>
                        </a:gs>
                      </a:gsLst>
                      <a:lin ang="2700000" scaled="1"/>
                    </a:gra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a:ln>
                            <a:noFill/>
                          </a:ln>
                          <a:solidFill>
                            <a:srgbClr val="0000FF"/>
                          </a:solidFill>
                          <a:effectLst/>
                          <a:latin typeface="华文仿宋" pitchFamily="2" charset="-122"/>
                          <a:ea typeface="华文仿宋" pitchFamily="2" charset="-122"/>
                          <a:cs typeface="Times New Roman" pitchFamily="18" charset="0"/>
                        </a:rPr>
                        <a:t>定性设计方法</a:t>
                      </a:r>
                    </a:p>
                  </a:txBody>
                  <a:tcPr horzOverflow="overflow">
                    <a:lnL w="12700" cap="flat" cmpd="sng" algn="ctr">
                      <a:solidFill>
                        <a:srgbClr val="FF0066"/>
                      </a:solidFill>
                      <a:prstDash val="solid"/>
                      <a:round/>
                      <a:headEnd type="none" w="med" len="med"/>
                      <a:tailEnd type="none" w="med" len="med"/>
                    </a:lnL>
                    <a:lnR w="12700" cap="flat" cmpd="sng" algn="ctr">
                      <a:solidFill>
                        <a:srgbClr val="FF0066"/>
                      </a:solidFill>
                      <a:prstDash val="solid"/>
                      <a:round/>
                      <a:headEnd type="none" w="med" len="med"/>
                      <a:tailEnd type="none" w="med" len="med"/>
                    </a:lnR>
                    <a:lnT w="12700" cap="flat" cmpd="sng" algn="ctr">
                      <a:solidFill>
                        <a:srgbClr val="FF0066"/>
                      </a:solidFill>
                      <a:prstDash val="solid"/>
                      <a:round/>
                      <a:headEnd type="none" w="med" len="med"/>
                      <a:tailEnd type="none" w="med" len="med"/>
                    </a:lnT>
                    <a:lnB w="12700" cap="flat" cmpd="sng" algn="ctr">
                      <a:solidFill>
                        <a:srgbClr val="FF0066"/>
                      </a:solidFill>
                      <a:prstDash val="solid"/>
                      <a:round/>
                      <a:headEnd type="none" w="med" len="med"/>
                      <a:tailEnd type="none" w="med" len="med"/>
                    </a:lnB>
                    <a:lnTlToBr>
                      <a:noFill/>
                    </a:lnTlToBr>
                    <a:lnBlToTr>
                      <a:noFill/>
                    </a:lnBlToTr>
                    <a:gradFill rotWithShape="1">
                      <a:gsLst>
                        <a:gs pos="0">
                          <a:srgbClr val="FFFF99"/>
                        </a:gs>
                        <a:gs pos="100000">
                          <a:srgbClr val="FF99FF"/>
                        </a:gs>
                      </a:gsLst>
                      <a:lin ang="2700000" scaled="1"/>
                    </a:gra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a:ln>
                            <a:noFill/>
                          </a:ln>
                          <a:solidFill>
                            <a:srgbClr val="0000FF"/>
                          </a:solidFill>
                          <a:effectLst/>
                          <a:latin typeface="华文仿宋" pitchFamily="2" charset="-122"/>
                          <a:ea typeface="华文仿宋" pitchFamily="2" charset="-122"/>
                          <a:cs typeface="Times New Roman" pitchFamily="18" charset="0"/>
                        </a:rPr>
                        <a:t>目  的</a:t>
                      </a:r>
                    </a:p>
                  </a:txBody>
                  <a:tcPr horzOverflow="overflow">
                    <a:lnL w="12700" cap="flat" cmpd="sng" algn="ctr">
                      <a:solidFill>
                        <a:srgbClr val="FF0066"/>
                      </a:solidFill>
                      <a:prstDash val="solid"/>
                      <a:round/>
                      <a:headEnd type="none" w="med" len="med"/>
                      <a:tailEnd type="none" w="med" len="med"/>
                    </a:lnL>
                    <a:lnR w="12700" cap="flat" cmpd="sng" algn="ctr">
                      <a:solidFill>
                        <a:srgbClr val="FF0066"/>
                      </a:solidFill>
                      <a:prstDash val="solid"/>
                      <a:round/>
                      <a:headEnd type="none" w="med" len="med"/>
                      <a:tailEnd type="none" w="med" len="med"/>
                    </a:lnR>
                    <a:lnT w="12700" cap="flat" cmpd="sng" algn="ctr">
                      <a:solidFill>
                        <a:srgbClr val="FF0066"/>
                      </a:solidFill>
                      <a:prstDash val="solid"/>
                      <a:round/>
                      <a:headEnd type="none" w="med" len="med"/>
                      <a:tailEnd type="none" w="med" len="med"/>
                    </a:lnT>
                    <a:lnB w="12700" cap="flat" cmpd="sng" algn="ctr">
                      <a:solidFill>
                        <a:srgbClr val="FF0066"/>
                      </a:solidFill>
                      <a:prstDash val="solid"/>
                      <a:round/>
                      <a:headEnd type="none" w="med" len="med"/>
                      <a:tailEnd type="none" w="med" len="med"/>
                    </a:lnB>
                    <a:lnTlToBr>
                      <a:noFill/>
                    </a:lnTlToBr>
                    <a:lnBlToTr>
                      <a:noFill/>
                    </a:lnBlToTr>
                    <a:gradFill rotWithShape="1">
                      <a:gsLst>
                        <a:gs pos="0">
                          <a:srgbClr val="FFFF99"/>
                        </a:gs>
                        <a:gs pos="100000">
                          <a:srgbClr val="FF99FF"/>
                        </a:gs>
                      </a:gsLst>
                      <a:lin ang="2700000" scaled="1"/>
                    </a:gradFill>
                  </a:tcPr>
                </a:tc>
                <a:extLst>
                  <a:ext uri="{0D108BD9-81ED-4DB2-BD59-A6C34878D82A}">
                    <a16:rowId xmlns:a16="http://schemas.microsoft.com/office/drawing/2014/main" val="10000"/>
                  </a:ext>
                </a:extLst>
              </a:tr>
              <a:tr h="649288">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dirty="0">
                          <a:ln>
                            <a:noFill/>
                          </a:ln>
                          <a:solidFill>
                            <a:schemeClr val="tx1"/>
                          </a:solidFill>
                          <a:effectLst/>
                          <a:latin typeface="华文仿宋" pitchFamily="2" charset="-122"/>
                          <a:ea typeface="华文仿宋" pitchFamily="2" charset="-122"/>
                          <a:cs typeface="Times New Roman" pitchFamily="18" charset="0"/>
                        </a:rPr>
                        <a:t>01</a:t>
                      </a:r>
                    </a:p>
                  </a:txBody>
                  <a:tcPr anchor="ctr" horzOverflow="overflow">
                    <a:lnL w="12700" cap="flat" cmpd="sng" algn="ctr">
                      <a:solidFill>
                        <a:srgbClr val="FF0066"/>
                      </a:solidFill>
                      <a:prstDash val="solid"/>
                      <a:round/>
                      <a:headEnd type="none" w="med" len="med"/>
                      <a:tailEnd type="none" w="med" len="med"/>
                    </a:lnL>
                    <a:lnR w="12700" cap="flat" cmpd="sng" algn="ctr">
                      <a:solidFill>
                        <a:srgbClr val="FF0066"/>
                      </a:solidFill>
                      <a:prstDash val="solid"/>
                      <a:round/>
                      <a:headEnd type="none" w="med" len="med"/>
                      <a:tailEnd type="none" w="med" len="med"/>
                    </a:lnR>
                    <a:lnT w="12700" cap="flat" cmpd="sng" algn="ctr">
                      <a:solidFill>
                        <a:srgbClr val="FF0066"/>
                      </a:solidFill>
                      <a:prstDash val="solid"/>
                      <a:round/>
                      <a:headEnd type="none" w="med" len="med"/>
                      <a:tailEnd type="none" w="med" len="med"/>
                    </a:lnT>
                    <a:lnB w="12700" cap="flat" cmpd="sng" algn="ctr">
                      <a:solidFill>
                        <a:srgbClr val="FF0066"/>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dirty="0">
                          <a:ln>
                            <a:noFill/>
                          </a:ln>
                          <a:solidFill>
                            <a:schemeClr val="tx1"/>
                          </a:solidFill>
                          <a:effectLst/>
                          <a:latin typeface="华文仿宋" pitchFamily="2" charset="-122"/>
                          <a:ea typeface="华文仿宋" pitchFamily="2" charset="-122"/>
                          <a:cs typeface="Times New Roman" pitchFamily="18" charset="0"/>
                        </a:rPr>
                        <a:t>可靠性设计准则</a:t>
                      </a:r>
                    </a:p>
                  </a:txBody>
                  <a:tcPr anchor="ctr" horzOverflow="overflow">
                    <a:lnL w="12700" cap="flat" cmpd="sng" algn="ctr">
                      <a:solidFill>
                        <a:srgbClr val="FF0066"/>
                      </a:solidFill>
                      <a:prstDash val="solid"/>
                      <a:round/>
                      <a:headEnd type="none" w="med" len="med"/>
                      <a:tailEnd type="none" w="med" len="med"/>
                    </a:lnL>
                    <a:lnR w="12700" cap="flat" cmpd="sng" algn="ctr">
                      <a:solidFill>
                        <a:srgbClr val="FF0066"/>
                      </a:solidFill>
                      <a:prstDash val="solid"/>
                      <a:round/>
                      <a:headEnd type="none" w="med" len="med"/>
                      <a:tailEnd type="none" w="med" len="med"/>
                    </a:lnR>
                    <a:lnT w="12700" cap="flat" cmpd="sng" algn="ctr">
                      <a:solidFill>
                        <a:srgbClr val="FF0066"/>
                      </a:solidFill>
                      <a:prstDash val="solid"/>
                      <a:round/>
                      <a:headEnd type="none" w="med" len="med"/>
                      <a:tailEnd type="none" w="med" len="med"/>
                    </a:lnT>
                    <a:lnB w="12700" cap="flat" cmpd="sng" algn="ctr">
                      <a:solidFill>
                        <a:srgbClr val="FF0066"/>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dirty="0">
                          <a:ln>
                            <a:noFill/>
                          </a:ln>
                          <a:solidFill>
                            <a:schemeClr val="tx1"/>
                          </a:solidFill>
                          <a:effectLst/>
                          <a:latin typeface="华文仿宋" pitchFamily="2" charset="-122"/>
                          <a:ea typeface="华文仿宋" pitchFamily="2" charset="-122"/>
                          <a:cs typeface="Times New Roman" pitchFamily="18" charset="0"/>
                        </a:rPr>
                        <a:t>      </a:t>
                      </a:r>
                      <a:r>
                        <a:rPr kumimoji="0" lang="zh-CN" altLang="en-US" sz="1800" b="1" i="0" u="none" strike="noStrike" cap="none" normalizeH="0" baseline="0" dirty="0">
                          <a:ln>
                            <a:noFill/>
                          </a:ln>
                          <a:solidFill>
                            <a:schemeClr val="tx1"/>
                          </a:solidFill>
                          <a:effectLst/>
                          <a:latin typeface="华文仿宋" pitchFamily="2" charset="-122"/>
                          <a:ea typeface="华文仿宋" pitchFamily="2" charset="-122"/>
                          <a:cs typeface="Times New Roman" pitchFamily="18" charset="0"/>
                        </a:rPr>
                        <a:t>将可靠性要求及使用约束条件转化为软件开发设计的边界条件，规定专门的技术要求和设计准则，规范和约束软件的可靠性设计过程及行为。</a:t>
                      </a:r>
                    </a:p>
                  </a:txBody>
                  <a:tcPr anchor="ctr" horzOverflow="overflow">
                    <a:lnL w="12700" cap="flat" cmpd="sng" algn="ctr">
                      <a:solidFill>
                        <a:srgbClr val="FF0066"/>
                      </a:solidFill>
                      <a:prstDash val="solid"/>
                      <a:round/>
                      <a:headEnd type="none" w="med" len="med"/>
                      <a:tailEnd type="none" w="med" len="med"/>
                    </a:lnL>
                    <a:lnR w="12700" cap="flat" cmpd="sng" algn="ctr">
                      <a:solidFill>
                        <a:srgbClr val="FF0066"/>
                      </a:solidFill>
                      <a:prstDash val="solid"/>
                      <a:round/>
                      <a:headEnd type="none" w="med" len="med"/>
                      <a:tailEnd type="none" w="med" len="med"/>
                    </a:lnR>
                    <a:lnT w="12700" cap="flat" cmpd="sng" algn="ctr">
                      <a:solidFill>
                        <a:srgbClr val="FF0066"/>
                      </a:solidFill>
                      <a:prstDash val="solid"/>
                      <a:round/>
                      <a:headEnd type="none" w="med" len="med"/>
                      <a:tailEnd type="none" w="med" len="med"/>
                    </a:lnT>
                    <a:lnB w="12700" cap="flat" cmpd="sng" algn="ctr">
                      <a:solidFill>
                        <a:srgbClr val="FF0066"/>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58775">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tx1"/>
                          </a:solidFill>
                          <a:effectLst/>
                          <a:latin typeface="华文仿宋" pitchFamily="2" charset="-122"/>
                          <a:ea typeface="华文仿宋" pitchFamily="2" charset="-122"/>
                          <a:cs typeface="Times New Roman" pitchFamily="18" charset="0"/>
                        </a:rPr>
                        <a:t>02</a:t>
                      </a:r>
                    </a:p>
                  </a:txBody>
                  <a:tcPr anchor="ctr" horzOverflow="overflow">
                    <a:lnL w="12700" cap="flat" cmpd="sng" algn="ctr">
                      <a:solidFill>
                        <a:srgbClr val="FF0066"/>
                      </a:solidFill>
                      <a:prstDash val="solid"/>
                      <a:round/>
                      <a:headEnd type="none" w="med" len="med"/>
                      <a:tailEnd type="none" w="med" len="med"/>
                    </a:lnL>
                    <a:lnR w="12700" cap="flat" cmpd="sng" algn="ctr">
                      <a:solidFill>
                        <a:srgbClr val="FF0066"/>
                      </a:solidFill>
                      <a:prstDash val="solid"/>
                      <a:round/>
                      <a:headEnd type="none" w="med" len="med"/>
                      <a:tailEnd type="none" w="med" len="med"/>
                    </a:lnR>
                    <a:lnT w="12700" cap="flat" cmpd="sng" algn="ctr">
                      <a:solidFill>
                        <a:srgbClr val="FF0066"/>
                      </a:solidFill>
                      <a:prstDash val="solid"/>
                      <a:round/>
                      <a:headEnd type="none" w="med" len="med"/>
                      <a:tailEnd type="none" w="med" len="med"/>
                    </a:lnT>
                    <a:lnB w="12700" cap="flat" cmpd="sng" algn="ctr">
                      <a:solidFill>
                        <a:srgbClr val="FF0066"/>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dirty="0">
                          <a:ln>
                            <a:noFill/>
                          </a:ln>
                          <a:solidFill>
                            <a:schemeClr val="tx1"/>
                          </a:solidFill>
                          <a:effectLst/>
                          <a:latin typeface="华文仿宋" pitchFamily="2" charset="-122"/>
                          <a:ea typeface="华文仿宋" pitchFamily="2" charset="-122"/>
                          <a:cs typeface="Times New Roman" pitchFamily="18" charset="0"/>
                        </a:rPr>
                        <a:t>简化设计</a:t>
                      </a:r>
                    </a:p>
                  </a:txBody>
                  <a:tcPr anchor="ctr" horzOverflow="overflow">
                    <a:lnL w="12700" cap="flat" cmpd="sng" algn="ctr">
                      <a:solidFill>
                        <a:srgbClr val="FF0066"/>
                      </a:solidFill>
                      <a:prstDash val="solid"/>
                      <a:round/>
                      <a:headEnd type="none" w="med" len="med"/>
                      <a:tailEnd type="none" w="med" len="med"/>
                    </a:lnL>
                    <a:lnR w="12700" cap="flat" cmpd="sng" algn="ctr">
                      <a:solidFill>
                        <a:srgbClr val="FF0066"/>
                      </a:solidFill>
                      <a:prstDash val="solid"/>
                      <a:round/>
                      <a:headEnd type="none" w="med" len="med"/>
                      <a:tailEnd type="none" w="med" len="med"/>
                    </a:lnR>
                    <a:lnT w="12700" cap="flat" cmpd="sng" algn="ctr">
                      <a:solidFill>
                        <a:srgbClr val="FF0066"/>
                      </a:solidFill>
                      <a:prstDash val="solid"/>
                      <a:round/>
                      <a:headEnd type="none" w="med" len="med"/>
                      <a:tailEnd type="none" w="med" len="med"/>
                    </a:lnT>
                    <a:lnB w="12700" cap="flat" cmpd="sng" algn="ctr">
                      <a:solidFill>
                        <a:srgbClr val="FF0066"/>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dirty="0">
                          <a:ln>
                            <a:noFill/>
                          </a:ln>
                          <a:solidFill>
                            <a:schemeClr val="tx1"/>
                          </a:solidFill>
                          <a:effectLst/>
                          <a:latin typeface="华文仿宋" pitchFamily="2" charset="-122"/>
                          <a:ea typeface="华文仿宋" pitchFamily="2" charset="-122"/>
                          <a:cs typeface="Times New Roman" pitchFamily="18" charset="0"/>
                        </a:rPr>
                        <a:t>      </a:t>
                      </a:r>
                      <a:r>
                        <a:rPr kumimoji="0" lang="zh-CN" altLang="en-US" sz="1800" b="1" i="0" u="none" strike="noStrike" cap="none" normalizeH="0" baseline="0" dirty="0">
                          <a:ln>
                            <a:noFill/>
                          </a:ln>
                          <a:solidFill>
                            <a:schemeClr val="tx1"/>
                          </a:solidFill>
                          <a:effectLst/>
                          <a:latin typeface="华文仿宋" pitchFamily="2" charset="-122"/>
                          <a:ea typeface="华文仿宋" pitchFamily="2" charset="-122"/>
                          <a:cs typeface="Times New Roman" pitchFamily="18" charset="0"/>
                        </a:rPr>
                        <a:t>在综合权衡的基础上，降低软件模块复杂性与结构复杂性以降低软件的总体复杂性，提高基本可靠性。</a:t>
                      </a:r>
                    </a:p>
                  </a:txBody>
                  <a:tcPr anchor="ctr" horzOverflow="overflow">
                    <a:lnL w="12700" cap="flat" cmpd="sng" algn="ctr">
                      <a:solidFill>
                        <a:srgbClr val="FF0066"/>
                      </a:solidFill>
                      <a:prstDash val="solid"/>
                      <a:round/>
                      <a:headEnd type="none" w="med" len="med"/>
                      <a:tailEnd type="none" w="med" len="med"/>
                    </a:lnL>
                    <a:lnR w="12700" cap="flat" cmpd="sng" algn="ctr">
                      <a:solidFill>
                        <a:srgbClr val="FF0066"/>
                      </a:solidFill>
                      <a:prstDash val="solid"/>
                      <a:round/>
                      <a:headEnd type="none" w="med" len="med"/>
                      <a:tailEnd type="none" w="med" len="med"/>
                    </a:lnR>
                    <a:lnT w="12700" cap="flat" cmpd="sng" algn="ctr">
                      <a:solidFill>
                        <a:srgbClr val="FF0066"/>
                      </a:solidFill>
                      <a:prstDash val="solid"/>
                      <a:round/>
                      <a:headEnd type="none" w="med" len="med"/>
                      <a:tailEnd type="none" w="med" len="med"/>
                    </a:lnT>
                    <a:lnB w="12700" cap="flat" cmpd="sng" algn="ctr">
                      <a:solidFill>
                        <a:srgbClr val="FF0066"/>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60363">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tx1"/>
                          </a:solidFill>
                          <a:effectLst/>
                          <a:latin typeface="华文仿宋" pitchFamily="2" charset="-122"/>
                          <a:ea typeface="华文仿宋" pitchFamily="2" charset="-122"/>
                          <a:cs typeface="Times New Roman" pitchFamily="18" charset="0"/>
                        </a:rPr>
                        <a:t>03</a:t>
                      </a:r>
                    </a:p>
                  </a:txBody>
                  <a:tcPr anchor="ctr" horzOverflow="overflow">
                    <a:lnL w="12700" cap="flat" cmpd="sng" algn="ctr">
                      <a:solidFill>
                        <a:srgbClr val="FF0066"/>
                      </a:solidFill>
                      <a:prstDash val="solid"/>
                      <a:round/>
                      <a:headEnd type="none" w="med" len="med"/>
                      <a:tailEnd type="none" w="med" len="med"/>
                    </a:lnL>
                    <a:lnR w="12700" cap="flat" cmpd="sng" algn="ctr">
                      <a:solidFill>
                        <a:srgbClr val="FF0066"/>
                      </a:solidFill>
                      <a:prstDash val="solid"/>
                      <a:round/>
                      <a:headEnd type="none" w="med" len="med"/>
                      <a:tailEnd type="none" w="med" len="med"/>
                    </a:lnR>
                    <a:lnT w="12700" cap="flat" cmpd="sng" algn="ctr">
                      <a:solidFill>
                        <a:srgbClr val="FF0066"/>
                      </a:solidFill>
                      <a:prstDash val="solid"/>
                      <a:round/>
                      <a:headEnd type="none" w="med" len="med"/>
                      <a:tailEnd type="none" w="med" len="med"/>
                    </a:lnT>
                    <a:lnB w="12700" cap="flat" cmpd="sng" algn="ctr">
                      <a:solidFill>
                        <a:srgbClr val="FF0066"/>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a:ln>
                            <a:noFill/>
                          </a:ln>
                          <a:solidFill>
                            <a:schemeClr val="tx1"/>
                          </a:solidFill>
                          <a:effectLst/>
                          <a:latin typeface="华文仿宋" pitchFamily="2" charset="-122"/>
                          <a:ea typeface="华文仿宋" pitchFamily="2" charset="-122"/>
                          <a:cs typeface="Times New Roman" pitchFamily="18" charset="0"/>
                        </a:rPr>
                        <a:t>重用设计</a:t>
                      </a:r>
                    </a:p>
                  </a:txBody>
                  <a:tcPr anchor="ctr" horzOverflow="overflow">
                    <a:lnL w="12700" cap="flat" cmpd="sng" algn="ctr">
                      <a:solidFill>
                        <a:srgbClr val="FF0066"/>
                      </a:solidFill>
                      <a:prstDash val="solid"/>
                      <a:round/>
                      <a:headEnd type="none" w="med" len="med"/>
                      <a:tailEnd type="none" w="med" len="med"/>
                    </a:lnL>
                    <a:lnR w="12700" cap="flat" cmpd="sng" algn="ctr">
                      <a:solidFill>
                        <a:srgbClr val="FF0066"/>
                      </a:solidFill>
                      <a:prstDash val="solid"/>
                      <a:round/>
                      <a:headEnd type="none" w="med" len="med"/>
                      <a:tailEnd type="none" w="med" len="med"/>
                    </a:lnR>
                    <a:lnT w="12700" cap="flat" cmpd="sng" algn="ctr">
                      <a:solidFill>
                        <a:srgbClr val="FF0066"/>
                      </a:solidFill>
                      <a:prstDash val="solid"/>
                      <a:round/>
                      <a:headEnd type="none" w="med" len="med"/>
                      <a:tailEnd type="none" w="med" len="med"/>
                    </a:lnT>
                    <a:lnB w="12700" cap="flat" cmpd="sng" algn="ctr">
                      <a:solidFill>
                        <a:srgbClr val="FF0066"/>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dirty="0">
                          <a:ln>
                            <a:noFill/>
                          </a:ln>
                          <a:solidFill>
                            <a:schemeClr val="tx1"/>
                          </a:solidFill>
                          <a:effectLst/>
                          <a:latin typeface="华文仿宋" pitchFamily="2" charset="-122"/>
                          <a:ea typeface="华文仿宋" pitchFamily="2" charset="-122"/>
                          <a:cs typeface="Times New Roman" pitchFamily="18" charset="0"/>
                        </a:rPr>
                        <a:t>      </a:t>
                      </a:r>
                      <a:r>
                        <a:rPr kumimoji="0" lang="zh-CN" altLang="en-US" sz="1800" b="1" i="0" u="none" strike="noStrike" cap="none" normalizeH="0" baseline="0" dirty="0">
                          <a:ln>
                            <a:noFill/>
                          </a:ln>
                          <a:solidFill>
                            <a:schemeClr val="tx1"/>
                          </a:solidFill>
                          <a:effectLst/>
                          <a:latin typeface="华文仿宋" pitchFamily="2" charset="-122"/>
                          <a:ea typeface="华文仿宋" pitchFamily="2" charset="-122"/>
                          <a:cs typeface="Times New Roman" pitchFamily="18" charset="0"/>
                        </a:rPr>
                        <a:t>通过软件重用设计，在确保软件各组成单元可靠性的前提下，提高软件系统的可靠性。</a:t>
                      </a:r>
                    </a:p>
                  </a:txBody>
                  <a:tcPr anchor="ctr" horzOverflow="overflow">
                    <a:lnL w="12700" cap="flat" cmpd="sng" algn="ctr">
                      <a:solidFill>
                        <a:srgbClr val="FF0066"/>
                      </a:solidFill>
                      <a:prstDash val="solid"/>
                      <a:round/>
                      <a:headEnd type="none" w="med" len="med"/>
                      <a:tailEnd type="none" w="med" len="med"/>
                    </a:lnL>
                    <a:lnR w="12700" cap="flat" cmpd="sng" algn="ctr">
                      <a:solidFill>
                        <a:srgbClr val="FF0066"/>
                      </a:solidFill>
                      <a:prstDash val="solid"/>
                      <a:round/>
                      <a:headEnd type="none" w="med" len="med"/>
                      <a:tailEnd type="none" w="med" len="med"/>
                    </a:lnR>
                    <a:lnT w="12700" cap="flat" cmpd="sng" algn="ctr">
                      <a:solidFill>
                        <a:srgbClr val="FF0066"/>
                      </a:solidFill>
                      <a:prstDash val="solid"/>
                      <a:round/>
                      <a:headEnd type="none" w="med" len="med"/>
                      <a:tailEnd type="none" w="med" len="med"/>
                    </a:lnT>
                    <a:lnB w="12700" cap="flat" cmpd="sng" algn="ctr">
                      <a:solidFill>
                        <a:srgbClr val="FF0066"/>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31800">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tx1"/>
                          </a:solidFill>
                          <a:effectLst/>
                          <a:latin typeface="华文仿宋" pitchFamily="2" charset="-122"/>
                          <a:ea typeface="华文仿宋" pitchFamily="2" charset="-122"/>
                          <a:cs typeface="Times New Roman" pitchFamily="18" charset="0"/>
                        </a:rPr>
                        <a:t>04</a:t>
                      </a:r>
                    </a:p>
                  </a:txBody>
                  <a:tcPr anchor="ctr" horzOverflow="overflow">
                    <a:lnL w="12700" cap="flat" cmpd="sng" algn="ctr">
                      <a:solidFill>
                        <a:srgbClr val="FF0066"/>
                      </a:solidFill>
                      <a:prstDash val="solid"/>
                      <a:round/>
                      <a:headEnd type="none" w="med" len="med"/>
                      <a:tailEnd type="none" w="med" len="med"/>
                    </a:lnL>
                    <a:lnR w="12700" cap="flat" cmpd="sng" algn="ctr">
                      <a:solidFill>
                        <a:srgbClr val="FF0066"/>
                      </a:solidFill>
                      <a:prstDash val="solid"/>
                      <a:round/>
                      <a:headEnd type="none" w="med" len="med"/>
                      <a:tailEnd type="none" w="med" len="med"/>
                    </a:lnR>
                    <a:lnT w="12700" cap="flat" cmpd="sng" algn="ctr">
                      <a:solidFill>
                        <a:srgbClr val="FF0066"/>
                      </a:solidFill>
                      <a:prstDash val="solid"/>
                      <a:round/>
                      <a:headEnd type="none" w="med" len="med"/>
                      <a:tailEnd type="none" w="med" len="med"/>
                    </a:lnT>
                    <a:lnB w="12700" cap="flat" cmpd="sng" algn="ctr">
                      <a:solidFill>
                        <a:srgbClr val="FF0066"/>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a:ln>
                            <a:noFill/>
                          </a:ln>
                          <a:solidFill>
                            <a:schemeClr val="tx1"/>
                          </a:solidFill>
                          <a:effectLst/>
                          <a:latin typeface="华文仿宋" pitchFamily="2" charset="-122"/>
                          <a:ea typeface="华文仿宋" pitchFamily="2" charset="-122"/>
                          <a:cs typeface="Times New Roman" pitchFamily="18" charset="0"/>
                        </a:rPr>
                        <a:t>健壮性设计</a:t>
                      </a:r>
                    </a:p>
                  </a:txBody>
                  <a:tcPr anchor="ctr" horzOverflow="overflow">
                    <a:lnL w="12700" cap="flat" cmpd="sng" algn="ctr">
                      <a:solidFill>
                        <a:srgbClr val="FF0066"/>
                      </a:solidFill>
                      <a:prstDash val="solid"/>
                      <a:round/>
                      <a:headEnd type="none" w="med" len="med"/>
                      <a:tailEnd type="none" w="med" len="med"/>
                    </a:lnL>
                    <a:lnR w="12700" cap="flat" cmpd="sng" algn="ctr">
                      <a:solidFill>
                        <a:srgbClr val="FF0066"/>
                      </a:solidFill>
                      <a:prstDash val="solid"/>
                      <a:round/>
                      <a:headEnd type="none" w="med" len="med"/>
                      <a:tailEnd type="none" w="med" len="med"/>
                    </a:lnR>
                    <a:lnT w="12700" cap="flat" cmpd="sng" algn="ctr">
                      <a:solidFill>
                        <a:srgbClr val="FF0066"/>
                      </a:solidFill>
                      <a:prstDash val="solid"/>
                      <a:round/>
                      <a:headEnd type="none" w="med" len="med"/>
                      <a:tailEnd type="none" w="med" len="med"/>
                    </a:lnT>
                    <a:lnB w="12700" cap="flat" cmpd="sng" algn="ctr">
                      <a:solidFill>
                        <a:srgbClr val="FF0066"/>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dirty="0">
                          <a:ln>
                            <a:noFill/>
                          </a:ln>
                          <a:solidFill>
                            <a:schemeClr val="tx1"/>
                          </a:solidFill>
                          <a:effectLst/>
                          <a:latin typeface="华文仿宋" pitchFamily="2" charset="-122"/>
                          <a:ea typeface="华文仿宋" pitchFamily="2" charset="-122"/>
                          <a:cs typeface="Times New Roman" pitchFamily="18" charset="0"/>
                        </a:rPr>
                        <a:t>      </a:t>
                      </a:r>
                      <a:r>
                        <a:rPr kumimoji="0" lang="zh-CN" altLang="en-US" sz="1800" b="1" i="0" u="none" strike="noStrike" cap="none" normalizeH="0" baseline="0" dirty="0">
                          <a:ln>
                            <a:noFill/>
                          </a:ln>
                          <a:solidFill>
                            <a:schemeClr val="tx1"/>
                          </a:solidFill>
                          <a:effectLst/>
                          <a:latin typeface="华文仿宋" pitchFamily="2" charset="-122"/>
                          <a:ea typeface="华文仿宋" pitchFamily="2" charset="-122"/>
                          <a:cs typeface="Times New Roman" pitchFamily="18" charset="0"/>
                        </a:rPr>
                        <a:t>开展健壮性设计，提高软件防止错误输入的能力以及在发生故障时能有效地控制故障的蔓延和扩散，确保软件的固有可靠性水平。</a:t>
                      </a:r>
                    </a:p>
                  </a:txBody>
                  <a:tcPr anchor="ctr" horzOverflow="overflow">
                    <a:lnL w="12700" cap="flat" cmpd="sng" algn="ctr">
                      <a:solidFill>
                        <a:srgbClr val="FF0066"/>
                      </a:solidFill>
                      <a:prstDash val="solid"/>
                      <a:round/>
                      <a:headEnd type="none" w="med" len="med"/>
                      <a:tailEnd type="none" w="med" len="med"/>
                    </a:lnL>
                    <a:lnR w="12700" cap="flat" cmpd="sng" algn="ctr">
                      <a:solidFill>
                        <a:srgbClr val="FF0066"/>
                      </a:solidFill>
                      <a:prstDash val="solid"/>
                      <a:round/>
                      <a:headEnd type="none" w="med" len="med"/>
                      <a:tailEnd type="none" w="med" len="med"/>
                    </a:lnR>
                    <a:lnT w="12700" cap="flat" cmpd="sng" algn="ctr">
                      <a:solidFill>
                        <a:srgbClr val="FF0066"/>
                      </a:solidFill>
                      <a:prstDash val="solid"/>
                      <a:round/>
                      <a:headEnd type="none" w="med" len="med"/>
                      <a:tailEnd type="none" w="med" len="med"/>
                    </a:lnT>
                    <a:lnB w="12700" cap="flat" cmpd="sng" algn="ctr">
                      <a:solidFill>
                        <a:srgbClr val="FF0066"/>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33388">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tx1"/>
                          </a:solidFill>
                          <a:effectLst/>
                          <a:latin typeface="华文仿宋" pitchFamily="2" charset="-122"/>
                          <a:ea typeface="华文仿宋" pitchFamily="2" charset="-122"/>
                          <a:cs typeface="Times New Roman" pitchFamily="18" charset="0"/>
                        </a:rPr>
                        <a:t>05</a:t>
                      </a:r>
                    </a:p>
                  </a:txBody>
                  <a:tcPr anchor="ctr" horzOverflow="overflow">
                    <a:lnL w="12700" cap="flat" cmpd="sng" algn="ctr">
                      <a:solidFill>
                        <a:srgbClr val="FF0066"/>
                      </a:solidFill>
                      <a:prstDash val="solid"/>
                      <a:round/>
                      <a:headEnd type="none" w="med" len="med"/>
                      <a:tailEnd type="none" w="med" len="med"/>
                    </a:lnL>
                    <a:lnR w="12700" cap="flat" cmpd="sng" algn="ctr">
                      <a:solidFill>
                        <a:srgbClr val="FF0066"/>
                      </a:solidFill>
                      <a:prstDash val="solid"/>
                      <a:round/>
                      <a:headEnd type="none" w="med" len="med"/>
                      <a:tailEnd type="none" w="med" len="med"/>
                    </a:lnR>
                    <a:lnT w="12700" cap="flat" cmpd="sng" algn="ctr">
                      <a:solidFill>
                        <a:srgbClr val="FF0066"/>
                      </a:solidFill>
                      <a:prstDash val="solid"/>
                      <a:round/>
                      <a:headEnd type="none" w="med" len="med"/>
                      <a:tailEnd type="none" w="med" len="med"/>
                    </a:lnT>
                    <a:lnB w="12700" cap="flat" cmpd="sng" algn="ctr">
                      <a:solidFill>
                        <a:srgbClr val="FF0066"/>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a:ln>
                            <a:noFill/>
                          </a:ln>
                          <a:solidFill>
                            <a:schemeClr val="tx1"/>
                          </a:solidFill>
                          <a:effectLst/>
                          <a:latin typeface="华文仿宋" pitchFamily="2" charset="-122"/>
                          <a:ea typeface="华文仿宋" pitchFamily="2" charset="-122"/>
                          <a:cs typeface="Times New Roman" pitchFamily="18" charset="0"/>
                        </a:rPr>
                        <a:t>容错设计</a:t>
                      </a:r>
                    </a:p>
                  </a:txBody>
                  <a:tcPr anchor="ctr" horzOverflow="overflow">
                    <a:lnL w="12700" cap="flat" cmpd="sng" algn="ctr">
                      <a:solidFill>
                        <a:srgbClr val="FF0066"/>
                      </a:solidFill>
                      <a:prstDash val="solid"/>
                      <a:round/>
                      <a:headEnd type="none" w="med" len="med"/>
                      <a:tailEnd type="none" w="med" len="med"/>
                    </a:lnL>
                    <a:lnR w="12700" cap="flat" cmpd="sng" algn="ctr">
                      <a:solidFill>
                        <a:srgbClr val="FF0066"/>
                      </a:solidFill>
                      <a:prstDash val="solid"/>
                      <a:round/>
                      <a:headEnd type="none" w="med" len="med"/>
                      <a:tailEnd type="none" w="med" len="med"/>
                    </a:lnR>
                    <a:lnT w="12700" cap="flat" cmpd="sng" algn="ctr">
                      <a:solidFill>
                        <a:srgbClr val="FF0066"/>
                      </a:solidFill>
                      <a:prstDash val="solid"/>
                      <a:round/>
                      <a:headEnd type="none" w="med" len="med"/>
                      <a:tailEnd type="none" w="med" len="med"/>
                    </a:lnT>
                    <a:lnB w="12700" cap="flat" cmpd="sng" algn="ctr">
                      <a:solidFill>
                        <a:srgbClr val="FF0066"/>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dirty="0">
                          <a:ln>
                            <a:noFill/>
                          </a:ln>
                          <a:solidFill>
                            <a:schemeClr val="tx1"/>
                          </a:solidFill>
                          <a:effectLst/>
                          <a:latin typeface="华文仿宋" pitchFamily="2" charset="-122"/>
                          <a:ea typeface="华文仿宋" pitchFamily="2" charset="-122"/>
                          <a:cs typeface="Times New Roman" pitchFamily="18" charset="0"/>
                        </a:rPr>
                        <a:t>      </a:t>
                      </a:r>
                      <a:r>
                        <a:rPr kumimoji="0" lang="zh-CN" altLang="en-US" sz="1800" b="1" i="0" u="none" strike="noStrike" cap="none" normalizeH="0" baseline="0" dirty="0">
                          <a:ln>
                            <a:noFill/>
                          </a:ln>
                          <a:solidFill>
                            <a:schemeClr val="tx1"/>
                          </a:solidFill>
                          <a:effectLst/>
                          <a:latin typeface="华文仿宋" pitchFamily="2" charset="-122"/>
                          <a:ea typeface="华文仿宋" pitchFamily="2" charset="-122"/>
                          <a:cs typeface="Times New Roman" pitchFamily="18" charset="0"/>
                        </a:rPr>
                        <a:t>通过</a:t>
                      </a:r>
                      <a:r>
                        <a:rPr kumimoji="0" lang="en-US" altLang="zh-CN" sz="1800" b="1" i="0" u="none" strike="noStrike" cap="none" normalizeH="0" baseline="0" dirty="0">
                          <a:ln>
                            <a:noFill/>
                          </a:ln>
                          <a:solidFill>
                            <a:schemeClr val="tx1"/>
                          </a:solidFill>
                          <a:effectLst/>
                          <a:latin typeface="华文仿宋" pitchFamily="2" charset="-122"/>
                          <a:ea typeface="华文仿宋" pitchFamily="2" charset="-122"/>
                          <a:cs typeface="Times New Roman" pitchFamily="18" charset="0"/>
                        </a:rPr>
                        <a:t>N</a:t>
                      </a:r>
                      <a:r>
                        <a:rPr kumimoji="0" lang="zh-CN" altLang="en-US" sz="1800" b="1" i="0" u="none" strike="noStrike" cap="none" normalizeH="0" baseline="0" dirty="0">
                          <a:ln>
                            <a:noFill/>
                          </a:ln>
                          <a:solidFill>
                            <a:schemeClr val="tx1"/>
                          </a:solidFill>
                          <a:effectLst/>
                          <a:latin typeface="华文仿宋" pitchFamily="2" charset="-122"/>
                          <a:ea typeface="华文仿宋" pitchFamily="2" charset="-122"/>
                          <a:cs typeface="Times New Roman" pitchFamily="18" charset="0"/>
                        </a:rPr>
                        <a:t>版本程序设计和恢复块技术等实现软件容错，提高软件系统的任务可靠性。</a:t>
                      </a:r>
                    </a:p>
                  </a:txBody>
                  <a:tcPr anchor="ctr" horzOverflow="overflow">
                    <a:lnL w="12700" cap="flat" cmpd="sng" algn="ctr">
                      <a:solidFill>
                        <a:srgbClr val="FF0066"/>
                      </a:solidFill>
                      <a:prstDash val="solid"/>
                      <a:round/>
                      <a:headEnd type="none" w="med" len="med"/>
                      <a:tailEnd type="none" w="med" len="med"/>
                    </a:lnL>
                    <a:lnR w="12700" cap="flat" cmpd="sng" algn="ctr">
                      <a:solidFill>
                        <a:srgbClr val="FF0066"/>
                      </a:solidFill>
                      <a:prstDash val="solid"/>
                      <a:round/>
                      <a:headEnd type="none" w="med" len="med"/>
                      <a:tailEnd type="none" w="med" len="med"/>
                    </a:lnR>
                    <a:lnT w="12700" cap="flat" cmpd="sng" algn="ctr">
                      <a:solidFill>
                        <a:srgbClr val="FF0066"/>
                      </a:solidFill>
                      <a:prstDash val="solid"/>
                      <a:round/>
                      <a:headEnd type="none" w="med" len="med"/>
                      <a:tailEnd type="none" w="med" len="med"/>
                    </a:lnT>
                    <a:lnB w="12700" cap="flat" cmpd="sng" algn="ctr">
                      <a:solidFill>
                        <a:srgbClr val="FF0066"/>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867868282"/>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Text Box 4"/>
          <p:cNvSpPr txBox="1">
            <a:spLocks noChangeArrowheads="1"/>
          </p:cNvSpPr>
          <p:nvPr/>
        </p:nvSpPr>
        <p:spPr bwMode="auto">
          <a:xfrm>
            <a:off x="1703388" y="333375"/>
            <a:ext cx="8856662"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spcBef>
                <a:spcPct val="50000"/>
              </a:spcBef>
            </a:pPr>
            <a:r>
              <a:rPr lang="en-US" altLang="zh-CN" sz="3600" b="1" dirty="0">
                <a:latin typeface="黑体" pitchFamily="49" charset="-122"/>
                <a:ea typeface="黑体" pitchFamily="49" charset="-122"/>
              </a:rPr>
              <a:t>3.1   </a:t>
            </a:r>
            <a:r>
              <a:rPr lang="zh-CN" altLang="en-US" sz="3600" b="1" dirty="0">
                <a:latin typeface="黑体" pitchFamily="49" charset="-122"/>
                <a:ea typeface="黑体" pitchFamily="49" charset="-122"/>
              </a:rPr>
              <a:t>定性要求：可靠性定性分析</a:t>
            </a:r>
          </a:p>
        </p:txBody>
      </p:sp>
      <p:sp>
        <p:nvSpPr>
          <p:cNvPr id="160771" name="Rectangle 5"/>
          <p:cNvSpPr>
            <a:spLocks noChangeArrowheads="1"/>
          </p:cNvSpPr>
          <p:nvPr/>
        </p:nvSpPr>
        <p:spPr bwMode="auto">
          <a:xfrm>
            <a:off x="1703388" y="1263650"/>
            <a:ext cx="8964612" cy="831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r>
              <a:rPr lang="en-US" altLang="zh-CN" sz="2400" b="1">
                <a:ea typeface="华文仿宋" pitchFamily="2" charset="-122"/>
              </a:rPr>
              <a:t>       </a:t>
            </a:r>
            <a:r>
              <a:rPr lang="zh-CN" altLang="en-US" sz="2400" b="1">
                <a:ea typeface="华文仿宋" pitchFamily="2" charset="-122"/>
              </a:rPr>
              <a:t>在软件开发过程的各个阶段，根据项目的可靠性要求，采用定性分析技术和方法，找出薄弱环节，采取预防措施。</a:t>
            </a:r>
            <a:endParaRPr lang="zh-CN" altLang="en-US"/>
          </a:p>
        </p:txBody>
      </p:sp>
      <p:graphicFrame>
        <p:nvGraphicFramePr>
          <p:cNvPr id="172038" name="Group 6"/>
          <p:cNvGraphicFramePr>
            <a:graphicFrameLocks noGrp="1"/>
          </p:cNvGraphicFramePr>
          <p:nvPr>
            <p:ph sz="half" idx="2"/>
          </p:nvPr>
        </p:nvGraphicFramePr>
        <p:xfrm>
          <a:off x="1774825" y="2276475"/>
          <a:ext cx="8713788" cy="4114800"/>
        </p:xfrm>
        <a:graphic>
          <a:graphicData uri="http://schemas.openxmlformats.org/drawingml/2006/table">
            <a:tbl>
              <a:tblPr/>
              <a:tblGrid>
                <a:gridCol w="720725">
                  <a:extLst>
                    <a:ext uri="{9D8B030D-6E8A-4147-A177-3AD203B41FA5}">
                      <a16:colId xmlns:a16="http://schemas.microsoft.com/office/drawing/2014/main" val="20000"/>
                    </a:ext>
                  </a:extLst>
                </a:gridCol>
                <a:gridCol w="1655763">
                  <a:extLst>
                    <a:ext uri="{9D8B030D-6E8A-4147-A177-3AD203B41FA5}">
                      <a16:colId xmlns:a16="http://schemas.microsoft.com/office/drawing/2014/main" val="20001"/>
                    </a:ext>
                  </a:extLst>
                </a:gridCol>
                <a:gridCol w="1944687">
                  <a:extLst>
                    <a:ext uri="{9D8B030D-6E8A-4147-A177-3AD203B41FA5}">
                      <a16:colId xmlns:a16="http://schemas.microsoft.com/office/drawing/2014/main" val="20002"/>
                    </a:ext>
                  </a:extLst>
                </a:gridCol>
                <a:gridCol w="4392613">
                  <a:extLst>
                    <a:ext uri="{9D8B030D-6E8A-4147-A177-3AD203B41FA5}">
                      <a16:colId xmlns:a16="http://schemas.microsoft.com/office/drawing/2014/main" val="20003"/>
                    </a:ext>
                  </a:extLst>
                </a:gridCol>
              </a:tblGrid>
              <a:tr h="287338">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600" b="1" i="0" u="none" strike="noStrike" cap="none" normalizeH="0" baseline="0" dirty="0">
                          <a:ln>
                            <a:noFill/>
                          </a:ln>
                          <a:solidFill>
                            <a:srgbClr val="FF0066"/>
                          </a:solidFill>
                          <a:effectLst/>
                          <a:latin typeface="华文仿宋" pitchFamily="2" charset="-122"/>
                          <a:ea typeface="华文仿宋" pitchFamily="2" charset="-122"/>
                          <a:cs typeface="Times New Roman" pitchFamily="18" charset="0"/>
                        </a:rPr>
                        <a:t>序号</a:t>
                      </a:r>
                    </a:p>
                  </a:txBody>
                  <a:tcP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1">
                      <a:gsLst>
                        <a:gs pos="0">
                          <a:srgbClr val="C4DAD9"/>
                        </a:gs>
                        <a:gs pos="100000">
                          <a:srgbClr val="00CCFF"/>
                        </a:gs>
                      </a:gsLst>
                      <a:lin ang="2700000" scaled="1"/>
                    </a:gra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600" b="1" i="0" u="none" strike="noStrike" cap="none" normalizeH="0" baseline="0">
                          <a:ln>
                            <a:noFill/>
                          </a:ln>
                          <a:solidFill>
                            <a:srgbClr val="FF0066"/>
                          </a:solidFill>
                          <a:effectLst/>
                          <a:latin typeface="华文仿宋" pitchFamily="2" charset="-122"/>
                          <a:ea typeface="华文仿宋" pitchFamily="2" charset="-122"/>
                          <a:cs typeface="Times New Roman" pitchFamily="18" charset="0"/>
                        </a:rPr>
                        <a:t>定性分析方法</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1">
                      <a:gsLst>
                        <a:gs pos="0">
                          <a:srgbClr val="C4DAD9"/>
                        </a:gs>
                        <a:gs pos="100000">
                          <a:srgbClr val="00CCFF"/>
                        </a:gs>
                      </a:gsLst>
                      <a:lin ang="2700000" scaled="1"/>
                    </a:gra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600" b="1" i="0" u="none" strike="noStrike" cap="none" normalizeH="0" baseline="0">
                          <a:ln>
                            <a:noFill/>
                          </a:ln>
                          <a:solidFill>
                            <a:srgbClr val="FF0066"/>
                          </a:solidFill>
                          <a:effectLst/>
                          <a:latin typeface="华文仿宋" pitchFamily="2" charset="-122"/>
                          <a:ea typeface="华文仿宋" pitchFamily="2" charset="-122"/>
                          <a:cs typeface="Times New Roman" pitchFamily="18" charset="0"/>
                        </a:rPr>
                        <a:t>方法特点</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1">
                      <a:gsLst>
                        <a:gs pos="0">
                          <a:srgbClr val="C4DAD9"/>
                        </a:gs>
                        <a:gs pos="100000">
                          <a:srgbClr val="00CCFF"/>
                        </a:gs>
                      </a:gsLst>
                      <a:lin ang="2700000" scaled="1"/>
                    </a:grad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600" b="1" i="0" u="none" strike="noStrike" cap="none" normalizeH="0" baseline="0">
                          <a:ln>
                            <a:noFill/>
                          </a:ln>
                          <a:solidFill>
                            <a:srgbClr val="FF0066"/>
                          </a:solidFill>
                          <a:effectLst/>
                          <a:latin typeface="华文仿宋" pitchFamily="2" charset="-122"/>
                          <a:ea typeface="华文仿宋" pitchFamily="2" charset="-122"/>
                          <a:cs typeface="Times New Roman" pitchFamily="18" charset="0"/>
                        </a:rPr>
                        <a:t>目  的</a:t>
                      </a:r>
                    </a:p>
                  </a:txBody>
                  <a:tcPr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1">
                      <a:gsLst>
                        <a:gs pos="0">
                          <a:srgbClr val="C4DAD9"/>
                        </a:gs>
                        <a:gs pos="100000">
                          <a:srgbClr val="00CCFF"/>
                        </a:gs>
                      </a:gsLst>
                      <a:lin ang="2700000" scaled="1"/>
                    </a:gradFill>
                  </a:tcPr>
                </a:tc>
                <a:extLst>
                  <a:ext uri="{0D108BD9-81ED-4DB2-BD59-A6C34878D82A}">
                    <a16:rowId xmlns:a16="http://schemas.microsoft.com/office/drawing/2014/main" val="10000"/>
                  </a:ext>
                </a:extLst>
              </a:tr>
              <a:tr h="561975">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dirty="0">
                          <a:ln>
                            <a:noFill/>
                          </a:ln>
                          <a:solidFill>
                            <a:schemeClr val="tx1"/>
                          </a:solidFill>
                          <a:effectLst/>
                          <a:latin typeface="华文仿宋" pitchFamily="2" charset="-122"/>
                          <a:ea typeface="华文仿宋" pitchFamily="2" charset="-122"/>
                          <a:cs typeface="Times New Roman" pitchFamily="18" charset="0"/>
                        </a:rPr>
                        <a:t>01</a:t>
                      </a:r>
                    </a:p>
                  </a:txBody>
                  <a:tcPr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1600" b="1" i="0" u="none" strike="noStrike" cap="none" normalizeH="0" baseline="0" dirty="0">
                          <a:ln>
                            <a:noFill/>
                          </a:ln>
                          <a:solidFill>
                            <a:schemeClr val="tx1"/>
                          </a:solidFill>
                          <a:effectLst/>
                          <a:latin typeface="华文仿宋" pitchFamily="2" charset="-122"/>
                          <a:ea typeface="华文仿宋" pitchFamily="2" charset="-122"/>
                          <a:cs typeface="Times New Roman" pitchFamily="18" charset="0"/>
                        </a:rPr>
                        <a:t>故障模式和影响分析</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1600" b="1" i="0" u="none" strike="noStrike" cap="none" normalizeH="0" baseline="0" dirty="0">
                          <a:ln>
                            <a:noFill/>
                          </a:ln>
                          <a:solidFill>
                            <a:schemeClr val="tx1"/>
                          </a:solidFill>
                          <a:effectLst/>
                          <a:latin typeface="华文仿宋" pitchFamily="2" charset="-122"/>
                          <a:ea typeface="华文仿宋" pitchFamily="2" charset="-122"/>
                          <a:cs typeface="Times New Roman" pitchFamily="18" charset="0"/>
                        </a:rPr>
                        <a:t>系统的，自下而上的归纳分析</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a:ln>
                            <a:noFill/>
                          </a:ln>
                          <a:solidFill>
                            <a:schemeClr val="tx1"/>
                          </a:solidFill>
                          <a:effectLst/>
                          <a:latin typeface="华文仿宋" pitchFamily="2" charset="-122"/>
                          <a:ea typeface="华文仿宋" pitchFamily="2" charset="-122"/>
                          <a:cs typeface="Times New Roman" pitchFamily="18" charset="0"/>
                        </a:rPr>
                        <a:t>      </a:t>
                      </a:r>
                      <a:r>
                        <a:rPr kumimoji="0" lang="zh-CN" altLang="en-US" sz="1600" b="1" i="0" u="none" strike="noStrike" cap="none" normalizeH="0" baseline="0">
                          <a:ln>
                            <a:noFill/>
                          </a:ln>
                          <a:solidFill>
                            <a:schemeClr val="tx1"/>
                          </a:solidFill>
                          <a:effectLst/>
                          <a:latin typeface="华文仿宋" pitchFamily="2" charset="-122"/>
                          <a:ea typeface="华文仿宋" pitchFamily="2" charset="-122"/>
                          <a:cs typeface="Times New Roman" pitchFamily="18" charset="0"/>
                        </a:rPr>
                        <a:t>评价每个软件单元的故障模式对软件产生的影响，确定其影响的严重程度，发现开发设计过程及其阶段工作产品的薄弱环节，提出改进措施。</a:t>
                      </a:r>
                    </a:p>
                  </a:txBody>
                  <a:tcPr anchor="ctr"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58775">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dirty="0">
                          <a:ln>
                            <a:noFill/>
                          </a:ln>
                          <a:solidFill>
                            <a:schemeClr val="tx1"/>
                          </a:solidFill>
                          <a:effectLst/>
                          <a:latin typeface="华文仿宋" pitchFamily="2" charset="-122"/>
                          <a:ea typeface="华文仿宋" pitchFamily="2" charset="-122"/>
                          <a:cs typeface="Times New Roman" pitchFamily="18" charset="0"/>
                        </a:rPr>
                        <a:t>02</a:t>
                      </a:r>
                    </a:p>
                  </a:txBody>
                  <a:tcPr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1600" b="1" i="0" u="none" strike="noStrike" cap="none" normalizeH="0" baseline="0" dirty="0">
                          <a:ln>
                            <a:noFill/>
                          </a:ln>
                          <a:solidFill>
                            <a:schemeClr val="tx1"/>
                          </a:solidFill>
                          <a:effectLst/>
                          <a:latin typeface="华文仿宋" pitchFamily="2" charset="-122"/>
                          <a:ea typeface="华文仿宋" pitchFamily="2" charset="-122"/>
                          <a:cs typeface="Times New Roman" pitchFamily="18" charset="0"/>
                        </a:rPr>
                        <a:t>故障树分析</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1600" b="1" i="0" u="none" strike="noStrike" cap="none" normalizeH="0" baseline="0" dirty="0">
                          <a:ln>
                            <a:noFill/>
                          </a:ln>
                          <a:solidFill>
                            <a:schemeClr val="tx1"/>
                          </a:solidFill>
                          <a:effectLst/>
                          <a:latin typeface="华文仿宋" pitchFamily="2" charset="-122"/>
                          <a:ea typeface="华文仿宋" pitchFamily="2" charset="-122"/>
                          <a:cs typeface="Times New Roman" pitchFamily="18" charset="0"/>
                        </a:rPr>
                        <a:t>系统的，自上而下的演绎分析</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dirty="0">
                          <a:ln>
                            <a:noFill/>
                          </a:ln>
                          <a:solidFill>
                            <a:schemeClr val="tx1"/>
                          </a:solidFill>
                          <a:effectLst/>
                          <a:latin typeface="华文仿宋" pitchFamily="2" charset="-122"/>
                          <a:ea typeface="华文仿宋" pitchFamily="2" charset="-122"/>
                          <a:cs typeface="Times New Roman" pitchFamily="18" charset="0"/>
                        </a:rPr>
                        <a:t>      </a:t>
                      </a:r>
                      <a:r>
                        <a:rPr kumimoji="0" lang="zh-CN" altLang="en-US" sz="1600" b="1" i="0" u="none" strike="noStrike" cap="none" normalizeH="0" baseline="0" dirty="0">
                          <a:ln>
                            <a:noFill/>
                          </a:ln>
                          <a:solidFill>
                            <a:schemeClr val="tx1"/>
                          </a:solidFill>
                          <a:effectLst/>
                          <a:latin typeface="华文仿宋" pitchFamily="2" charset="-122"/>
                          <a:ea typeface="华文仿宋" pitchFamily="2" charset="-122"/>
                          <a:cs typeface="Times New Roman" pitchFamily="18" charset="0"/>
                        </a:rPr>
                        <a:t>分析导致软件系统某种失效状态的原因和条件，以确定各种原因或其组合，发现开发设计过程的薄弱环节，提出改进措施。</a:t>
                      </a:r>
                    </a:p>
                  </a:txBody>
                  <a:tcPr anchor="ctr"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96875">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a:ln>
                            <a:noFill/>
                          </a:ln>
                          <a:solidFill>
                            <a:schemeClr val="tx1"/>
                          </a:solidFill>
                          <a:effectLst/>
                          <a:latin typeface="华文仿宋" pitchFamily="2" charset="-122"/>
                          <a:ea typeface="华文仿宋" pitchFamily="2" charset="-122"/>
                          <a:cs typeface="Times New Roman" pitchFamily="18" charset="0"/>
                        </a:rPr>
                        <a:t>03</a:t>
                      </a:r>
                    </a:p>
                  </a:txBody>
                  <a:tcPr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1600" b="1" i="0" u="none" strike="noStrike" cap="none" normalizeH="0" baseline="0">
                          <a:ln>
                            <a:noFill/>
                          </a:ln>
                          <a:solidFill>
                            <a:schemeClr val="tx1"/>
                          </a:solidFill>
                          <a:effectLst/>
                          <a:latin typeface="华文仿宋" pitchFamily="2" charset="-122"/>
                          <a:ea typeface="华文仿宋" pitchFamily="2" charset="-122"/>
                          <a:cs typeface="Times New Roman" pitchFamily="18" charset="0"/>
                        </a:rPr>
                        <a:t>软件潜藏分析</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1600" b="1" i="0" u="none" strike="noStrike" cap="none" normalizeH="0" baseline="0">
                          <a:ln>
                            <a:noFill/>
                          </a:ln>
                          <a:solidFill>
                            <a:schemeClr val="tx1"/>
                          </a:solidFill>
                          <a:effectLst/>
                          <a:latin typeface="华文仿宋" pitchFamily="2" charset="-122"/>
                          <a:ea typeface="华文仿宋" pitchFamily="2" charset="-122"/>
                          <a:cs typeface="Times New Roman" pitchFamily="18" charset="0"/>
                        </a:rPr>
                        <a:t>系统地、自上而下或自下而上的分析</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dirty="0">
                          <a:ln>
                            <a:noFill/>
                          </a:ln>
                          <a:solidFill>
                            <a:schemeClr val="tx1"/>
                          </a:solidFill>
                          <a:effectLst/>
                          <a:latin typeface="华文仿宋" pitchFamily="2" charset="-122"/>
                          <a:ea typeface="华文仿宋" pitchFamily="2" charset="-122"/>
                          <a:cs typeface="Times New Roman" pitchFamily="18" charset="0"/>
                        </a:rPr>
                        <a:t>      </a:t>
                      </a:r>
                      <a:r>
                        <a:rPr kumimoji="0" lang="zh-CN" altLang="en-US" sz="1600" b="1" i="0" u="none" strike="noStrike" cap="none" normalizeH="0" baseline="0" dirty="0">
                          <a:ln>
                            <a:noFill/>
                          </a:ln>
                          <a:solidFill>
                            <a:schemeClr val="tx1"/>
                          </a:solidFill>
                          <a:effectLst/>
                          <a:latin typeface="华文仿宋" pitchFamily="2" charset="-122"/>
                          <a:ea typeface="华文仿宋" pitchFamily="2" charset="-122"/>
                          <a:cs typeface="Times New Roman" pitchFamily="18" charset="0"/>
                        </a:rPr>
                        <a:t>采用拓扑识别和线索表对软件进行静态分析，识别软件中的潜藏通路，有效地防止意外事故的发生，确保预期功能的实现。</a:t>
                      </a:r>
                    </a:p>
                  </a:txBody>
                  <a:tcPr anchor="ctr"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503238">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dirty="0">
                          <a:ln>
                            <a:noFill/>
                          </a:ln>
                          <a:solidFill>
                            <a:schemeClr val="tx1"/>
                          </a:solidFill>
                          <a:effectLst/>
                          <a:latin typeface="华文仿宋" pitchFamily="2" charset="-122"/>
                          <a:ea typeface="华文仿宋" pitchFamily="2" charset="-122"/>
                          <a:cs typeface="Times New Roman" pitchFamily="18" charset="0"/>
                        </a:rPr>
                        <a:t>04</a:t>
                      </a:r>
                    </a:p>
                  </a:txBody>
                  <a:tcPr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a:ln>
                            <a:noFill/>
                          </a:ln>
                          <a:solidFill>
                            <a:schemeClr val="tx1"/>
                          </a:solidFill>
                          <a:effectLst/>
                          <a:latin typeface="华文仿宋" pitchFamily="2" charset="-122"/>
                          <a:ea typeface="华文仿宋" pitchFamily="2" charset="-122"/>
                          <a:cs typeface="Times New Roman" pitchFamily="18" charset="0"/>
                        </a:rPr>
                        <a:t>Petri</a:t>
                      </a:r>
                      <a:r>
                        <a:rPr kumimoji="0" lang="zh-CN" altLang="en-US" sz="1600" b="1" i="0" u="none" strike="noStrike" cap="none" normalizeH="0" baseline="0">
                          <a:ln>
                            <a:noFill/>
                          </a:ln>
                          <a:solidFill>
                            <a:schemeClr val="tx1"/>
                          </a:solidFill>
                          <a:effectLst/>
                          <a:latin typeface="华文仿宋" pitchFamily="2" charset="-122"/>
                          <a:ea typeface="华文仿宋" pitchFamily="2" charset="-122"/>
                          <a:cs typeface="Times New Roman" pitchFamily="18" charset="0"/>
                        </a:rPr>
                        <a:t>网分析</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1600" b="1" i="0" u="none" strike="noStrike" cap="none" normalizeH="0" baseline="0" dirty="0">
                          <a:ln>
                            <a:noFill/>
                          </a:ln>
                          <a:solidFill>
                            <a:schemeClr val="tx1"/>
                          </a:solidFill>
                          <a:effectLst/>
                          <a:latin typeface="华文仿宋" pitchFamily="2" charset="-122"/>
                          <a:ea typeface="华文仿宋" pitchFamily="2" charset="-122"/>
                          <a:cs typeface="Times New Roman" pitchFamily="18" charset="0"/>
                        </a:rPr>
                        <a:t>图形化分析方法，形象直观</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dirty="0">
                          <a:ln>
                            <a:noFill/>
                          </a:ln>
                          <a:solidFill>
                            <a:schemeClr val="tx1"/>
                          </a:solidFill>
                          <a:effectLst/>
                          <a:latin typeface="华文仿宋" pitchFamily="2" charset="-122"/>
                          <a:ea typeface="华文仿宋" pitchFamily="2" charset="-122"/>
                          <a:cs typeface="Times New Roman" pitchFamily="18" charset="0"/>
                        </a:rPr>
                        <a:t>      </a:t>
                      </a:r>
                      <a:r>
                        <a:rPr kumimoji="0" lang="zh-CN" altLang="en-US" sz="1600" b="1" i="0" u="none" strike="noStrike" cap="none" normalizeH="0" baseline="0" dirty="0">
                          <a:ln>
                            <a:noFill/>
                          </a:ln>
                          <a:solidFill>
                            <a:schemeClr val="tx1"/>
                          </a:solidFill>
                          <a:effectLst/>
                          <a:latin typeface="华文仿宋" pitchFamily="2" charset="-122"/>
                          <a:ea typeface="华文仿宋" pitchFamily="2" charset="-122"/>
                          <a:cs typeface="Times New Roman" pitchFamily="18" charset="0"/>
                        </a:rPr>
                        <a:t>使用令牌来模拟软件系统的行为及其并发活动，建立系统的状态方程及系统行为的数学模型，找出软件系统的可靠性、安全性薄弱环节并进行改进。</a:t>
                      </a:r>
                    </a:p>
                  </a:txBody>
                  <a:tcPr anchor="ctr"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45025806"/>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Text Box 3"/>
          <p:cNvSpPr txBox="1">
            <a:spLocks noChangeArrowheads="1"/>
          </p:cNvSpPr>
          <p:nvPr/>
        </p:nvSpPr>
        <p:spPr bwMode="auto">
          <a:xfrm>
            <a:off x="1703388" y="333375"/>
            <a:ext cx="8856662"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spcBef>
                <a:spcPct val="50000"/>
              </a:spcBef>
            </a:pPr>
            <a:r>
              <a:rPr lang="en-US" altLang="zh-CN" sz="3600" b="1" dirty="0">
                <a:latin typeface="黑体" pitchFamily="49" charset="-122"/>
                <a:ea typeface="黑体" pitchFamily="49" charset="-122"/>
              </a:rPr>
              <a:t>3.1   </a:t>
            </a:r>
            <a:r>
              <a:rPr lang="zh-CN" altLang="en-US" sz="3600" b="1" dirty="0">
                <a:latin typeface="黑体" pitchFamily="49" charset="-122"/>
                <a:ea typeface="黑体" pitchFamily="49" charset="-122"/>
              </a:rPr>
              <a:t>可靠性定性要求：制定流程</a:t>
            </a:r>
          </a:p>
        </p:txBody>
      </p:sp>
      <p:sp>
        <p:nvSpPr>
          <p:cNvPr id="161795" name="Rectangle 4"/>
          <p:cNvSpPr>
            <a:spLocks noChangeArrowheads="1"/>
          </p:cNvSpPr>
          <p:nvPr/>
        </p:nvSpPr>
        <p:spPr bwMode="auto">
          <a:xfrm>
            <a:off x="1524001" y="39172"/>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61796" name="Rectangle 5"/>
          <p:cNvSpPr>
            <a:spLocks noChangeArrowheads="1"/>
          </p:cNvSpPr>
          <p:nvPr/>
        </p:nvSpPr>
        <p:spPr bwMode="auto">
          <a:xfrm>
            <a:off x="1524001" y="1344097"/>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aphicFrame>
        <p:nvGraphicFramePr>
          <p:cNvPr id="161797" name="Object 6"/>
          <p:cNvGraphicFramePr>
            <a:graphicFrameLocks noChangeAspect="1"/>
          </p:cNvGraphicFramePr>
          <p:nvPr/>
        </p:nvGraphicFramePr>
        <p:xfrm>
          <a:off x="3287714" y="1268414"/>
          <a:ext cx="5724525" cy="5356225"/>
        </p:xfrm>
        <a:graphic>
          <a:graphicData uri="http://schemas.openxmlformats.org/presentationml/2006/ole">
            <mc:AlternateContent xmlns:mc="http://schemas.openxmlformats.org/markup-compatibility/2006">
              <mc:Choice xmlns:v="urn:schemas-microsoft-com:vml" Requires="v">
                <p:oleObj name="Visio" r:id="rId2" imgW="4671627" imgH="5203803" progId="Visio.Drawing.11">
                  <p:embed/>
                </p:oleObj>
              </mc:Choice>
              <mc:Fallback>
                <p:oleObj name="Visio" r:id="rId2" imgW="4671627" imgH="5203803" progId="Visio.Drawing.11">
                  <p:embed/>
                  <p:pic>
                    <p:nvPicPr>
                      <p:cNvPr id="161797" name="Object 6"/>
                      <p:cNvPicPr>
                        <a:picLocks noChangeAspect="1" noChangeArrowheads="1"/>
                      </p:cNvPicPr>
                      <p:nvPr/>
                    </p:nvPicPr>
                    <p:blipFill>
                      <a:blip r:embed="rId3"/>
                      <a:srcRect/>
                      <a:stretch>
                        <a:fillRect/>
                      </a:stretch>
                    </p:blipFill>
                    <p:spPr bwMode="auto">
                      <a:xfrm>
                        <a:off x="3287714" y="1268414"/>
                        <a:ext cx="5724525" cy="535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1630580803"/>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Text Box 3"/>
          <p:cNvSpPr txBox="1">
            <a:spLocks noChangeArrowheads="1"/>
          </p:cNvSpPr>
          <p:nvPr/>
        </p:nvSpPr>
        <p:spPr bwMode="auto">
          <a:xfrm>
            <a:off x="1703388" y="188913"/>
            <a:ext cx="8856662"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spcBef>
                <a:spcPct val="50000"/>
              </a:spcBef>
            </a:pPr>
            <a:r>
              <a:rPr lang="en-US" altLang="zh-CN" sz="3600" b="1" dirty="0">
                <a:solidFill>
                  <a:srgbClr val="FF0000"/>
                </a:solidFill>
                <a:latin typeface="黑体" pitchFamily="49" charset="-122"/>
                <a:ea typeface="黑体" pitchFamily="49" charset="-122"/>
              </a:rPr>
              <a:t>3.2   </a:t>
            </a:r>
            <a:r>
              <a:rPr lang="zh-CN" altLang="en-US" sz="3600" b="1" dirty="0">
                <a:solidFill>
                  <a:srgbClr val="FF0000"/>
                </a:solidFill>
                <a:latin typeface="黑体" pitchFamily="49" charset="-122"/>
                <a:ea typeface="黑体" pitchFamily="49" charset="-122"/>
              </a:rPr>
              <a:t>定量要求：概念</a:t>
            </a:r>
          </a:p>
        </p:txBody>
      </p:sp>
      <p:sp>
        <p:nvSpPr>
          <p:cNvPr id="162819" name="Rectangle 4"/>
          <p:cNvSpPr>
            <a:spLocks noChangeArrowheads="1"/>
          </p:cNvSpPr>
          <p:nvPr/>
        </p:nvSpPr>
        <p:spPr bwMode="auto">
          <a:xfrm>
            <a:off x="1774826" y="831851"/>
            <a:ext cx="8893175" cy="6092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342900" indent="-342900">
              <a:spcBef>
                <a:spcPts val="600"/>
              </a:spcBef>
              <a:buFont typeface="Wingdings" panose="05000000000000000000" pitchFamily="2" charset="2"/>
              <a:buChar char="l"/>
              <a:defRPr/>
            </a:pPr>
            <a:r>
              <a:rPr lang="en-US" altLang="zh-CN" sz="2400" b="1" dirty="0">
                <a:ea typeface="华文仿宋" pitchFamily="2" charset="-122"/>
              </a:rPr>
              <a:t> </a:t>
            </a:r>
            <a:r>
              <a:rPr lang="zh-CN" altLang="en-US" sz="2400" b="1" dirty="0">
                <a:ea typeface="华文仿宋" pitchFamily="2" charset="-122"/>
              </a:rPr>
              <a:t>给定时间基准和度量标度，确定软件可靠性参数、指标以及测试、验证的时机和方法；</a:t>
            </a:r>
            <a:endParaRPr lang="en-US" altLang="zh-CN" sz="2400" b="1" dirty="0">
              <a:ea typeface="华文仿宋" pitchFamily="2" charset="-122"/>
            </a:endParaRPr>
          </a:p>
          <a:p>
            <a:pPr marL="342900" indent="-342900">
              <a:spcBef>
                <a:spcPts val="600"/>
              </a:spcBef>
              <a:buFont typeface="Wingdings" panose="05000000000000000000" pitchFamily="2" charset="2"/>
              <a:buChar char="l"/>
              <a:defRPr/>
            </a:pPr>
            <a:r>
              <a:rPr lang="zh-CN" altLang="en-US" sz="2400" b="1" dirty="0">
                <a:ea typeface="华文仿宋" pitchFamily="2" charset="-122"/>
              </a:rPr>
              <a:t>在软件给定需求中明确量化的可靠性目标；</a:t>
            </a:r>
            <a:endParaRPr lang="en-US" altLang="zh-CN" sz="2400" b="1" dirty="0">
              <a:ea typeface="华文仿宋" pitchFamily="2" charset="-122"/>
            </a:endParaRPr>
          </a:p>
          <a:p>
            <a:pPr marL="342900" indent="-342900">
              <a:spcBef>
                <a:spcPts val="600"/>
              </a:spcBef>
              <a:buFont typeface="Wingdings" panose="05000000000000000000" pitchFamily="2" charset="2"/>
              <a:buChar char="l"/>
              <a:defRPr/>
            </a:pPr>
            <a:r>
              <a:rPr lang="zh-CN" altLang="en-US" sz="2400" b="1" dirty="0">
                <a:ea typeface="华文仿宋" pitchFamily="2" charset="-122"/>
              </a:rPr>
              <a:t>在软件开发过程中，进行量化的设计和测量，确定各阶段工作产品的可靠性目标值、预计值和真实值，改进软件过程；</a:t>
            </a:r>
            <a:endParaRPr lang="en-US" altLang="zh-CN" sz="2400" b="1" dirty="0">
              <a:ea typeface="华文仿宋" pitchFamily="2" charset="-122"/>
            </a:endParaRPr>
          </a:p>
          <a:p>
            <a:pPr marL="342900" indent="-342900">
              <a:spcBef>
                <a:spcPts val="600"/>
              </a:spcBef>
              <a:buFont typeface="Wingdings" panose="05000000000000000000" pitchFamily="2" charset="2"/>
              <a:buChar char="l"/>
              <a:defRPr/>
            </a:pPr>
            <a:r>
              <a:rPr lang="zh-CN" altLang="en-US" sz="2400" b="1" dirty="0">
                <a:ea typeface="华文仿宋" pitchFamily="2" charset="-122"/>
              </a:rPr>
              <a:t>验收与交付过程中，验证或评估软件的可靠性水平，以此客观、准确地反映软件的任务成功性、战备完好性、维护人力费用和综合保障费用等方面的要求，增强用户信心。</a:t>
            </a:r>
          </a:p>
          <a:p>
            <a:pPr indent="266700">
              <a:spcBef>
                <a:spcPts val="600"/>
              </a:spcBef>
              <a:defRPr/>
            </a:pPr>
            <a:r>
              <a:rPr lang="zh-CN" altLang="en-US" sz="2400" b="1" dirty="0">
                <a:ea typeface="华文仿宋" pitchFamily="2" charset="-122"/>
              </a:rPr>
              <a:t>    将成熟期的目标值（或规定值）作为软件开发设计目标，采用目标值和门限值两种形式来确定软件的可靠性参数，构成软件的可靠性指标体系。</a:t>
            </a:r>
            <a:endParaRPr lang="en-US" altLang="zh-CN" sz="2400" b="1" dirty="0">
              <a:ea typeface="华文仿宋" pitchFamily="2" charset="-122"/>
            </a:endParaRPr>
          </a:p>
          <a:p>
            <a:pPr marL="342900" indent="-342900">
              <a:spcBef>
                <a:spcPts val="600"/>
              </a:spcBef>
              <a:buFont typeface="Wingdings" panose="05000000000000000000" pitchFamily="2" charset="2"/>
              <a:buChar char="l"/>
              <a:defRPr/>
            </a:pPr>
            <a:r>
              <a:rPr lang="zh-CN" altLang="en-US" sz="2400" b="1" dirty="0">
                <a:ea typeface="华文仿宋" pitchFamily="2" charset="-122"/>
              </a:rPr>
              <a:t>由目标值转换而来的规定值是软件开发设计的目标及其可靠性设计的依据。</a:t>
            </a:r>
            <a:endParaRPr lang="en-US" altLang="zh-CN" sz="2400" b="1" dirty="0">
              <a:ea typeface="华文仿宋" pitchFamily="2" charset="-122"/>
            </a:endParaRPr>
          </a:p>
          <a:p>
            <a:pPr marL="342900" indent="-342900">
              <a:spcBef>
                <a:spcPts val="600"/>
              </a:spcBef>
              <a:buFont typeface="Wingdings" panose="05000000000000000000" pitchFamily="2" charset="2"/>
              <a:buChar char="l"/>
              <a:defRPr/>
            </a:pPr>
            <a:r>
              <a:rPr lang="zh-CN" altLang="en-US" sz="2400" b="1" dirty="0">
                <a:ea typeface="华文仿宋" pitchFamily="2" charset="-122"/>
              </a:rPr>
              <a:t>由门限值转换产生的最低可接受值是开发过程中必须达到的考核指标，是转阶段的重要依据。</a:t>
            </a:r>
          </a:p>
        </p:txBody>
      </p:sp>
    </p:spTree>
    <p:extLst>
      <p:ext uri="{BB962C8B-B14F-4D97-AF65-F5344CB8AC3E}">
        <p14:creationId xmlns:p14="http://schemas.microsoft.com/office/powerpoint/2010/main" val="468343885"/>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Text Box 3"/>
          <p:cNvSpPr txBox="1">
            <a:spLocks noChangeArrowheads="1"/>
          </p:cNvSpPr>
          <p:nvPr/>
        </p:nvSpPr>
        <p:spPr bwMode="auto">
          <a:xfrm>
            <a:off x="1703388" y="333375"/>
            <a:ext cx="8856662"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spcBef>
                <a:spcPct val="50000"/>
              </a:spcBef>
            </a:pPr>
            <a:r>
              <a:rPr lang="en-US" altLang="zh-CN" sz="3600" b="1" dirty="0">
                <a:latin typeface="黑体" pitchFamily="49" charset="-122"/>
                <a:ea typeface="黑体" pitchFamily="49" charset="-122"/>
              </a:rPr>
              <a:t>3.2   </a:t>
            </a:r>
            <a:r>
              <a:rPr lang="zh-CN" altLang="en-US" sz="3600" b="1" dirty="0">
                <a:latin typeface="黑体" pitchFamily="49" charset="-122"/>
                <a:ea typeface="黑体" pitchFamily="49" charset="-122"/>
              </a:rPr>
              <a:t>定量要求：可靠性参数时序关系</a:t>
            </a:r>
          </a:p>
        </p:txBody>
      </p:sp>
      <p:sp>
        <p:nvSpPr>
          <p:cNvPr id="163843" name="Rectangle 4"/>
          <p:cNvSpPr>
            <a:spLocks noChangeArrowheads="1"/>
          </p:cNvSpPr>
          <p:nvPr/>
        </p:nvSpPr>
        <p:spPr bwMode="auto">
          <a:xfrm>
            <a:off x="1524001" y="810697"/>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aphicFrame>
        <p:nvGraphicFramePr>
          <p:cNvPr id="163844" name="Object 5"/>
          <p:cNvGraphicFramePr>
            <a:graphicFrameLocks noChangeAspect="1"/>
          </p:cNvGraphicFramePr>
          <p:nvPr/>
        </p:nvGraphicFramePr>
        <p:xfrm>
          <a:off x="2566989" y="1196976"/>
          <a:ext cx="6624637" cy="5661025"/>
        </p:xfrm>
        <a:graphic>
          <a:graphicData uri="http://schemas.openxmlformats.org/presentationml/2006/ole">
            <mc:AlternateContent xmlns:mc="http://schemas.openxmlformats.org/markup-compatibility/2006">
              <mc:Choice xmlns:v="urn:schemas-microsoft-com:vml" Requires="v">
                <p:oleObj name="Visio" r:id="rId2" imgW="5020816" imgH="5157689" progId="Visio.Drawing.11">
                  <p:embed/>
                </p:oleObj>
              </mc:Choice>
              <mc:Fallback>
                <p:oleObj name="Visio" r:id="rId2" imgW="5020816" imgH="5157689" progId="Visio.Drawing.11">
                  <p:embed/>
                  <p:pic>
                    <p:nvPicPr>
                      <p:cNvPr id="163844" name="Object 5"/>
                      <p:cNvPicPr>
                        <a:picLocks noChangeAspect="1" noChangeArrowheads="1"/>
                      </p:cNvPicPr>
                      <p:nvPr/>
                    </p:nvPicPr>
                    <p:blipFill>
                      <a:blip r:embed="rId3"/>
                      <a:srcRect/>
                      <a:stretch>
                        <a:fillRect/>
                      </a:stretch>
                    </p:blipFill>
                    <p:spPr bwMode="auto">
                      <a:xfrm>
                        <a:off x="2566989" y="1196976"/>
                        <a:ext cx="6624637" cy="566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476428122"/>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Text Box 4"/>
          <p:cNvSpPr txBox="1">
            <a:spLocks noChangeArrowheads="1"/>
          </p:cNvSpPr>
          <p:nvPr/>
        </p:nvSpPr>
        <p:spPr bwMode="auto">
          <a:xfrm>
            <a:off x="1703388" y="333375"/>
            <a:ext cx="8856662"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spcBef>
                <a:spcPct val="50000"/>
              </a:spcBef>
            </a:pPr>
            <a:r>
              <a:rPr lang="en-US" altLang="zh-CN" sz="3600" b="1" dirty="0">
                <a:latin typeface="黑体" pitchFamily="49" charset="-122"/>
                <a:ea typeface="黑体" pitchFamily="49" charset="-122"/>
              </a:rPr>
              <a:t>3.2   </a:t>
            </a:r>
            <a:r>
              <a:rPr lang="zh-CN" altLang="en-US" sz="3600" b="1" dirty="0">
                <a:latin typeface="黑体" pitchFamily="49" charset="-122"/>
                <a:ea typeface="黑体" pitchFamily="49" charset="-122"/>
              </a:rPr>
              <a:t>定量要求：参数确定</a:t>
            </a:r>
          </a:p>
        </p:txBody>
      </p:sp>
      <p:graphicFrame>
        <p:nvGraphicFramePr>
          <p:cNvPr id="176133" name="Group 5"/>
          <p:cNvGraphicFramePr>
            <a:graphicFrameLocks noGrp="1"/>
          </p:cNvGraphicFramePr>
          <p:nvPr>
            <p:ph sz="half" idx="2"/>
          </p:nvPr>
        </p:nvGraphicFramePr>
        <p:xfrm>
          <a:off x="1558925" y="1341439"/>
          <a:ext cx="9017000" cy="5316537"/>
        </p:xfrm>
        <a:graphic>
          <a:graphicData uri="http://schemas.openxmlformats.org/drawingml/2006/table">
            <a:tbl>
              <a:tblPr/>
              <a:tblGrid>
                <a:gridCol w="687267">
                  <a:extLst>
                    <a:ext uri="{9D8B030D-6E8A-4147-A177-3AD203B41FA5}">
                      <a16:colId xmlns:a16="http://schemas.microsoft.com/office/drawing/2014/main" val="20000"/>
                    </a:ext>
                  </a:extLst>
                </a:gridCol>
                <a:gridCol w="1689200">
                  <a:extLst>
                    <a:ext uri="{9D8B030D-6E8A-4147-A177-3AD203B41FA5}">
                      <a16:colId xmlns:a16="http://schemas.microsoft.com/office/drawing/2014/main" val="20001"/>
                    </a:ext>
                  </a:extLst>
                </a:gridCol>
                <a:gridCol w="6640533">
                  <a:extLst>
                    <a:ext uri="{9D8B030D-6E8A-4147-A177-3AD203B41FA5}">
                      <a16:colId xmlns:a16="http://schemas.microsoft.com/office/drawing/2014/main" val="20002"/>
                    </a:ext>
                  </a:extLst>
                </a:gridCol>
              </a:tblGrid>
              <a:tr h="378691">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dirty="0">
                          <a:ln>
                            <a:noFill/>
                          </a:ln>
                          <a:solidFill>
                            <a:schemeClr val="tx1"/>
                          </a:solidFill>
                          <a:effectLst>
                            <a:outerShdw blurRad="38100" dist="38100" dir="2700000" algn="tl">
                              <a:srgbClr val="000000"/>
                            </a:outerShdw>
                          </a:effectLst>
                          <a:latin typeface="华文仿宋" pitchFamily="2" charset="-122"/>
                          <a:ea typeface="华文仿宋" pitchFamily="2" charset="-122"/>
                          <a:cs typeface="Times New Roman" pitchFamily="18" charset="0"/>
                        </a:rPr>
                        <a:t>序号</a:t>
                      </a:r>
                    </a:p>
                  </a:txBody>
                  <a:tcPr marL="91448" marR="91448" marT="45721" marB="45721"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a:ln>
                            <a:noFill/>
                          </a:ln>
                          <a:solidFill>
                            <a:schemeClr val="tx1"/>
                          </a:solidFill>
                          <a:effectLst>
                            <a:outerShdw blurRad="38100" dist="38100" dir="2700000" algn="tl">
                              <a:srgbClr val="000000"/>
                            </a:outerShdw>
                          </a:effectLst>
                          <a:latin typeface="华文仿宋" pitchFamily="2" charset="-122"/>
                          <a:ea typeface="华文仿宋" pitchFamily="2" charset="-122"/>
                          <a:cs typeface="Times New Roman" pitchFamily="18" charset="0"/>
                        </a:rPr>
                        <a:t>生命周期阶段</a:t>
                      </a:r>
                    </a:p>
                  </a:txBody>
                  <a:tcPr marL="91448" marR="91448" marT="45721" marB="4572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a:ln>
                            <a:noFill/>
                          </a:ln>
                          <a:solidFill>
                            <a:schemeClr val="tx1"/>
                          </a:solidFill>
                          <a:effectLst>
                            <a:outerShdw blurRad="38100" dist="38100" dir="2700000" algn="tl">
                              <a:srgbClr val="000000"/>
                            </a:outerShdw>
                          </a:effectLst>
                          <a:latin typeface="华文仿宋" pitchFamily="2" charset="-122"/>
                          <a:ea typeface="华文仿宋" pitchFamily="2" charset="-122"/>
                          <a:cs typeface="Times New Roman" pitchFamily="18" charset="0"/>
                        </a:rPr>
                        <a:t>主要工作内容</a:t>
                      </a:r>
                    </a:p>
                  </a:txBody>
                  <a:tcPr marL="91448" marR="91448" marT="45721" marB="45721"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011715">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dirty="0">
                          <a:ln>
                            <a:noFill/>
                          </a:ln>
                          <a:solidFill>
                            <a:schemeClr val="tx1"/>
                          </a:solidFill>
                          <a:effectLst>
                            <a:outerShdw blurRad="38100" dist="38100" dir="2700000" algn="tl">
                              <a:srgbClr val="C0C0C0"/>
                            </a:outerShdw>
                          </a:effectLst>
                          <a:latin typeface="华文仿宋" pitchFamily="2" charset="-122"/>
                          <a:ea typeface="华文仿宋" pitchFamily="2" charset="-122"/>
                          <a:cs typeface="Times New Roman" pitchFamily="18" charset="0"/>
                        </a:rPr>
                        <a:t>1</a:t>
                      </a:r>
                    </a:p>
                  </a:txBody>
                  <a:tcPr marL="91448" marR="91448" marT="45721" marB="45721"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dirty="0">
                          <a:ln>
                            <a:noFill/>
                          </a:ln>
                          <a:solidFill>
                            <a:schemeClr val="tx1"/>
                          </a:solidFill>
                          <a:effectLst>
                            <a:outerShdw blurRad="38100" dist="38100" dir="2700000" algn="tl">
                              <a:srgbClr val="C0C0C0"/>
                            </a:outerShdw>
                          </a:effectLst>
                          <a:latin typeface="华文仿宋" pitchFamily="2" charset="-122"/>
                          <a:ea typeface="华文仿宋" pitchFamily="2" charset="-122"/>
                          <a:cs typeface="Times New Roman" pitchFamily="18" charset="0"/>
                        </a:rPr>
                        <a:t>需求获取</a:t>
                      </a:r>
                    </a:p>
                  </a:txBody>
                  <a:tcPr marL="91448" marR="91448" marT="45721" marB="4572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dirty="0">
                          <a:ln>
                            <a:noFill/>
                          </a:ln>
                          <a:solidFill>
                            <a:schemeClr val="tx1"/>
                          </a:solidFill>
                          <a:effectLst>
                            <a:outerShdw blurRad="38100" dist="38100" dir="2700000" algn="tl">
                              <a:srgbClr val="C0C0C0"/>
                            </a:outerShdw>
                          </a:effectLst>
                          <a:latin typeface="华文仿宋" pitchFamily="2" charset="-122"/>
                          <a:ea typeface="华文仿宋" pitchFamily="2" charset="-122"/>
                          <a:cs typeface="Times New Roman" pitchFamily="18" charset="0"/>
                        </a:rPr>
                        <a:t>（</a:t>
                      </a:r>
                      <a:r>
                        <a:rPr kumimoji="0" lang="en-US" altLang="zh-CN" sz="1800" b="1" i="0" u="none" strike="noStrike" cap="none" normalizeH="0" baseline="0" dirty="0">
                          <a:ln>
                            <a:noFill/>
                          </a:ln>
                          <a:solidFill>
                            <a:schemeClr val="tx1"/>
                          </a:solidFill>
                          <a:effectLst>
                            <a:outerShdw blurRad="38100" dist="38100" dir="2700000" algn="tl">
                              <a:srgbClr val="C0C0C0"/>
                            </a:outerShdw>
                          </a:effectLst>
                          <a:latin typeface="华文仿宋" pitchFamily="2" charset="-122"/>
                          <a:ea typeface="华文仿宋" pitchFamily="2" charset="-122"/>
                          <a:cs typeface="Times New Roman" pitchFamily="18" charset="0"/>
                        </a:rPr>
                        <a:t>1</a:t>
                      </a:r>
                      <a:r>
                        <a:rPr kumimoji="0" lang="zh-CN" altLang="en-US" sz="1800" b="1" i="0" u="none" strike="noStrike" cap="none" normalizeH="0" baseline="0" dirty="0">
                          <a:ln>
                            <a:noFill/>
                          </a:ln>
                          <a:solidFill>
                            <a:schemeClr val="tx1"/>
                          </a:solidFill>
                          <a:effectLst>
                            <a:outerShdw blurRad="38100" dist="38100" dir="2700000" algn="tl">
                              <a:srgbClr val="C0C0C0"/>
                            </a:outerShdw>
                          </a:effectLst>
                          <a:latin typeface="华文仿宋" pitchFamily="2" charset="-122"/>
                          <a:ea typeface="华文仿宋" pitchFamily="2" charset="-122"/>
                          <a:cs typeface="Times New Roman" pitchFamily="18" charset="0"/>
                        </a:rPr>
                        <a:t>）使用需求分析；</a:t>
                      </a:r>
                    </a:p>
                    <a:p>
                      <a:pPr marL="342900" marR="0" lvl="0" indent="-342900" algn="l" defTabSz="914400" rtl="0" eaLnBrk="0" fontAlgn="base" latinLnBrk="0" hangingPunct="0">
                        <a:lnSpc>
                          <a:spcPct val="100000"/>
                        </a:lnSpc>
                        <a:spcBef>
                          <a:spcPct val="0"/>
                        </a:spcBef>
                        <a:spcAft>
                          <a:spcPct val="0"/>
                        </a:spcAft>
                        <a:buClrTx/>
                        <a:buSzTx/>
                        <a:buFontTx/>
                        <a:buNone/>
                        <a:tabLst/>
                      </a:pPr>
                      <a:r>
                        <a:rPr kumimoji="0" lang="zh-CN" altLang="en-US" sz="1800" b="1" i="0" u="none" strike="noStrike" cap="none" normalizeH="0" baseline="0" dirty="0">
                          <a:ln>
                            <a:noFill/>
                          </a:ln>
                          <a:solidFill>
                            <a:schemeClr val="tx1"/>
                          </a:solidFill>
                          <a:effectLst>
                            <a:outerShdw blurRad="38100" dist="38100" dir="2700000" algn="tl">
                              <a:srgbClr val="C0C0C0"/>
                            </a:outerShdw>
                          </a:effectLst>
                          <a:latin typeface="华文仿宋" pitchFamily="2" charset="-122"/>
                          <a:ea typeface="华文仿宋" pitchFamily="2" charset="-122"/>
                          <a:cs typeface="Times New Roman" pitchFamily="18" charset="0"/>
                        </a:rPr>
                        <a:t>（</a:t>
                      </a:r>
                      <a:r>
                        <a:rPr kumimoji="0" lang="en-US" altLang="zh-CN" sz="1800" b="1" i="0" u="none" strike="noStrike" cap="none" normalizeH="0" baseline="0" dirty="0">
                          <a:ln>
                            <a:noFill/>
                          </a:ln>
                          <a:solidFill>
                            <a:schemeClr val="tx1"/>
                          </a:solidFill>
                          <a:effectLst>
                            <a:outerShdw blurRad="38100" dist="38100" dir="2700000" algn="tl">
                              <a:srgbClr val="C0C0C0"/>
                            </a:outerShdw>
                          </a:effectLst>
                          <a:latin typeface="华文仿宋" pitchFamily="2" charset="-122"/>
                          <a:ea typeface="华文仿宋" pitchFamily="2" charset="-122"/>
                          <a:cs typeface="Times New Roman" pitchFamily="18" charset="0"/>
                        </a:rPr>
                        <a:t>2</a:t>
                      </a:r>
                      <a:r>
                        <a:rPr kumimoji="0" lang="zh-CN" altLang="en-US" sz="1800" b="1" i="0" u="none" strike="noStrike" cap="none" normalizeH="0" baseline="0" dirty="0">
                          <a:ln>
                            <a:noFill/>
                          </a:ln>
                          <a:solidFill>
                            <a:schemeClr val="tx1"/>
                          </a:solidFill>
                          <a:effectLst>
                            <a:outerShdw blurRad="38100" dist="38100" dir="2700000" algn="tl">
                              <a:srgbClr val="C0C0C0"/>
                            </a:outerShdw>
                          </a:effectLst>
                          <a:latin typeface="华文仿宋" pitchFamily="2" charset="-122"/>
                          <a:ea typeface="华文仿宋" pitchFamily="2" charset="-122"/>
                          <a:cs typeface="Times New Roman" pitchFamily="18" charset="0"/>
                        </a:rPr>
                        <a:t>）对相似现役软件的可靠性状况进行调整和分析评估；</a:t>
                      </a:r>
                    </a:p>
                    <a:p>
                      <a:pPr marL="342900" marR="0" lvl="0" indent="-342900" algn="l" defTabSz="914400" rtl="0" eaLnBrk="0" fontAlgn="base" latinLnBrk="0" hangingPunct="0">
                        <a:lnSpc>
                          <a:spcPct val="100000"/>
                        </a:lnSpc>
                        <a:spcBef>
                          <a:spcPct val="0"/>
                        </a:spcBef>
                        <a:spcAft>
                          <a:spcPct val="0"/>
                        </a:spcAft>
                        <a:buClrTx/>
                        <a:buSzTx/>
                        <a:buFontTx/>
                        <a:buNone/>
                        <a:tabLst/>
                      </a:pPr>
                      <a:r>
                        <a:rPr kumimoji="0" lang="zh-CN" altLang="en-US" sz="1800" b="1" i="0" u="none" strike="noStrike" cap="none" normalizeH="0" baseline="0" dirty="0">
                          <a:ln>
                            <a:noFill/>
                          </a:ln>
                          <a:solidFill>
                            <a:schemeClr val="tx1"/>
                          </a:solidFill>
                          <a:effectLst>
                            <a:outerShdw blurRad="38100" dist="38100" dir="2700000" algn="tl">
                              <a:srgbClr val="C0C0C0"/>
                            </a:outerShdw>
                          </a:effectLst>
                          <a:latin typeface="华文仿宋" pitchFamily="2" charset="-122"/>
                          <a:ea typeface="华文仿宋" pitchFamily="2" charset="-122"/>
                          <a:cs typeface="Times New Roman" pitchFamily="18" charset="0"/>
                        </a:rPr>
                        <a:t>（</a:t>
                      </a:r>
                      <a:r>
                        <a:rPr kumimoji="0" lang="en-US" altLang="zh-CN" sz="1800" b="1" i="0" u="none" strike="noStrike" cap="none" normalizeH="0" baseline="0" dirty="0">
                          <a:ln>
                            <a:noFill/>
                          </a:ln>
                          <a:solidFill>
                            <a:schemeClr val="tx1"/>
                          </a:solidFill>
                          <a:effectLst>
                            <a:outerShdw blurRad="38100" dist="38100" dir="2700000" algn="tl">
                              <a:srgbClr val="C0C0C0"/>
                            </a:outerShdw>
                          </a:effectLst>
                          <a:latin typeface="华文仿宋" pitchFamily="2" charset="-122"/>
                          <a:ea typeface="华文仿宋" pitchFamily="2" charset="-122"/>
                          <a:cs typeface="Times New Roman" pitchFamily="18" charset="0"/>
                        </a:rPr>
                        <a:t>3</a:t>
                      </a:r>
                      <a:r>
                        <a:rPr kumimoji="0" lang="zh-CN" altLang="en-US" sz="1800" b="1" i="0" u="none" strike="noStrike" cap="none" normalizeH="0" baseline="0" dirty="0">
                          <a:ln>
                            <a:noFill/>
                          </a:ln>
                          <a:solidFill>
                            <a:schemeClr val="tx1"/>
                          </a:solidFill>
                          <a:effectLst>
                            <a:outerShdw blurRad="38100" dist="38100" dir="2700000" algn="tl">
                              <a:srgbClr val="C0C0C0"/>
                            </a:outerShdw>
                          </a:effectLst>
                          <a:latin typeface="华文仿宋" pitchFamily="2" charset="-122"/>
                          <a:ea typeface="华文仿宋" pitchFamily="2" charset="-122"/>
                          <a:cs typeface="Times New Roman" pitchFamily="18" charset="0"/>
                        </a:rPr>
                        <a:t>）运行环境分析；</a:t>
                      </a:r>
                    </a:p>
                    <a:p>
                      <a:pPr marL="342900" marR="0" lvl="0" indent="-342900" algn="l" defTabSz="914400" rtl="0" eaLnBrk="0" fontAlgn="base" latinLnBrk="0" hangingPunct="0">
                        <a:lnSpc>
                          <a:spcPct val="100000"/>
                        </a:lnSpc>
                        <a:spcBef>
                          <a:spcPct val="0"/>
                        </a:spcBef>
                        <a:spcAft>
                          <a:spcPct val="0"/>
                        </a:spcAft>
                        <a:buClrTx/>
                        <a:buSzTx/>
                        <a:buFontTx/>
                        <a:buNone/>
                        <a:tabLst/>
                      </a:pPr>
                      <a:r>
                        <a:rPr kumimoji="0" lang="zh-CN" altLang="en-US" sz="1800" b="1" i="0" u="none" strike="noStrike" cap="none" normalizeH="0" baseline="0" dirty="0">
                          <a:ln>
                            <a:noFill/>
                          </a:ln>
                          <a:solidFill>
                            <a:schemeClr val="tx1"/>
                          </a:solidFill>
                          <a:effectLst>
                            <a:outerShdw blurRad="38100" dist="38100" dir="2700000" algn="tl">
                              <a:srgbClr val="C0C0C0"/>
                            </a:outerShdw>
                          </a:effectLst>
                          <a:latin typeface="华文仿宋" pitchFamily="2" charset="-122"/>
                          <a:ea typeface="华文仿宋" pitchFamily="2" charset="-122"/>
                          <a:cs typeface="Times New Roman" pitchFamily="18" charset="0"/>
                        </a:rPr>
                        <a:t>（</a:t>
                      </a:r>
                      <a:r>
                        <a:rPr kumimoji="0" lang="en-US" altLang="zh-CN" sz="1800" b="1" i="0" u="none" strike="noStrike" cap="none" normalizeH="0" baseline="0" dirty="0">
                          <a:ln>
                            <a:noFill/>
                          </a:ln>
                          <a:solidFill>
                            <a:schemeClr val="tx1"/>
                          </a:solidFill>
                          <a:effectLst>
                            <a:outerShdw blurRad="38100" dist="38100" dir="2700000" algn="tl">
                              <a:srgbClr val="C0C0C0"/>
                            </a:outerShdw>
                          </a:effectLst>
                          <a:latin typeface="华文仿宋" pitchFamily="2" charset="-122"/>
                          <a:ea typeface="华文仿宋" pitchFamily="2" charset="-122"/>
                          <a:cs typeface="Times New Roman" pitchFamily="18" charset="0"/>
                        </a:rPr>
                        <a:t>4</a:t>
                      </a:r>
                      <a:r>
                        <a:rPr kumimoji="0" lang="zh-CN" altLang="en-US" sz="1800" b="1" i="0" u="none" strike="noStrike" cap="none" normalizeH="0" baseline="0" dirty="0">
                          <a:ln>
                            <a:noFill/>
                          </a:ln>
                          <a:solidFill>
                            <a:schemeClr val="tx1"/>
                          </a:solidFill>
                          <a:effectLst>
                            <a:outerShdw blurRad="38100" dist="38100" dir="2700000" algn="tl">
                              <a:srgbClr val="C0C0C0"/>
                            </a:outerShdw>
                          </a:effectLst>
                          <a:latin typeface="华文仿宋" pitchFamily="2" charset="-122"/>
                          <a:ea typeface="华文仿宋" pitchFamily="2" charset="-122"/>
                          <a:cs typeface="Times New Roman" pitchFamily="18" charset="0"/>
                        </a:rPr>
                        <a:t>）确定寿命剖面、任务剖面及使用保障等约束条件；</a:t>
                      </a:r>
                    </a:p>
                    <a:p>
                      <a:pPr marL="342900" marR="0" lvl="0" indent="-342900" algn="l" defTabSz="914400" rtl="0" eaLnBrk="0" fontAlgn="base" latinLnBrk="0" hangingPunct="0">
                        <a:lnSpc>
                          <a:spcPct val="100000"/>
                        </a:lnSpc>
                        <a:spcBef>
                          <a:spcPct val="0"/>
                        </a:spcBef>
                        <a:spcAft>
                          <a:spcPct val="0"/>
                        </a:spcAft>
                        <a:buClrTx/>
                        <a:buSzTx/>
                        <a:buFontTx/>
                        <a:buNone/>
                        <a:tabLst/>
                      </a:pPr>
                      <a:r>
                        <a:rPr kumimoji="0" lang="zh-CN" altLang="en-US" sz="1800" b="1" i="0" u="none" strike="noStrike" cap="none" normalizeH="0" baseline="0" dirty="0">
                          <a:ln>
                            <a:noFill/>
                          </a:ln>
                          <a:solidFill>
                            <a:schemeClr val="tx1"/>
                          </a:solidFill>
                          <a:effectLst>
                            <a:outerShdw blurRad="38100" dist="38100" dir="2700000" algn="tl">
                              <a:srgbClr val="C0C0C0"/>
                            </a:outerShdw>
                          </a:effectLst>
                          <a:latin typeface="华文仿宋" pitchFamily="2" charset="-122"/>
                          <a:ea typeface="华文仿宋" pitchFamily="2" charset="-122"/>
                          <a:cs typeface="Times New Roman" pitchFamily="18" charset="0"/>
                        </a:rPr>
                        <a:t>（</a:t>
                      </a:r>
                      <a:r>
                        <a:rPr kumimoji="0" lang="en-US" altLang="zh-CN" sz="1800" b="1" i="0" u="none" strike="noStrike" cap="none" normalizeH="0" baseline="0" dirty="0">
                          <a:ln>
                            <a:noFill/>
                          </a:ln>
                          <a:solidFill>
                            <a:schemeClr val="tx1"/>
                          </a:solidFill>
                          <a:effectLst>
                            <a:outerShdw blurRad="38100" dist="38100" dir="2700000" algn="tl">
                              <a:srgbClr val="C0C0C0"/>
                            </a:outerShdw>
                          </a:effectLst>
                          <a:latin typeface="华文仿宋" pitchFamily="2" charset="-122"/>
                          <a:ea typeface="华文仿宋" pitchFamily="2" charset="-122"/>
                          <a:cs typeface="Times New Roman" pitchFamily="18" charset="0"/>
                        </a:rPr>
                        <a:t>5</a:t>
                      </a:r>
                      <a:r>
                        <a:rPr kumimoji="0" lang="zh-CN" altLang="en-US" sz="1800" b="1" i="0" u="none" strike="noStrike" cap="none" normalizeH="0" baseline="0" dirty="0">
                          <a:ln>
                            <a:noFill/>
                          </a:ln>
                          <a:solidFill>
                            <a:schemeClr val="tx1"/>
                          </a:solidFill>
                          <a:effectLst>
                            <a:outerShdw blurRad="38100" dist="38100" dir="2700000" algn="tl">
                              <a:srgbClr val="C0C0C0"/>
                            </a:outerShdw>
                          </a:effectLst>
                          <a:latin typeface="华文仿宋" pitchFamily="2" charset="-122"/>
                          <a:ea typeface="华文仿宋" pitchFamily="2" charset="-122"/>
                          <a:cs typeface="Times New Roman" pitchFamily="18" charset="0"/>
                        </a:rPr>
                        <a:t>）综合权衡，选择可靠性使用参数与指标；</a:t>
                      </a:r>
                    </a:p>
                    <a:p>
                      <a:pPr marL="342900" marR="0" lvl="0" indent="-342900" algn="l" defTabSz="914400" rtl="0" eaLnBrk="0" fontAlgn="base" latinLnBrk="0" hangingPunct="0">
                        <a:lnSpc>
                          <a:spcPct val="100000"/>
                        </a:lnSpc>
                        <a:spcBef>
                          <a:spcPct val="0"/>
                        </a:spcBef>
                        <a:spcAft>
                          <a:spcPct val="0"/>
                        </a:spcAft>
                        <a:buClrTx/>
                        <a:buSzTx/>
                        <a:buFontTx/>
                        <a:buNone/>
                        <a:tabLst/>
                      </a:pPr>
                      <a:r>
                        <a:rPr kumimoji="0" lang="zh-CN" altLang="en-US" sz="1800" b="1" i="0" u="none" strike="noStrike" cap="none" normalizeH="0" baseline="0" dirty="0">
                          <a:ln>
                            <a:noFill/>
                          </a:ln>
                          <a:solidFill>
                            <a:schemeClr val="tx1"/>
                          </a:solidFill>
                          <a:effectLst>
                            <a:outerShdw blurRad="38100" dist="38100" dir="2700000" algn="tl">
                              <a:srgbClr val="C0C0C0"/>
                            </a:outerShdw>
                          </a:effectLst>
                          <a:latin typeface="华文仿宋" pitchFamily="2" charset="-122"/>
                          <a:ea typeface="华文仿宋" pitchFamily="2" charset="-122"/>
                          <a:cs typeface="Times New Roman" pitchFamily="18" charset="0"/>
                        </a:rPr>
                        <a:t>（</a:t>
                      </a:r>
                      <a:r>
                        <a:rPr kumimoji="0" lang="en-US" altLang="zh-CN" sz="1800" b="1" i="0" u="none" strike="noStrike" cap="none" normalizeH="0" baseline="0" dirty="0">
                          <a:ln>
                            <a:noFill/>
                          </a:ln>
                          <a:solidFill>
                            <a:schemeClr val="tx1"/>
                          </a:solidFill>
                          <a:effectLst>
                            <a:outerShdw blurRad="38100" dist="38100" dir="2700000" algn="tl">
                              <a:srgbClr val="C0C0C0"/>
                            </a:outerShdw>
                          </a:effectLst>
                          <a:latin typeface="华文仿宋" pitchFamily="2" charset="-122"/>
                          <a:ea typeface="华文仿宋" pitchFamily="2" charset="-122"/>
                          <a:cs typeface="Times New Roman" pitchFamily="18" charset="0"/>
                        </a:rPr>
                        <a:t>6</a:t>
                      </a:r>
                      <a:r>
                        <a:rPr kumimoji="0" lang="zh-CN" altLang="en-US" sz="1800" b="1" i="0" u="none" strike="noStrike" cap="none" normalizeH="0" baseline="0" dirty="0">
                          <a:ln>
                            <a:noFill/>
                          </a:ln>
                          <a:solidFill>
                            <a:schemeClr val="tx1"/>
                          </a:solidFill>
                          <a:effectLst>
                            <a:outerShdw blurRad="38100" dist="38100" dir="2700000" algn="tl">
                              <a:srgbClr val="C0C0C0"/>
                            </a:outerShdw>
                          </a:effectLst>
                          <a:latin typeface="华文仿宋" pitchFamily="2" charset="-122"/>
                          <a:ea typeface="华文仿宋" pitchFamily="2" charset="-122"/>
                          <a:cs typeface="Times New Roman" pitchFamily="18" charset="0"/>
                        </a:rPr>
                        <a:t>）评审；</a:t>
                      </a:r>
                    </a:p>
                    <a:p>
                      <a:pPr marL="342900" marR="0" lvl="0" indent="-342900" algn="l" defTabSz="914400" rtl="0" eaLnBrk="0" fontAlgn="base" latinLnBrk="0" hangingPunct="0">
                        <a:lnSpc>
                          <a:spcPct val="100000"/>
                        </a:lnSpc>
                        <a:spcBef>
                          <a:spcPct val="0"/>
                        </a:spcBef>
                        <a:spcAft>
                          <a:spcPct val="0"/>
                        </a:spcAft>
                        <a:buClrTx/>
                        <a:buSzTx/>
                        <a:buFontTx/>
                        <a:buNone/>
                        <a:tabLst/>
                      </a:pPr>
                      <a:r>
                        <a:rPr kumimoji="0" lang="zh-CN" altLang="en-US" sz="1800" b="1" i="0" u="none" strike="noStrike" cap="none" normalizeH="0" baseline="0" dirty="0">
                          <a:ln>
                            <a:noFill/>
                          </a:ln>
                          <a:solidFill>
                            <a:schemeClr val="tx1"/>
                          </a:solidFill>
                          <a:effectLst>
                            <a:outerShdw blurRad="38100" dist="38100" dir="2700000" algn="tl">
                              <a:srgbClr val="C0C0C0"/>
                            </a:outerShdw>
                          </a:effectLst>
                          <a:latin typeface="华文仿宋" pitchFamily="2" charset="-122"/>
                          <a:ea typeface="华文仿宋" pitchFamily="2" charset="-122"/>
                          <a:cs typeface="Times New Roman" pitchFamily="18" charset="0"/>
                        </a:rPr>
                        <a:t>（</a:t>
                      </a:r>
                      <a:r>
                        <a:rPr kumimoji="0" lang="en-US" altLang="zh-CN" sz="1800" b="1" i="0" u="none" strike="noStrike" cap="none" normalizeH="0" baseline="0" dirty="0">
                          <a:ln>
                            <a:noFill/>
                          </a:ln>
                          <a:solidFill>
                            <a:schemeClr val="tx1"/>
                          </a:solidFill>
                          <a:effectLst>
                            <a:outerShdw blurRad="38100" dist="38100" dir="2700000" algn="tl">
                              <a:srgbClr val="C0C0C0"/>
                            </a:outerShdw>
                          </a:effectLst>
                          <a:latin typeface="华文仿宋" pitchFamily="2" charset="-122"/>
                          <a:ea typeface="华文仿宋" pitchFamily="2" charset="-122"/>
                          <a:cs typeface="Times New Roman" pitchFamily="18" charset="0"/>
                        </a:rPr>
                        <a:t>7</a:t>
                      </a:r>
                      <a:r>
                        <a:rPr kumimoji="0" lang="zh-CN" altLang="en-US" sz="1800" b="1" i="0" u="none" strike="noStrike" cap="none" normalizeH="0" baseline="0" dirty="0">
                          <a:ln>
                            <a:noFill/>
                          </a:ln>
                          <a:solidFill>
                            <a:schemeClr val="tx1"/>
                          </a:solidFill>
                          <a:effectLst>
                            <a:outerShdw blurRad="38100" dist="38100" dir="2700000" algn="tl">
                              <a:srgbClr val="C0C0C0"/>
                            </a:outerShdw>
                          </a:effectLst>
                          <a:latin typeface="华文仿宋" pitchFamily="2" charset="-122"/>
                          <a:ea typeface="华文仿宋" pitchFamily="2" charset="-122"/>
                          <a:cs typeface="Times New Roman" pitchFamily="18" charset="0"/>
                        </a:rPr>
                        <a:t>）纳入给定需求。</a:t>
                      </a:r>
                    </a:p>
                  </a:txBody>
                  <a:tcPr marL="91448" marR="91448" marT="45721" marB="45721" anchor="ctr"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011715">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dirty="0">
                          <a:ln>
                            <a:noFill/>
                          </a:ln>
                          <a:solidFill>
                            <a:schemeClr val="tx1"/>
                          </a:solidFill>
                          <a:effectLst>
                            <a:outerShdw blurRad="38100" dist="38100" dir="2700000" algn="tl">
                              <a:srgbClr val="C0C0C0"/>
                            </a:outerShdw>
                          </a:effectLst>
                          <a:latin typeface="华文仿宋" pitchFamily="2" charset="-122"/>
                          <a:ea typeface="华文仿宋" pitchFamily="2" charset="-122"/>
                          <a:cs typeface="Times New Roman" pitchFamily="18" charset="0"/>
                        </a:rPr>
                        <a:t>2</a:t>
                      </a:r>
                    </a:p>
                  </a:txBody>
                  <a:tcPr marL="91448" marR="91448" marT="45721" marB="45721"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a:ln>
                            <a:noFill/>
                          </a:ln>
                          <a:solidFill>
                            <a:schemeClr val="tx1"/>
                          </a:solidFill>
                          <a:effectLst>
                            <a:outerShdw blurRad="38100" dist="38100" dir="2700000" algn="tl">
                              <a:srgbClr val="C0C0C0"/>
                            </a:outerShdw>
                          </a:effectLst>
                          <a:latin typeface="华文仿宋" pitchFamily="2" charset="-122"/>
                          <a:ea typeface="华文仿宋" pitchFamily="2" charset="-122"/>
                          <a:cs typeface="Times New Roman" pitchFamily="18" charset="0"/>
                        </a:rPr>
                        <a:t>需求分析</a:t>
                      </a:r>
                    </a:p>
                  </a:txBody>
                  <a:tcPr marL="91448" marR="91448" marT="45721" marB="4572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dirty="0">
                          <a:ln>
                            <a:noFill/>
                          </a:ln>
                          <a:solidFill>
                            <a:schemeClr val="tx1"/>
                          </a:solidFill>
                          <a:effectLst>
                            <a:outerShdw blurRad="38100" dist="38100" dir="2700000" algn="tl">
                              <a:srgbClr val="C0C0C0"/>
                            </a:outerShdw>
                          </a:effectLst>
                          <a:latin typeface="华文仿宋" pitchFamily="2" charset="-122"/>
                          <a:ea typeface="华文仿宋" pitchFamily="2" charset="-122"/>
                          <a:cs typeface="Times New Roman" pitchFamily="18" charset="0"/>
                        </a:rPr>
                        <a:t>（</a:t>
                      </a:r>
                      <a:r>
                        <a:rPr kumimoji="0" lang="en-US" altLang="zh-CN" sz="1800" b="1" i="0" u="none" strike="noStrike" cap="none" normalizeH="0" baseline="0" dirty="0">
                          <a:ln>
                            <a:noFill/>
                          </a:ln>
                          <a:solidFill>
                            <a:schemeClr val="tx1"/>
                          </a:solidFill>
                          <a:effectLst>
                            <a:outerShdw blurRad="38100" dist="38100" dir="2700000" algn="tl">
                              <a:srgbClr val="C0C0C0"/>
                            </a:outerShdw>
                          </a:effectLst>
                          <a:latin typeface="华文仿宋" pitchFamily="2" charset="-122"/>
                          <a:ea typeface="华文仿宋" pitchFamily="2" charset="-122"/>
                          <a:cs typeface="Times New Roman" pitchFamily="18" charset="0"/>
                        </a:rPr>
                        <a:t>1</a:t>
                      </a:r>
                      <a:r>
                        <a:rPr kumimoji="0" lang="zh-CN" altLang="en-US" sz="1800" b="1" i="0" u="none" strike="noStrike" cap="none" normalizeH="0" baseline="0" dirty="0">
                          <a:ln>
                            <a:noFill/>
                          </a:ln>
                          <a:solidFill>
                            <a:schemeClr val="tx1"/>
                          </a:solidFill>
                          <a:effectLst>
                            <a:outerShdw blurRad="38100" dist="38100" dir="2700000" algn="tl">
                              <a:srgbClr val="C0C0C0"/>
                            </a:outerShdw>
                          </a:effectLst>
                          <a:latin typeface="华文仿宋" pitchFamily="2" charset="-122"/>
                          <a:ea typeface="华文仿宋" pitchFamily="2" charset="-122"/>
                          <a:cs typeface="Times New Roman" pitchFamily="18" charset="0"/>
                        </a:rPr>
                        <a:t>）根据使用参数，进行可靠性方案设计与分析；</a:t>
                      </a:r>
                    </a:p>
                    <a:p>
                      <a:pPr marL="342900" marR="0" lvl="0" indent="-342900" algn="l" defTabSz="914400" rtl="0" eaLnBrk="0" fontAlgn="base" latinLnBrk="0" hangingPunct="0">
                        <a:lnSpc>
                          <a:spcPct val="100000"/>
                        </a:lnSpc>
                        <a:spcBef>
                          <a:spcPct val="0"/>
                        </a:spcBef>
                        <a:spcAft>
                          <a:spcPct val="0"/>
                        </a:spcAft>
                        <a:buClrTx/>
                        <a:buSzTx/>
                        <a:buFontTx/>
                        <a:buNone/>
                        <a:tabLst/>
                      </a:pPr>
                      <a:r>
                        <a:rPr kumimoji="0" lang="zh-CN" altLang="en-US" sz="1800" b="1" i="0" u="none" strike="noStrike" cap="none" normalizeH="0" baseline="0" dirty="0">
                          <a:ln>
                            <a:noFill/>
                          </a:ln>
                          <a:solidFill>
                            <a:schemeClr val="tx1"/>
                          </a:solidFill>
                          <a:effectLst>
                            <a:outerShdw blurRad="38100" dist="38100" dir="2700000" algn="tl">
                              <a:srgbClr val="C0C0C0"/>
                            </a:outerShdw>
                          </a:effectLst>
                          <a:latin typeface="华文仿宋" pitchFamily="2" charset="-122"/>
                          <a:ea typeface="华文仿宋" pitchFamily="2" charset="-122"/>
                          <a:cs typeface="Times New Roman" pitchFamily="18" charset="0"/>
                        </a:rPr>
                        <a:t>（</a:t>
                      </a:r>
                      <a:r>
                        <a:rPr kumimoji="0" lang="en-US" altLang="zh-CN" sz="1800" b="1" i="0" u="none" strike="noStrike" cap="none" normalizeH="0" baseline="0" dirty="0">
                          <a:ln>
                            <a:noFill/>
                          </a:ln>
                          <a:solidFill>
                            <a:schemeClr val="tx1"/>
                          </a:solidFill>
                          <a:effectLst>
                            <a:outerShdw blurRad="38100" dist="38100" dir="2700000" algn="tl">
                              <a:srgbClr val="C0C0C0"/>
                            </a:outerShdw>
                          </a:effectLst>
                          <a:latin typeface="华文仿宋" pitchFamily="2" charset="-122"/>
                          <a:ea typeface="华文仿宋" pitchFamily="2" charset="-122"/>
                          <a:cs typeface="Times New Roman" pitchFamily="18" charset="0"/>
                        </a:rPr>
                        <a:t>2</a:t>
                      </a:r>
                      <a:r>
                        <a:rPr kumimoji="0" lang="zh-CN" altLang="en-US" sz="1800" b="1" i="0" u="none" strike="noStrike" cap="none" normalizeH="0" baseline="0" dirty="0">
                          <a:ln>
                            <a:noFill/>
                          </a:ln>
                          <a:solidFill>
                            <a:schemeClr val="tx1"/>
                          </a:solidFill>
                          <a:effectLst>
                            <a:outerShdw blurRad="38100" dist="38100" dir="2700000" algn="tl">
                              <a:srgbClr val="C0C0C0"/>
                            </a:outerShdw>
                          </a:effectLst>
                          <a:latin typeface="华文仿宋" pitchFamily="2" charset="-122"/>
                          <a:ea typeface="华文仿宋" pitchFamily="2" charset="-122"/>
                          <a:cs typeface="Times New Roman" pitchFamily="18" charset="0"/>
                        </a:rPr>
                        <a:t>）对给定需求所确定的可靠性目标及指标体系进行分析和评价，确认其可实现性，对难以或不能实现的可靠性目标，要及时反馈给用户并协商调整；</a:t>
                      </a:r>
                    </a:p>
                    <a:p>
                      <a:pPr marL="342900" marR="0" lvl="0" indent="-342900" algn="l" defTabSz="914400" rtl="0" eaLnBrk="0" fontAlgn="base" latinLnBrk="0" hangingPunct="0">
                        <a:lnSpc>
                          <a:spcPct val="100000"/>
                        </a:lnSpc>
                        <a:spcBef>
                          <a:spcPct val="0"/>
                        </a:spcBef>
                        <a:spcAft>
                          <a:spcPct val="0"/>
                        </a:spcAft>
                        <a:buClrTx/>
                        <a:buSzTx/>
                        <a:buFontTx/>
                        <a:buNone/>
                        <a:tabLst/>
                      </a:pPr>
                      <a:r>
                        <a:rPr kumimoji="0" lang="zh-CN" altLang="en-US" sz="1800" b="1" i="0" u="none" strike="noStrike" cap="none" normalizeH="0" baseline="0" dirty="0">
                          <a:ln>
                            <a:noFill/>
                          </a:ln>
                          <a:solidFill>
                            <a:schemeClr val="tx1"/>
                          </a:solidFill>
                          <a:effectLst>
                            <a:outerShdw blurRad="38100" dist="38100" dir="2700000" algn="tl">
                              <a:srgbClr val="C0C0C0"/>
                            </a:outerShdw>
                          </a:effectLst>
                          <a:latin typeface="华文仿宋" pitchFamily="2" charset="-122"/>
                          <a:ea typeface="华文仿宋" pitchFamily="2" charset="-122"/>
                          <a:cs typeface="Times New Roman" pitchFamily="18" charset="0"/>
                        </a:rPr>
                        <a:t>（</a:t>
                      </a:r>
                      <a:r>
                        <a:rPr kumimoji="0" lang="en-US" altLang="zh-CN" sz="1800" b="1" i="0" u="none" strike="noStrike" cap="none" normalizeH="0" baseline="0" dirty="0">
                          <a:ln>
                            <a:noFill/>
                          </a:ln>
                          <a:solidFill>
                            <a:schemeClr val="tx1"/>
                          </a:solidFill>
                          <a:effectLst>
                            <a:outerShdw blurRad="38100" dist="38100" dir="2700000" algn="tl">
                              <a:srgbClr val="C0C0C0"/>
                            </a:outerShdw>
                          </a:effectLst>
                          <a:latin typeface="华文仿宋" pitchFamily="2" charset="-122"/>
                          <a:ea typeface="华文仿宋" pitchFamily="2" charset="-122"/>
                          <a:cs typeface="Times New Roman" pitchFamily="18" charset="0"/>
                        </a:rPr>
                        <a:t>3</a:t>
                      </a:r>
                      <a:r>
                        <a:rPr kumimoji="0" lang="zh-CN" altLang="en-US" sz="1800" b="1" i="0" u="none" strike="noStrike" cap="none" normalizeH="0" baseline="0" dirty="0">
                          <a:ln>
                            <a:noFill/>
                          </a:ln>
                          <a:solidFill>
                            <a:schemeClr val="tx1"/>
                          </a:solidFill>
                          <a:effectLst>
                            <a:outerShdw blurRad="38100" dist="38100" dir="2700000" algn="tl">
                              <a:srgbClr val="C0C0C0"/>
                            </a:outerShdw>
                          </a:effectLst>
                          <a:latin typeface="华文仿宋" pitchFamily="2" charset="-122"/>
                          <a:ea typeface="华文仿宋" pitchFamily="2" charset="-122"/>
                          <a:cs typeface="Times New Roman" pitchFamily="18" charset="0"/>
                        </a:rPr>
                        <a:t>）确定软件开发设计过程中不同阶段的可靠性指标；</a:t>
                      </a:r>
                    </a:p>
                    <a:p>
                      <a:pPr marL="342900" marR="0" lvl="0" indent="-342900" algn="l" defTabSz="914400" rtl="0" eaLnBrk="0" fontAlgn="base" latinLnBrk="0" hangingPunct="0">
                        <a:lnSpc>
                          <a:spcPct val="100000"/>
                        </a:lnSpc>
                        <a:spcBef>
                          <a:spcPct val="0"/>
                        </a:spcBef>
                        <a:spcAft>
                          <a:spcPct val="0"/>
                        </a:spcAft>
                        <a:buClrTx/>
                        <a:buSzTx/>
                        <a:buFontTx/>
                        <a:buNone/>
                        <a:tabLst/>
                      </a:pPr>
                      <a:r>
                        <a:rPr kumimoji="0" lang="zh-CN" altLang="en-US" sz="1800" b="1" i="0" u="none" strike="noStrike" cap="none" normalizeH="0" baseline="0" dirty="0">
                          <a:ln>
                            <a:noFill/>
                          </a:ln>
                          <a:solidFill>
                            <a:schemeClr val="tx1"/>
                          </a:solidFill>
                          <a:effectLst>
                            <a:outerShdw blurRad="38100" dist="38100" dir="2700000" algn="tl">
                              <a:srgbClr val="C0C0C0"/>
                            </a:outerShdw>
                          </a:effectLst>
                          <a:latin typeface="华文仿宋" pitchFamily="2" charset="-122"/>
                          <a:ea typeface="华文仿宋" pitchFamily="2" charset="-122"/>
                          <a:cs typeface="Times New Roman" pitchFamily="18" charset="0"/>
                        </a:rPr>
                        <a:t>（</a:t>
                      </a:r>
                      <a:r>
                        <a:rPr kumimoji="0" lang="en-US" altLang="zh-CN" sz="1800" b="1" i="0" u="none" strike="noStrike" cap="none" normalizeH="0" baseline="0" dirty="0">
                          <a:ln>
                            <a:noFill/>
                          </a:ln>
                          <a:solidFill>
                            <a:schemeClr val="tx1"/>
                          </a:solidFill>
                          <a:effectLst>
                            <a:outerShdw blurRad="38100" dist="38100" dir="2700000" algn="tl">
                              <a:srgbClr val="C0C0C0"/>
                            </a:outerShdw>
                          </a:effectLst>
                          <a:latin typeface="华文仿宋" pitchFamily="2" charset="-122"/>
                          <a:ea typeface="华文仿宋" pitchFamily="2" charset="-122"/>
                          <a:cs typeface="Times New Roman" pitchFamily="18" charset="0"/>
                        </a:rPr>
                        <a:t>4</a:t>
                      </a:r>
                      <a:r>
                        <a:rPr kumimoji="0" lang="zh-CN" altLang="en-US" sz="1800" b="1" i="0" u="none" strike="noStrike" cap="none" normalizeH="0" baseline="0" dirty="0">
                          <a:ln>
                            <a:noFill/>
                          </a:ln>
                          <a:solidFill>
                            <a:schemeClr val="tx1"/>
                          </a:solidFill>
                          <a:effectLst>
                            <a:outerShdw blurRad="38100" dist="38100" dir="2700000" algn="tl">
                              <a:srgbClr val="C0C0C0"/>
                            </a:outerShdw>
                          </a:effectLst>
                          <a:latin typeface="华文仿宋" pitchFamily="2" charset="-122"/>
                          <a:ea typeface="华文仿宋" pitchFamily="2" charset="-122"/>
                          <a:cs typeface="Times New Roman" pitchFamily="18" charset="0"/>
                        </a:rPr>
                        <a:t>）评审；</a:t>
                      </a:r>
                    </a:p>
                    <a:p>
                      <a:pPr marL="342900" marR="0" lvl="0" indent="-342900" algn="l" defTabSz="914400" rtl="0" eaLnBrk="0" fontAlgn="base" latinLnBrk="0" hangingPunct="0">
                        <a:lnSpc>
                          <a:spcPct val="100000"/>
                        </a:lnSpc>
                        <a:spcBef>
                          <a:spcPct val="0"/>
                        </a:spcBef>
                        <a:spcAft>
                          <a:spcPct val="0"/>
                        </a:spcAft>
                        <a:buClrTx/>
                        <a:buSzTx/>
                        <a:buFontTx/>
                        <a:buNone/>
                        <a:tabLst/>
                      </a:pPr>
                      <a:r>
                        <a:rPr kumimoji="0" lang="zh-CN" altLang="en-US" sz="1800" b="1" i="0" u="none" strike="noStrike" cap="none" normalizeH="0" baseline="0" dirty="0">
                          <a:ln>
                            <a:noFill/>
                          </a:ln>
                          <a:solidFill>
                            <a:schemeClr val="tx1"/>
                          </a:solidFill>
                          <a:effectLst>
                            <a:outerShdw blurRad="38100" dist="38100" dir="2700000" algn="tl">
                              <a:srgbClr val="C0C0C0"/>
                            </a:outerShdw>
                          </a:effectLst>
                          <a:latin typeface="华文仿宋" pitchFamily="2" charset="-122"/>
                          <a:ea typeface="华文仿宋" pitchFamily="2" charset="-122"/>
                          <a:cs typeface="Times New Roman" pitchFamily="18" charset="0"/>
                        </a:rPr>
                        <a:t>（</a:t>
                      </a:r>
                      <a:r>
                        <a:rPr kumimoji="0" lang="en-US" altLang="zh-CN" sz="1800" b="1" i="0" u="none" strike="noStrike" cap="none" normalizeH="0" baseline="0" dirty="0">
                          <a:ln>
                            <a:noFill/>
                          </a:ln>
                          <a:solidFill>
                            <a:schemeClr val="tx1"/>
                          </a:solidFill>
                          <a:effectLst>
                            <a:outerShdw blurRad="38100" dist="38100" dir="2700000" algn="tl">
                              <a:srgbClr val="C0C0C0"/>
                            </a:outerShdw>
                          </a:effectLst>
                          <a:latin typeface="华文仿宋" pitchFamily="2" charset="-122"/>
                          <a:ea typeface="华文仿宋" pitchFamily="2" charset="-122"/>
                          <a:cs typeface="Times New Roman" pitchFamily="18" charset="0"/>
                        </a:rPr>
                        <a:t>5</a:t>
                      </a:r>
                      <a:r>
                        <a:rPr kumimoji="0" lang="zh-CN" altLang="en-US" sz="1800" b="1" i="0" u="none" strike="noStrike" cap="none" normalizeH="0" baseline="0" dirty="0">
                          <a:ln>
                            <a:noFill/>
                          </a:ln>
                          <a:solidFill>
                            <a:schemeClr val="tx1"/>
                          </a:solidFill>
                          <a:effectLst>
                            <a:outerShdw blurRad="38100" dist="38100" dir="2700000" algn="tl">
                              <a:srgbClr val="C0C0C0"/>
                            </a:outerShdw>
                          </a:effectLst>
                          <a:latin typeface="华文仿宋" pitchFamily="2" charset="-122"/>
                          <a:ea typeface="华文仿宋" pitchFamily="2" charset="-122"/>
                          <a:cs typeface="Times New Roman" pitchFamily="18" charset="0"/>
                        </a:rPr>
                        <a:t>）进行可靠性分配，确定分承制方的合同指标。</a:t>
                      </a:r>
                    </a:p>
                  </a:txBody>
                  <a:tcPr marL="91448" marR="91448" marT="45721" marB="45721" anchor="ctr"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914416">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tx1"/>
                          </a:solidFill>
                          <a:effectLst>
                            <a:outerShdw blurRad="38100" dist="38100" dir="2700000" algn="tl">
                              <a:srgbClr val="C0C0C0"/>
                            </a:outerShdw>
                          </a:effectLst>
                          <a:latin typeface="华文仿宋" pitchFamily="2" charset="-122"/>
                          <a:ea typeface="华文仿宋" pitchFamily="2" charset="-122"/>
                          <a:cs typeface="Times New Roman" pitchFamily="18" charset="0"/>
                        </a:rPr>
                        <a:t>3</a:t>
                      </a:r>
                    </a:p>
                  </a:txBody>
                  <a:tcPr marL="91448" marR="91448" marT="45721" marB="45721" anchor="ctr"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a:ln>
                            <a:noFill/>
                          </a:ln>
                          <a:solidFill>
                            <a:schemeClr val="tx1"/>
                          </a:solidFill>
                          <a:effectLst>
                            <a:outerShdw blurRad="38100" dist="38100" dir="2700000" algn="tl">
                              <a:srgbClr val="C0C0C0"/>
                            </a:outerShdw>
                          </a:effectLst>
                          <a:latin typeface="华文仿宋" pitchFamily="2" charset="-122"/>
                          <a:ea typeface="华文仿宋" pitchFamily="2" charset="-122"/>
                          <a:cs typeface="Times New Roman" pitchFamily="18" charset="0"/>
                        </a:rPr>
                        <a:t>软件设计与实现</a:t>
                      </a:r>
                    </a:p>
                  </a:txBody>
                  <a:tcPr marL="91448" marR="91448" marT="45721" marB="4572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dirty="0">
                          <a:ln>
                            <a:noFill/>
                          </a:ln>
                          <a:solidFill>
                            <a:schemeClr val="tx1"/>
                          </a:solidFill>
                          <a:effectLst>
                            <a:outerShdw blurRad="38100" dist="38100" dir="2700000" algn="tl">
                              <a:srgbClr val="C0C0C0"/>
                            </a:outerShdw>
                          </a:effectLst>
                          <a:latin typeface="华文仿宋" pitchFamily="2" charset="-122"/>
                          <a:ea typeface="华文仿宋" pitchFamily="2" charset="-122"/>
                          <a:cs typeface="Times New Roman" pitchFamily="18" charset="0"/>
                        </a:rPr>
                        <a:t>（</a:t>
                      </a:r>
                      <a:r>
                        <a:rPr kumimoji="0" lang="en-US" altLang="zh-CN" sz="1800" b="1" i="0" u="none" strike="noStrike" cap="none" normalizeH="0" baseline="0" dirty="0">
                          <a:ln>
                            <a:noFill/>
                          </a:ln>
                          <a:solidFill>
                            <a:schemeClr val="tx1"/>
                          </a:solidFill>
                          <a:effectLst>
                            <a:outerShdw blurRad="38100" dist="38100" dir="2700000" algn="tl">
                              <a:srgbClr val="C0C0C0"/>
                            </a:outerShdw>
                          </a:effectLst>
                          <a:latin typeface="华文仿宋" pitchFamily="2" charset="-122"/>
                          <a:ea typeface="华文仿宋" pitchFamily="2" charset="-122"/>
                          <a:cs typeface="Times New Roman" pitchFamily="18" charset="0"/>
                        </a:rPr>
                        <a:t>1</a:t>
                      </a:r>
                      <a:r>
                        <a:rPr kumimoji="0" lang="zh-CN" altLang="en-US" sz="1800" b="1" i="0" u="none" strike="noStrike" cap="none" normalizeH="0" baseline="0" dirty="0">
                          <a:ln>
                            <a:noFill/>
                          </a:ln>
                          <a:solidFill>
                            <a:schemeClr val="tx1"/>
                          </a:solidFill>
                          <a:effectLst>
                            <a:outerShdw blurRad="38100" dist="38100" dir="2700000" algn="tl">
                              <a:srgbClr val="C0C0C0"/>
                            </a:outerShdw>
                          </a:effectLst>
                          <a:latin typeface="华文仿宋" pitchFamily="2" charset="-122"/>
                          <a:ea typeface="华文仿宋" pitchFamily="2" charset="-122"/>
                          <a:cs typeface="Times New Roman" pitchFamily="18" charset="0"/>
                        </a:rPr>
                        <a:t>）可靠性设计与实现；</a:t>
                      </a:r>
                    </a:p>
                    <a:p>
                      <a:pPr marL="342900" marR="0" lvl="0" indent="-342900" algn="l" defTabSz="914400" rtl="0" eaLnBrk="0" fontAlgn="base" latinLnBrk="0" hangingPunct="0">
                        <a:lnSpc>
                          <a:spcPct val="100000"/>
                        </a:lnSpc>
                        <a:spcBef>
                          <a:spcPct val="0"/>
                        </a:spcBef>
                        <a:spcAft>
                          <a:spcPct val="0"/>
                        </a:spcAft>
                        <a:buClrTx/>
                        <a:buSzTx/>
                        <a:buFontTx/>
                        <a:buNone/>
                        <a:tabLst/>
                      </a:pPr>
                      <a:r>
                        <a:rPr kumimoji="0" lang="zh-CN" altLang="en-US" sz="1800" b="1" i="0" u="none" strike="noStrike" cap="none" normalizeH="0" baseline="0" dirty="0">
                          <a:ln>
                            <a:noFill/>
                          </a:ln>
                          <a:solidFill>
                            <a:schemeClr val="tx1"/>
                          </a:solidFill>
                          <a:effectLst>
                            <a:outerShdw blurRad="38100" dist="38100" dir="2700000" algn="tl">
                              <a:srgbClr val="C0C0C0"/>
                            </a:outerShdw>
                          </a:effectLst>
                          <a:latin typeface="华文仿宋" pitchFamily="2" charset="-122"/>
                          <a:ea typeface="华文仿宋" pitchFamily="2" charset="-122"/>
                          <a:cs typeface="Times New Roman" pitchFamily="18" charset="0"/>
                        </a:rPr>
                        <a:t>（</a:t>
                      </a:r>
                      <a:r>
                        <a:rPr kumimoji="0" lang="en-US" altLang="zh-CN" sz="1800" b="1" i="0" u="none" strike="noStrike" cap="none" normalizeH="0" baseline="0" dirty="0">
                          <a:ln>
                            <a:noFill/>
                          </a:ln>
                          <a:solidFill>
                            <a:schemeClr val="tx1"/>
                          </a:solidFill>
                          <a:effectLst>
                            <a:outerShdw blurRad="38100" dist="38100" dir="2700000" algn="tl">
                              <a:srgbClr val="C0C0C0"/>
                            </a:outerShdw>
                          </a:effectLst>
                          <a:latin typeface="华文仿宋" pitchFamily="2" charset="-122"/>
                          <a:ea typeface="华文仿宋" pitchFamily="2" charset="-122"/>
                          <a:cs typeface="Times New Roman" pitchFamily="18" charset="0"/>
                        </a:rPr>
                        <a:t>2</a:t>
                      </a:r>
                      <a:r>
                        <a:rPr kumimoji="0" lang="zh-CN" altLang="en-US" sz="1800" b="1" i="0" u="none" strike="noStrike" cap="none" normalizeH="0" baseline="0" dirty="0">
                          <a:ln>
                            <a:noFill/>
                          </a:ln>
                          <a:solidFill>
                            <a:schemeClr val="tx1"/>
                          </a:solidFill>
                          <a:effectLst>
                            <a:outerShdw blurRad="38100" dist="38100" dir="2700000" algn="tl">
                              <a:srgbClr val="C0C0C0"/>
                            </a:outerShdw>
                          </a:effectLst>
                          <a:latin typeface="华文仿宋" pitchFamily="2" charset="-122"/>
                          <a:ea typeface="华文仿宋" pitchFamily="2" charset="-122"/>
                          <a:cs typeface="Times New Roman" pitchFamily="18" charset="0"/>
                        </a:rPr>
                        <a:t>）可靠性指标验证、分析和调整；</a:t>
                      </a:r>
                    </a:p>
                    <a:p>
                      <a:pPr marL="342900" marR="0" lvl="0" indent="-342900" algn="l" defTabSz="914400" rtl="0" eaLnBrk="0" fontAlgn="base" latinLnBrk="0" hangingPunct="0">
                        <a:lnSpc>
                          <a:spcPct val="100000"/>
                        </a:lnSpc>
                        <a:spcBef>
                          <a:spcPct val="0"/>
                        </a:spcBef>
                        <a:spcAft>
                          <a:spcPct val="0"/>
                        </a:spcAft>
                        <a:buClrTx/>
                        <a:buSzTx/>
                        <a:buFontTx/>
                        <a:buNone/>
                        <a:tabLst/>
                      </a:pPr>
                      <a:r>
                        <a:rPr kumimoji="0" lang="zh-CN" altLang="en-US" sz="1800" b="1" i="0" u="none" strike="noStrike" cap="none" normalizeH="0" baseline="0" dirty="0">
                          <a:ln>
                            <a:noFill/>
                          </a:ln>
                          <a:solidFill>
                            <a:schemeClr val="tx1"/>
                          </a:solidFill>
                          <a:effectLst>
                            <a:outerShdw blurRad="38100" dist="38100" dir="2700000" algn="tl">
                              <a:srgbClr val="C0C0C0"/>
                            </a:outerShdw>
                          </a:effectLst>
                          <a:latin typeface="华文仿宋" pitchFamily="2" charset="-122"/>
                          <a:ea typeface="华文仿宋" pitchFamily="2" charset="-122"/>
                          <a:cs typeface="Times New Roman" pitchFamily="18" charset="0"/>
                        </a:rPr>
                        <a:t>（</a:t>
                      </a:r>
                      <a:r>
                        <a:rPr kumimoji="0" lang="en-US" altLang="zh-CN" sz="1800" b="1" i="0" u="none" strike="noStrike" cap="none" normalizeH="0" baseline="0" dirty="0">
                          <a:ln>
                            <a:noFill/>
                          </a:ln>
                          <a:solidFill>
                            <a:schemeClr val="tx1"/>
                          </a:solidFill>
                          <a:effectLst>
                            <a:outerShdw blurRad="38100" dist="38100" dir="2700000" algn="tl">
                              <a:srgbClr val="C0C0C0"/>
                            </a:outerShdw>
                          </a:effectLst>
                          <a:latin typeface="华文仿宋" pitchFamily="2" charset="-122"/>
                          <a:ea typeface="华文仿宋" pitchFamily="2" charset="-122"/>
                          <a:cs typeface="Times New Roman" pitchFamily="18" charset="0"/>
                        </a:rPr>
                        <a:t>3</a:t>
                      </a:r>
                      <a:r>
                        <a:rPr kumimoji="0" lang="zh-CN" altLang="en-US" sz="1800" b="1" i="0" u="none" strike="noStrike" cap="none" normalizeH="0" baseline="0" dirty="0">
                          <a:ln>
                            <a:noFill/>
                          </a:ln>
                          <a:solidFill>
                            <a:schemeClr val="tx1"/>
                          </a:solidFill>
                          <a:effectLst>
                            <a:outerShdw blurRad="38100" dist="38100" dir="2700000" algn="tl">
                              <a:srgbClr val="C0C0C0"/>
                            </a:outerShdw>
                          </a:effectLst>
                          <a:latin typeface="华文仿宋" pitchFamily="2" charset="-122"/>
                          <a:ea typeface="华文仿宋" pitchFamily="2" charset="-122"/>
                          <a:cs typeface="Times New Roman" pitchFamily="18" charset="0"/>
                        </a:rPr>
                        <a:t>）监督检查与评估。</a:t>
                      </a:r>
                    </a:p>
                  </a:txBody>
                  <a:tcPr marL="91448" marR="91448" marT="45721" marB="45721" anchor="ctr"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514874872"/>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2"/>
          <p:cNvSpPr>
            <a:spLocks noGrp="1" noChangeArrowheads="1"/>
          </p:cNvSpPr>
          <p:nvPr>
            <p:ph type="ctrTitle"/>
          </p:nvPr>
        </p:nvSpPr>
        <p:spPr>
          <a:xfrm>
            <a:off x="2438400" y="1072737"/>
            <a:ext cx="7690048" cy="1089529"/>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zh-CN" sz="3600" b="1" dirty="0">
                <a:latin typeface="黑体" pitchFamily="49" charset="-122"/>
                <a:ea typeface="黑体" pitchFamily="49" charset="-122"/>
                <a:cs typeface="+mn-cs"/>
              </a:rPr>
              <a:t>3.3</a:t>
            </a:r>
            <a:r>
              <a:rPr lang="zh-CN" altLang="en-US" sz="3600" b="1" dirty="0">
                <a:latin typeface="黑体" pitchFamily="49" charset="-122"/>
                <a:ea typeface="黑体" pitchFamily="49" charset="-122"/>
                <a:cs typeface="+mn-cs"/>
              </a:rPr>
              <a:t> 可靠性分配</a:t>
            </a:r>
            <a:r>
              <a:rPr lang="zh-CN" altLang="en-US" sz="3600" b="1" dirty="0">
                <a:latin typeface="Times New Roman" panose="02020603050405020304" pitchFamily="18" charset="0"/>
                <a:ea typeface="黑体" pitchFamily="49" charset="-122"/>
                <a:cs typeface="Times New Roman" panose="02020603050405020304" pitchFamily="18" charset="0"/>
              </a:rPr>
              <a:t>（</a:t>
            </a:r>
            <a:r>
              <a:rPr lang="en-US" altLang="zh-CN" sz="3600" b="1" dirty="0">
                <a:latin typeface="Times New Roman" panose="02020603050405020304" pitchFamily="18" charset="0"/>
                <a:ea typeface="黑体" pitchFamily="49" charset="-122"/>
                <a:cs typeface="Times New Roman" panose="02020603050405020304" pitchFamily="18" charset="0"/>
              </a:rPr>
              <a:t>Reliability allocation)</a:t>
            </a:r>
          </a:p>
        </p:txBody>
      </p:sp>
      <p:sp>
        <p:nvSpPr>
          <p:cNvPr id="146435" name="Rectangle 3"/>
          <p:cNvSpPr>
            <a:spLocks noGrp="1" noChangeArrowheads="1"/>
          </p:cNvSpPr>
          <p:nvPr>
            <p:ph type="subTitle" idx="1"/>
          </p:nvPr>
        </p:nvSpPr>
        <p:spPr>
          <a:xfrm>
            <a:off x="3863752" y="2132856"/>
            <a:ext cx="6400800" cy="609600"/>
          </a:xfrm>
        </p:spPr>
        <p:txBody>
          <a:bodyPr>
            <a:normAutofit/>
          </a:bodyPr>
          <a:lstStyle/>
          <a:p>
            <a:r>
              <a:rPr lang="zh-CN" altLang="en-US" sz="2800" b="1" dirty="0">
                <a:solidFill>
                  <a:schemeClr val="tx2"/>
                </a:solidFill>
                <a:latin typeface="黑体" panose="02010609060101010101" pitchFamily="49" charset="-122"/>
                <a:ea typeface="黑体" panose="02010609060101010101" pitchFamily="49" charset="-122"/>
              </a:rPr>
              <a:t>－－－可靠性预测的逆运算</a:t>
            </a:r>
          </a:p>
        </p:txBody>
      </p:sp>
      <p:sp>
        <p:nvSpPr>
          <p:cNvPr id="6" name="Rectangle 3"/>
          <p:cNvSpPr>
            <a:spLocks noChangeArrowheads="1"/>
          </p:cNvSpPr>
          <p:nvPr/>
        </p:nvSpPr>
        <p:spPr bwMode="auto">
          <a:xfrm>
            <a:off x="2207568" y="2924944"/>
            <a:ext cx="7888288" cy="2952328"/>
          </a:xfrm>
          <a:prstGeom prst="rect">
            <a:avLst/>
          </a:prstGeom>
          <a:noFill/>
          <a:ln w="9525">
            <a:solidFill>
              <a:srgbClr val="00FF99"/>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spcBef>
                <a:spcPct val="20000"/>
              </a:spcBef>
              <a:buClr>
                <a:schemeClr val="folHlink"/>
              </a:buClr>
              <a:buSzPct val="60000"/>
              <a:buFont typeface="Wingdings" pitchFamily="2" charset="2"/>
              <a:buChar char="n"/>
            </a:pPr>
            <a:r>
              <a:rPr lang="zh-CN" altLang="en-US" sz="3200" b="1" dirty="0">
                <a:solidFill>
                  <a:schemeClr val="hlink"/>
                </a:solidFill>
              </a:rPr>
              <a:t>目的</a:t>
            </a:r>
            <a:r>
              <a:rPr lang="zh-CN" altLang="en-US" sz="3200" b="1" dirty="0"/>
              <a:t>：掌握等同分配法和</a:t>
            </a:r>
            <a:r>
              <a:rPr lang="en-US" altLang="zh-CN" sz="3200" b="1" dirty="0"/>
              <a:t>AGREE</a:t>
            </a:r>
            <a:r>
              <a:rPr lang="zh-CN" altLang="en-US" sz="3200" b="1" dirty="0"/>
              <a:t>法；</a:t>
            </a:r>
          </a:p>
          <a:p>
            <a:pPr marL="342900" indent="-342900">
              <a:spcBef>
                <a:spcPct val="20000"/>
              </a:spcBef>
              <a:buClr>
                <a:schemeClr val="folHlink"/>
              </a:buClr>
              <a:buSzPct val="60000"/>
              <a:buFont typeface="Wingdings" pitchFamily="2" charset="2"/>
              <a:buChar char="n"/>
            </a:pPr>
            <a:r>
              <a:rPr lang="zh-CN" altLang="en-US" sz="3200" b="1" dirty="0">
                <a:solidFill>
                  <a:schemeClr val="hlink"/>
                </a:solidFill>
              </a:rPr>
              <a:t>掌握的要点</a:t>
            </a:r>
            <a:r>
              <a:rPr lang="zh-CN" altLang="en-US" sz="3200" b="1" dirty="0"/>
              <a:t>：</a:t>
            </a:r>
          </a:p>
          <a:p>
            <a:pPr marL="742950" lvl="1" indent="-285750">
              <a:spcBef>
                <a:spcPct val="20000"/>
              </a:spcBef>
              <a:buClr>
                <a:schemeClr val="hlink"/>
              </a:buClr>
              <a:buSzPct val="55000"/>
              <a:buFont typeface="Wingdings" pitchFamily="2" charset="2"/>
              <a:buChar char="n"/>
            </a:pPr>
            <a:r>
              <a:rPr lang="zh-CN" altLang="en-US" sz="2800" b="1" dirty="0"/>
              <a:t>（1）分配思想是一个</a:t>
            </a:r>
            <a:r>
              <a:rPr lang="zh-CN" altLang="en-US" sz="2800" b="1" dirty="0">
                <a:latin typeface="Times New Roman"/>
              </a:rPr>
              <a:t>“</a:t>
            </a:r>
            <a:r>
              <a:rPr lang="zh-CN" altLang="en-US" sz="2800" b="1" dirty="0"/>
              <a:t>工程决策</a:t>
            </a:r>
            <a:r>
              <a:rPr lang="zh-CN" altLang="en-US" sz="2800" b="1" dirty="0">
                <a:latin typeface="Times New Roman"/>
              </a:rPr>
              <a:t>”</a:t>
            </a:r>
            <a:r>
              <a:rPr lang="zh-CN" altLang="en-US" sz="2800" b="1" dirty="0"/>
              <a:t> ，优化问题；</a:t>
            </a:r>
          </a:p>
          <a:p>
            <a:pPr marL="742950" lvl="1" indent="-285750">
              <a:spcBef>
                <a:spcPct val="20000"/>
              </a:spcBef>
              <a:buClr>
                <a:schemeClr val="hlink"/>
              </a:buClr>
              <a:buSzPct val="55000"/>
              <a:buFont typeface="Wingdings" pitchFamily="2" charset="2"/>
              <a:buChar char="n"/>
            </a:pPr>
            <a:r>
              <a:rPr lang="zh-CN" altLang="en-US" sz="2800" b="1" dirty="0"/>
              <a:t>（2）分配权重取法；</a:t>
            </a:r>
          </a:p>
        </p:txBody>
      </p:sp>
    </p:spTree>
    <p:extLst>
      <p:ext uri="{BB962C8B-B14F-4D97-AF65-F5344CB8AC3E}">
        <p14:creationId xmlns:p14="http://schemas.microsoft.com/office/powerpoint/2010/main" val="2074667808"/>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5" name="Rectangle 3"/>
          <p:cNvSpPr>
            <a:spLocks noGrp="1" noChangeArrowheads="1"/>
          </p:cNvSpPr>
          <p:nvPr>
            <p:ph type="body" idx="1"/>
          </p:nvPr>
        </p:nvSpPr>
        <p:spPr>
          <a:xfrm>
            <a:off x="2260322" y="1628800"/>
            <a:ext cx="8116888" cy="4800600"/>
          </a:xfrm>
        </p:spPr>
        <p:txBody>
          <a:bodyPr/>
          <a:lstStyle/>
          <a:p>
            <a:r>
              <a:rPr lang="zh-CN" altLang="en-US" dirty="0">
                <a:solidFill>
                  <a:schemeClr val="hlink"/>
                </a:solidFill>
                <a:latin typeface="微软雅黑" panose="020B0503020204020204" pitchFamily="34" charset="-122"/>
                <a:ea typeface="微软雅黑" panose="020B0503020204020204" pitchFamily="34" charset="-122"/>
              </a:rPr>
              <a:t>定义</a:t>
            </a:r>
            <a:r>
              <a:rPr lang="zh-CN" altLang="en-US" dirty="0">
                <a:latin typeface="微软雅黑" panose="020B0503020204020204" pitchFamily="34" charset="-122"/>
                <a:ea typeface="微软雅黑" panose="020B0503020204020204" pitchFamily="34" charset="-122"/>
              </a:rPr>
              <a:t>：将系统规定的可靠性指标合理地分配给组成软件系统的各部件；</a:t>
            </a:r>
          </a:p>
          <a:p>
            <a:r>
              <a:rPr lang="zh-CN" altLang="en-US" dirty="0">
                <a:solidFill>
                  <a:schemeClr val="hlink"/>
                </a:solidFill>
                <a:latin typeface="微软雅黑" panose="020B0503020204020204" pitchFamily="34" charset="-122"/>
                <a:ea typeface="微软雅黑" panose="020B0503020204020204" pitchFamily="34" charset="-122"/>
              </a:rPr>
              <a:t>目的：</a:t>
            </a:r>
          </a:p>
          <a:p>
            <a:pPr lvl="1"/>
            <a:r>
              <a:rPr lang="zh-CN" altLang="en-US" dirty="0">
                <a:latin typeface="微软雅黑" panose="020B0503020204020204" pitchFamily="34" charset="-122"/>
                <a:ea typeface="微软雅黑" panose="020B0503020204020204" pitchFamily="34" charset="-122"/>
              </a:rPr>
              <a:t>落实软件系统可靠性指标；</a:t>
            </a:r>
          </a:p>
          <a:p>
            <a:pPr lvl="1"/>
            <a:r>
              <a:rPr lang="zh-CN" altLang="en-US" dirty="0">
                <a:latin typeface="微软雅黑" panose="020B0503020204020204" pitchFamily="34" charset="-122"/>
                <a:ea typeface="微软雅黑" panose="020B0503020204020204" pitchFamily="34" charset="-122"/>
              </a:rPr>
              <a:t>落实对各部件（或分系统）合理地可靠性要求；</a:t>
            </a:r>
          </a:p>
          <a:p>
            <a:pPr lvl="1"/>
            <a:r>
              <a:rPr lang="zh-CN" altLang="en-US" dirty="0">
                <a:latin typeface="微软雅黑" panose="020B0503020204020204" pitchFamily="34" charset="-122"/>
                <a:ea typeface="微软雅黑" panose="020B0503020204020204" pitchFamily="34" charset="-122"/>
              </a:rPr>
              <a:t>通过分配，暴露系统的薄弱环节，为改进设计提供依据。</a:t>
            </a:r>
          </a:p>
          <a:p>
            <a:pPr lvl="1"/>
            <a:r>
              <a:rPr lang="zh-CN" altLang="en-US" dirty="0">
                <a:latin typeface="微软雅黑" panose="020B0503020204020204" pitchFamily="34" charset="-122"/>
                <a:ea typeface="微软雅黑" panose="020B0503020204020204" pitchFamily="34" charset="-122"/>
              </a:rPr>
              <a:t>促使设计者全面考虑，以期获得合理设计。</a:t>
            </a:r>
          </a:p>
          <a:p>
            <a:r>
              <a:rPr lang="zh-CN" altLang="en-US" dirty="0">
                <a:solidFill>
                  <a:schemeClr val="hlink"/>
                </a:solidFill>
                <a:latin typeface="微软雅黑" panose="020B0503020204020204" pitchFamily="34" charset="-122"/>
                <a:ea typeface="微软雅黑" panose="020B0503020204020204" pitchFamily="34" charset="-122"/>
              </a:rPr>
              <a:t>特点</a:t>
            </a:r>
            <a:r>
              <a:rPr lang="zh-CN" altLang="en-US"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反复进行，直至满意。</a:t>
            </a:r>
          </a:p>
        </p:txBody>
      </p:sp>
      <p:sp>
        <p:nvSpPr>
          <p:cNvPr id="5" name="Rectangle 2"/>
          <p:cNvSpPr txBox="1">
            <a:spLocks noChangeArrowheads="1"/>
          </p:cNvSpPr>
          <p:nvPr/>
        </p:nvSpPr>
        <p:spPr>
          <a:xfrm>
            <a:off x="2279576" y="764705"/>
            <a:ext cx="7690048"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rtlCol="0" anchor="ctr">
            <a:sp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spcBef>
                <a:spcPct val="50000"/>
              </a:spcBef>
            </a:pPr>
            <a:r>
              <a:rPr lang="en-US" altLang="zh-CN" sz="3600" b="1" dirty="0">
                <a:latin typeface="黑体" pitchFamily="49" charset="-122"/>
                <a:ea typeface="黑体" pitchFamily="49" charset="-122"/>
                <a:cs typeface="+mn-cs"/>
              </a:rPr>
              <a:t>3.3</a:t>
            </a:r>
            <a:r>
              <a:rPr lang="zh-CN" altLang="en-US" sz="3600" b="1" dirty="0">
                <a:latin typeface="黑体" pitchFamily="49" charset="-122"/>
                <a:ea typeface="黑体" pitchFamily="49" charset="-122"/>
                <a:cs typeface="+mn-cs"/>
              </a:rPr>
              <a:t> 可靠性分配</a:t>
            </a:r>
            <a:r>
              <a:rPr lang="en-US" altLang="zh-CN" sz="3600" b="1" dirty="0">
                <a:latin typeface="黑体" pitchFamily="49" charset="-122"/>
                <a:ea typeface="黑体" pitchFamily="49" charset="-122"/>
                <a:cs typeface="+mn-cs"/>
              </a:rPr>
              <a:t>-</a:t>
            </a:r>
            <a:r>
              <a:rPr lang="zh-CN" altLang="en-US" sz="3600" dirty="0">
                <a:latin typeface="黑体" pitchFamily="49" charset="-122"/>
                <a:ea typeface="黑体" pitchFamily="49" charset="-122"/>
                <a:cs typeface="+mn-cs"/>
              </a:rPr>
              <a:t>基本概念</a:t>
            </a:r>
            <a:endParaRPr lang="en-US" altLang="zh-CN" sz="3600" dirty="0">
              <a:latin typeface="Times New Roman" panose="02020603050405020304" pitchFamily="18" charset="0"/>
              <a:ea typeface="黑体" pitchFamily="49" charset="-122"/>
              <a:cs typeface="Times New Roman" panose="02020603050405020304" pitchFamily="18" charset="0"/>
            </a:endParaRPr>
          </a:p>
        </p:txBody>
      </p:sp>
    </p:spTree>
    <p:extLst>
      <p:ext uri="{BB962C8B-B14F-4D97-AF65-F5344CB8AC3E}">
        <p14:creationId xmlns:p14="http://schemas.microsoft.com/office/powerpoint/2010/main" val="1592785147"/>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3" name="Rectangle 3"/>
          <p:cNvSpPr>
            <a:spLocks noGrp="1" noChangeArrowheads="1"/>
          </p:cNvSpPr>
          <p:nvPr>
            <p:ph type="body" idx="1"/>
          </p:nvPr>
        </p:nvSpPr>
        <p:spPr>
          <a:xfrm>
            <a:off x="2351088" y="1556792"/>
            <a:ext cx="8001000" cy="3276600"/>
          </a:xfrm>
        </p:spPr>
        <p:txBody>
          <a:bodyPr/>
          <a:lstStyle/>
          <a:p>
            <a:r>
              <a:rPr lang="zh-CN" altLang="en-US" dirty="0">
                <a:solidFill>
                  <a:schemeClr val="hlink"/>
                </a:solidFill>
                <a:latin typeface="微软雅黑" panose="020B0503020204020204" pitchFamily="34" charset="-122"/>
                <a:ea typeface="微软雅黑" panose="020B0503020204020204" pitchFamily="34" charset="-122"/>
              </a:rPr>
              <a:t>分配原则：</a:t>
            </a:r>
          </a:p>
          <a:p>
            <a:pPr lvl="1"/>
            <a:r>
              <a:rPr lang="zh-CN" altLang="en-US" dirty="0">
                <a:latin typeface="微软雅黑" panose="020B0503020204020204" pitchFamily="34" charset="-122"/>
                <a:ea typeface="微软雅黑" panose="020B0503020204020204" pitchFamily="34" charset="-122"/>
              </a:rPr>
              <a:t>关键部件可靠度分配高一点；</a:t>
            </a:r>
          </a:p>
          <a:p>
            <a:pPr lvl="1"/>
            <a:r>
              <a:rPr lang="zh-CN" altLang="en-US" dirty="0">
                <a:latin typeface="微软雅黑" panose="020B0503020204020204" pitchFamily="34" charset="-122"/>
                <a:ea typeface="微软雅黑" panose="020B0503020204020204" pitchFamily="34" charset="-122"/>
              </a:rPr>
              <a:t>比较复杂的分系统，分配可靠性指标低一点；</a:t>
            </a:r>
          </a:p>
          <a:p>
            <a:pPr lvl="1"/>
            <a:r>
              <a:rPr lang="zh-CN" altLang="en-US" dirty="0">
                <a:latin typeface="微软雅黑" panose="020B0503020204020204" pitchFamily="34" charset="-122"/>
                <a:ea typeface="微软雅黑" panose="020B0503020204020204" pitchFamily="34" charset="-122"/>
              </a:rPr>
              <a:t>环境不好，分配低一点；</a:t>
            </a:r>
          </a:p>
          <a:p>
            <a:pPr lvl="1"/>
            <a:r>
              <a:rPr lang="zh-CN" altLang="en-US" dirty="0">
                <a:latin typeface="微软雅黑" panose="020B0503020204020204" pitchFamily="34" charset="-122"/>
                <a:ea typeface="微软雅黑" panose="020B0503020204020204" pitchFamily="34" charset="-122"/>
              </a:rPr>
              <a:t>可维修的分配指标低一点；</a:t>
            </a:r>
          </a:p>
          <a:p>
            <a:pPr lvl="1"/>
            <a:r>
              <a:rPr lang="zh-CN" altLang="en-US" dirty="0">
                <a:latin typeface="微软雅黑" panose="020B0503020204020204" pitchFamily="34" charset="-122"/>
                <a:ea typeface="微软雅黑" panose="020B0503020204020204" pitchFamily="34" charset="-122"/>
              </a:rPr>
              <a:t>难以提高的部件可靠性指标分配低一点。</a:t>
            </a:r>
          </a:p>
        </p:txBody>
      </p:sp>
      <p:sp>
        <p:nvSpPr>
          <p:cNvPr id="107525" name="Rectangle 5"/>
          <p:cNvSpPr>
            <a:spLocks noChangeArrowheads="1"/>
          </p:cNvSpPr>
          <p:nvPr/>
        </p:nvSpPr>
        <p:spPr bwMode="auto">
          <a:xfrm>
            <a:off x="2365334" y="4869160"/>
            <a:ext cx="7772400" cy="160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spcBef>
                <a:spcPct val="20000"/>
              </a:spcBef>
              <a:buClr>
                <a:schemeClr val="folHlink"/>
              </a:buClr>
              <a:buSzPct val="60000"/>
              <a:buFont typeface="Wingdings" pitchFamily="2" charset="2"/>
              <a:buChar char="n"/>
            </a:pPr>
            <a:r>
              <a:rPr lang="zh-CN" altLang="en-US" sz="2800" b="1" dirty="0">
                <a:solidFill>
                  <a:schemeClr val="hlink"/>
                </a:solidFill>
                <a:latin typeface="微软雅黑" panose="020B0503020204020204" pitchFamily="34" charset="-122"/>
                <a:ea typeface="微软雅黑" panose="020B0503020204020204" pitchFamily="34" charset="-122"/>
              </a:rPr>
              <a:t>一般基于下列假定：</a:t>
            </a:r>
          </a:p>
          <a:p>
            <a:pPr marL="742950" lvl="1" indent="-285750">
              <a:spcBef>
                <a:spcPct val="20000"/>
              </a:spcBef>
              <a:buClr>
                <a:schemeClr val="hlink"/>
              </a:buClr>
              <a:buSzPct val="55000"/>
              <a:buFont typeface="Wingdings" pitchFamily="2" charset="2"/>
              <a:buChar char="n"/>
            </a:pPr>
            <a:r>
              <a:rPr lang="zh-CN" altLang="en-US" sz="2800" b="1" dirty="0">
                <a:latin typeface="微软雅黑" panose="020B0503020204020204" pitchFamily="34" charset="-122"/>
                <a:ea typeface="微软雅黑" panose="020B0503020204020204" pitchFamily="34" charset="-122"/>
              </a:rPr>
              <a:t>各部件的工作相互独立，且部件寿命服从指数分布，即失效率为常数；</a:t>
            </a:r>
          </a:p>
        </p:txBody>
      </p:sp>
      <p:sp>
        <p:nvSpPr>
          <p:cNvPr id="6" name="Rectangle 2"/>
          <p:cNvSpPr txBox="1">
            <a:spLocks noChangeArrowheads="1"/>
          </p:cNvSpPr>
          <p:nvPr/>
        </p:nvSpPr>
        <p:spPr>
          <a:xfrm>
            <a:off x="2279576" y="332657"/>
            <a:ext cx="7690048"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rtlCol="0" anchor="ctr">
            <a:sp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spcBef>
                <a:spcPct val="50000"/>
              </a:spcBef>
            </a:pPr>
            <a:r>
              <a:rPr lang="en-US" altLang="zh-CN" sz="3600" b="1" dirty="0">
                <a:latin typeface="黑体" pitchFamily="49" charset="-122"/>
                <a:ea typeface="黑体" pitchFamily="49" charset="-122"/>
                <a:cs typeface="+mn-cs"/>
              </a:rPr>
              <a:t>3.3</a:t>
            </a:r>
            <a:r>
              <a:rPr lang="zh-CN" altLang="en-US" sz="3600" b="1" dirty="0">
                <a:latin typeface="黑体" pitchFamily="49" charset="-122"/>
                <a:ea typeface="黑体" pitchFamily="49" charset="-122"/>
                <a:cs typeface="+mn-cs"/>
              </a:rPr>
              <a:t> 可靠性分配</a:t>
            </a:r>
            <a:r>
              <a:rPr lang="en-US" altLang="zh-CN" sz="3600" b="1" dirty="0">
                <a:latin typeface="黑体" pitchFamily="49" charset="-122"/>
                <a:ea typeface="黑体" pitchFamily="49" charset="-122"/>
                <a:cs typeface="+mn-cs"/>
              </a:rPr>
              <a:t>-</a:t>
            </a:r>
            <a:r>
              <a:rPr lang="zh-CN" altLang="en-US" sz="3600" dirty="0">
                <a:latin typeface="黑体" pitchFamily="49" charset="-122"/>
                <a:ea typeface="黑体" pitchFamily="49" charset="-122"/>
                <a:cs typeface="+mn-cs"/>
              </a:rPr>
              <a:t>基本概念</a:t>
            </a:r>
            <a:endParaRPr lang="en-US" altLang="zh-CN" sz="3600" dirty="0">
              <a:latin typeface="Times New Roman" panose="02020603050405020304" pitchFamily="18" charset="0"/>
              <a:ea typeface="黑体" pitchFamily="49" charset="-122"/>
              <a:cs typeface="Times New Roman" panose="02020603050405020304" pitchFamily="18" charset="0"/>
            </a:endParaRPr>
          </a:p>
        </p:txBody>
      </p:sp>
    </p:spTree>
    <p:extLst>
      <p:ext uri="{BB962C8B-B14F-4D97-AF65-F5344CB8AC3E}">
        <p14:creationId xmlns:p14="http://schemas.microsoft.com/office/powerpoint/2010/main" val="38325499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0C913308-F349-4B6D-A68A-DD1791B4A57B}" type="slidenum">
              <a:rPr lang="zh-CN" altLang="en-US" smtClean="0"/>
              <a:t>15</a:t>
            </a:fld>
            <a:endParaRPr lang="zh-CN" altLang="en-US"/>
          </a:p>
        </p:txBody>
      </p:sp>
      <p:pic>
        <p:nvPicPr>
          <p:cNvPr id="26625" name="Picture 1" descr="C:\Users\zdp\AppData\Roaming\Tencent\Users\106601855\QQ\WinTemp\RichOle\H]Y[O)]$GAIP5]C~NDY7265.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7568" y="188641"/>
            <a:ext cx="8016602" cy="2858211"/>
          </a:xfrm>
          <a:prstGeom prst="rect">
            <a:avLst/>
          </a:prstGeom>
          <a:noFill/>
          <a:extLst>
            <a:ext uri="{909E8E84-426E-40DD-AFC4-6F175D3DCCD1}">
              <a14:hiddenFill xmlns:a14="http://schemas.microsoft.com/office/drawing/2010/main">
                <a:solidFill>
                  <a:srgbClr val="FFFFFF"/>
                </a:solidFill>
              </a14:hiddenFill>
            </a:ext>
          </a:extLst>
        </p:spPr>
      </p:pic>
      <p:pic>
        <p:nvPicPr>
          <p:cNvPr id="26626" name="Picture 2" descr="C:\Users\zdp\AppData\Roaming\Tencent\Users\106601855\QQ\WinTemp\RichOle\82SK${O04OIS$2@44KP{RD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68116" y="3429001"/>
            <a:ext cx="7756054" cy="1786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2980096"/>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Text Box 3"/>
          <p:cNvSpPr txBox="1">
            <a:spLocks noChangeArrowheads="1"/>
          </p:cNvSpPr>
          <p:nvPr/>
        </p:nvSpPr>
        <p:spPr bwMode="auto">
          <a:xfrm>
            <a:off x="1703388" y="333375"/>
            <a:ext cx="8856662"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spcBef>
                <a:spcPct val="50000"/>
              </a:spcBef>
            </a:pPr>
            <a:r>
              <a:rPr lang="en-US" altLang="zh-CN" sz="3600" b="1" dirty="0">
                <a:latin typeface="黑体" pitchFamily="49" charset="-122"/>
                <a:ea typeface="黑体" pitchFamily="49" charset="-122"/>
              </a:rPr>
              <a:t>3.3   </a:t>
            </a:r>
            <a:r>
              <a:rPr lang="zh-CN" altLang="en-US" sz="3600" b="1" dirty="0">
                <a:latin typeface="黑体" pitchFamily="49" charset="-122"/>
                <a:ea typeface="黑体" pitchFamily="49" charset="-122"/>
              </a:rPr>
              <a:t>可靠性分配：分配条件</a:t>
            </a:r>
          </a:p>
        </p:txBody>
      </p:sp>
      <p:sp>
        <p:nvSpPr>
          <p:cNvPr id="165891" name="Rectangle 4"/>
          <p:cNvSpPr>
            <a:spLocks noChangeArrowheads="1"/>
          </p:cNvSpPr>
          <p:nvPr/>
        </p:nvSpPr>
        <p:spPr bwMode="auto">
          <a:xfrm>
            <a:off x="3000375" y="2205039"/>
            <a:ext cx="6484938" cy="1570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b="1">
                <a:latin typeface="华文仿宋" pitchFamily="2" charset="-122"/>
                <a:ea typeface="华文仿宋" pitchFamily="2" charset="-122"/>
              </a:rPr>
              <a:t>1</a:t>
            </a:r>
            <a:r>
              <a:rPr lang="zh-CN" altLang="en-US" sz="2400" b="1">
                <a:latin typeface="华文仿宋" pitchFamily="2" charset="-122"/>
                <a:ea typeface="华文仿宋" pitchFamily="2" charset="-122"/>
              </a:rPr>
              <a:t>、编制软件需求规格说明和可靠性保证大纲；</a:t>
            </a:r>
          </a:p>
          <a:p>
            <a:r>
              <a:rPr lang="en-US" altLang="zh-CN" sz="2400" b="1">
                <a:latin typeface="华文仿宋" pitchFamily="2" charset="-122"/>
                <a:ea typeface="华文仿宋" pitchFamily="2" charset="-122"/>
              </a:rPr>
              <a:t>2</a:t>
            </a:r>
            <a:r>
              <a:rPr lang="zh-CN" altLang="en-US" sz="2400" b="1">
                <a:latin typeface="华文仿宋" pitchFamily="2" charset="-122"/>
                <a:ea typeface="华文仿宋" pitchFamily="2" charset="-122"/>
              </a:rPr>
              <a:t>、确定软件的运行剖面与定量指标要求；</a:t>
            </a:r>
          </a:p>
          <a:p>
            <a:r>
              <a:rPr lang="en-US" altLang="zh-CN" sz="2400" b="1">
                <a:latin typeface="华文仿宋" pitchFamily="2" charset="-122"/>
                <a:ea typeface="华文仿宋" pitchFamily="2" charset="-122"/>
              </a:rPr>
              <a:t>3</a:t>
            </a:r>
            <a:r>
              <a:rPr lang="zh-CN" altLang="en-US" sz="2400" b="1">
                <a:latin typeface="华文仿宋" pitchFamily="2" charset="-122"/>
                <a:ea typeface="华文仿宋" pitchFamily="2" charset="-122"/>
              </a:rPr>
              <a:t>、失效定义；</a:t>
            </a:r>
          </a:p>
          <a:p>
            <a:r>
              <a:rPr lang="en-US" altLang="zh-CN" sz="2400" b="1">
                <a:latin typeface="华文仿宋" pitchFamily="2" charset="-122"/>
                <a:ea typeface="华文仿宋" pitchFamily="2" charset="-122"/>
              </a:rPr>
              <a:t>4</a:t>
            </a:r>
            <a:r>
              <a:rPr lang="zh-CN" altLang="en-US" sz="2400" b="1">
                <a:latin typeface="华文仿宋" pitchFamily="2" charset="-122"/>
                <a:ea typeface="华文仿宋" pitchFamily="2" charset="-122"/>
              </a:rPr>
              <a:t>、软件结构分解。</a:t>
            </a:r>
          </a:p>
        </p:txBody>
      </p:sp>
    </p:spTree>
    <p:extLst>
      <p:ext uri="{BB962C8B-B14F-4D97-AF65-F5344CB8AC3E}">
        <p14:creationId xmlns:p14="http://schemas.microsoft.com/office/powerpoint/2010/main" val="1089733301"/>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Text Box 4"/>
          <p:cNvSpPr txBox="1">
            <a:spLocks noChangeArrowheads="1"/>
          </p:cNvSpPr>
          <p:nvPr/>
        </p:nvSpPr>
        <p:spPr bwMode="auto">
          <a:xfrm>
            <a:off x="1703388" y="333375"/>
            <a:ext cx="8856662"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spcBef>
                <a:spcPct val="50000"/>
              </a:spcBef>
            </a:pPr>
            <a:r>
              <a:rPr lang="en-US" altLang="zh-CN" sz="3600" b="1" dirty="0">
                <a:latin typeface="黑体" pitchFamily="49" charset="-122"/>
                <a:ea typeface="黑体" pitchFamily="49" charset="-122"/>
              </a:rPr>
              <a:t>3.3   </a:t>
            </a:r>
            <a:r>
              <a:rPr lang="zh-CN" altLang="en-US" sz="3600" b="1" dirty="0">
                <a:latin typeface="黑体" pitchFamily="49" charset="-122"/>
                <a:ea typeface="黑体" pitchFamily="49" charset="-122"/>
              </a:rPr>
              <a:t>可靠性分配：软件结构分解</a:t>
            </a:r>
          </a:p>
        </p:txBody>
      </p:sp>
      <p:pic>
        <p:nvPicPr>
          <p:cNvPr id="166915" name="Picture 5"/>
          <p:cNvPicPr>
            <a:picLocks noGrp="1" noChangeAspect="1" noChangeArrowheads="1"/>
          </p:cNvPicPr>
          <p:nvPr>
            <p:ph sz="half" idx="2"/>
          </p:nvPr>
        </p:nvPicPr>
        <p:blipFill>
          <a:blip r:embed="rId2" cstate="print">
            <a:extLst>
              <a:ext uri="{28A0092B-C50C-407E-A947-70E740481C1C}">
                <a14:useLocalDpi xmlns:a14="http://schemas.microsoft.com/office/drawing/2010/main" val="0"/>
              </a:ext>
            </a:extLst>
          </a:blip>
          <a:srcRect/>
          <a:stretch>
            <a:fillRect/>
          </a:stretch>
        </p:blipFill>
        <p:spPr>
          <a:xfrm>
            <a:off x="2279651" y="1412876"/>
            <a:ext cx="7561263" cy="5040313"/>
          </a:xfrm>
          <a:noFill/>
        </p:spPr>
      </p:pic>
    </p:spTree>
    <p:extLst>
      <p:ext uri="{BB962C8B-B14F-4D97-AF65-F5344CB8AC3E}">
        <p14:creationId xmlns:p14="http://schemas.microsoft.com/office/powerpoint/2010/main" val="3483015945"/>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Text Box 3"/>
          <p:cNvSpPr txBox="1">
            <a:spLocks noChangeArrowheads="1"/>
          </p:cNvSpPr>
          <p:nvPr/>
        </p:nvSpPr>
        <p:spPr bwMode="auto">
          <a:xfrm>
            <a:off x="1703388" y="692150"/>
            <a:ext cx="8856662"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spcBef>
                <a:spcPct val="50000"/>
              </a:spcBef>
            </a:pPr>
            <a:r>
              <a:rPr lang="en-US" altLang="zh-CN" sz="3600" b="1" dirty="0">
                <a:latin typeface="黑体" pitchFamily="49" charset="-122"/>
                <a:ea typeface="黑体" pitchFamily="49" charset="-122"/>
              </a:rPr>
              <a:t>3.3   </a:t>
            </a:r>
            <a:r>
              <a:rPr lang="zh-CN" altLang="en-US" sz="3600" b="1" dirty="0">
                <a:latin typeface="黑体" pitchFamily="49" charset="-122"/>
                <a:ea typeface="黑体" pitchFamily="49" charset="-122"/>
              </a:rPr>
              <a:t>可靠性分配：分配方法</a:t>
            </a:r>
          </a:p>
        </p:txBody>
      </p:sp>
      <p:sp>
        <p:nvSpPr>
          <p:cNvPr id="168963" name="Rectangle 4"/>
          <p:cNvSpPr>
            <a:spLocks noChangeArrowheads="1"/>
          </p:cNvSpPr>
          <p:nvPr/>
        </p:nvSpPr>
        <p:spPr bwMode="auto">
          <a:xfrm>
            <a:off x="3143251" y="2276475"/>
            <a:ext cx="6265863" cy="15696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r>
              <a:rPr lang="en-US" altLang="zh-CN" sz="2400" b="1" dirty="0">
                <a:latin typeface="华文仿宋" pitchFamily="2" charset="-122"/>
                <a:ea typeface="华文仿宋" pitchFamily="2" charset="-122"/>
              </a:rPr>
              <a:t>1</a:t>
            </a:r>
            <a:r>
              <a:rPr lang="zh-CN" altLang="en-US" sz="2400" b="1" dirty="0">
                <a:latin typeface="华文仿宋" pitchFamily="2" charset="-122"/>
                <a:ea typeface="华文仿宋" pitchFamily="2" charset="-122"/>
              </a:rPr>
              <a:t>、等同分配法</a:t>
            </a:r>
          </a:p>
          <a:p>
            <a:pPr>
              <a:spcBef>
                <a:spcPct val="50000"/>
              </a:spcBef>
            </a:pPr>
            <a:r>
              <a:rPr lang="en-US" altLang="zh-CN" sz="2400" b="1" dirty="0">
                <a:latin typeface="华文仿宋" pitchFamily="2" charset="-122"/>
                <a:ea typeface="华文仿宋" pitchFamily="2" charset="-122"/>
              </a:rPr>
              <a:t>2</a:t>
            </a:r>
            <a:r>
              <a:rPr lang="zh-CN" altLang="en-US" sz="2400" b="1" dirty="0">
                <a:latin typeface="华文仿宋" pitchFamily="2" charset="-122"/>
                <a:ea typeface="华文仿宋" pitchFamily="2" charset="-122"/>
              </a:rPr>
              <a:t>、比例分配法</a:t>
            </a:r>
            <a:endParaRPr lang="en-US" altLang="zh-CN" sz="2400" b="1" dirty="0">
              <a:latin typeface="华文仿宋" pitchFamily="2" charset="-122"/>
              <a:ea typeface="华文仿宋" pitchFamily="2" charset="-122"/>
            </a:endParaRPr>
          </a:p>
          <a:p>
            <a:pPr>
              <a:spcBef>
                <a:spcPct val="50000"/>
              </a:spcBef>
            </a:pPr>
            <a:r>
              <a:rPr lang="en-US" altLang="zh-CN" sz="2400" b="1" dirty="0">
                <a:latin typeface="华文仿宋" pitchFamily="2" charset="-122"/>
                <a:ea typeface="华文仿宋" pitchFamily="2" charset="-122"/>
              </a:rPr>
              <a:t>3</a:t>
            </a:r>
            <a:r>
              <a:rPr lang="zh-CN" altLang="en-US" sz="2400" b="1" dirty="0">
                <a:latin typeface="华文仿宋" pitchFamily="2" charset="-122"/>
                <a:ea typeface="华文仿宋" pitchFamily="2" charset="-122"/>
              </a:rPr>
              <a:t>、</a:t>
            </a:r>
            <a:r>
              <a:rPr lang="en-US" altLang="zh-CN" sz="2400" b="1" dirty="0">
                <a:latin typeface="华文仿宋" pitchFamily="2" charset="-122"/>
                <a:ea typeface="华文仿宋" pitchFamily="2" charset="-122"/>
              </a:rPr>
              <a:t>AGREE</a:t>
            </a:r>
            <a:r>
              <a:rPr lang="zh-CN" altLang="en-US" sz="2400" b="1" dirty="0">
                <a:latin typeface="华文仿宋" pitchFamily="2" charset="-122"/>
                <a:ea typeface="华文仿宋" pitchFamily="2" charset="-122"/>
              </a:rPr>
              <a:t>分配法</a:t>
            </a:r>
          </a:p>
        </p:txBody>
      </p:sp>
    </p:spTree>
    <p:extLst>
      <p:ext uri="{BB962C8B-B14F-4D97-AF65-F5344CB8AC3E}">
        <p14:creationId xmlns:p14="http://schemas.microsoft.com/office/powerpoint/2010/main" val="156442179"/>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9" name="Text Box 5"/>
          <p:cNvSpPr txBox="1">
            <a:spLocks noChangeArrowheads="1"/>
          </p:cNvSpPr>
          <p:nvPr/>
        </p:nvSpPr>
        <p:spPr bwMode="auto">
          <a:xfrm>
            <a:off x="2781300" y="1340768"/>
            <a:ext cx="7162800" cy="2501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3200" b="1"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1、等同分配法</a:t>
            </a:r>
            <a:r>
              <a:rPr lang="zh-CN" altLang="en-US" sz="2800" b="1"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8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按部件个数等分(权重相等)系统可靠度的方法。</a:t>
            </a:r>
          </a:p>
          <a:p>
            <a:pPr>
              <a:spcBef>
                <a:spcPct val="50000"/>
              </a:spcBef>
            </a:pPr>
            <a:r>
              <a:rPr lang="zh-CN" altLang="en-US" sz="2800" b="1"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    若系统由</a:t>
            </a:r>
            <a:r>
              <a:rPr lang="en-US" altLang="zh-CN" sz="2800" b="1"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n</a:t>
            </a:r>
            <a:r>
              <a:rPr lang="zh-CN" altLang="en-US" sz="2800" b="1"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个部件串联组成，可靠度相同，系统规定的可靠度为 </a:t>
            </a:r>
            <a:r>
              <a:rPr lang="en-US" altLang="zh-CN" sz="2800" b="1"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R，</a:t>
            </a:r>
            <a:r>
              <a:rPr lang="zh-CN" altLang="en-US" sz="2800" b="1"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第 </a:t>
            </a:r>
            <a:r>
              <a:rPr lang="en-US" altLang="zh-CN" sz="2800" b="1"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I</a:t>
            </a:r>
            <a:r>
              <a:rPr lang="zh-CN" altLang="en-US" sz="2800" b="1"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个部件的可靠度为</a:t>
            </a:r>
            <a:r>
              <a:rPr lang="en-US" altLang="zh-CN" sz="2800" b="1" dirty="0" err="1">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R</a:t>
            </a:r>
            <a:r>
              <a:rPr lang="en-US" altLang="zh-CN" sz="2800" b="1" baseline="-25000" dirty="0" err="1">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i</a:t>
            </a:r>
            <a:r>
              <a:rPr lang="en-US" altLang="zh-CN" sz="2800" b="1"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a:t>
            </a:r>
          </a:p>
        </p:txBody>
      </p:sp>
      <p:sp>
        <p:nvSpPr>
          <p:cNvPr id="108552" name="Line 8"/>
          <p:cNvSpPr>
            <a:spLocks noChangeShapeType="1"/>
          </p:cNvSpPr>
          <p:nvPr/>
        </p:nvSpPr>
        <p:spPr bwMode="auto">
          <a:xfrm>
            <a:off x="2971800" y="4724400"/>
            <a:ext cx="609600"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8553" name="Rectangle 9"/>
          <p:cNvSpPr>
            <a:spLocks noChangeArrowheads="1"/>
          </p:cNvSpPr>
          <p:nvPr/>
        </p:nvSpPr>
        <p:spPr bwMode="auto">
          <a:xfrm>
            <a:off x="3581400" y="4419600"/>
            <a:ext cx="609600" cy="6096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554" name="Rectangle 10"/>
          <p:cNvSpPr>
            <a:spLocks noChangeArrowheads="1"/>
          </p:cNvSpPr>
          <p:nvPr/>
        </p:nvSpPr>
        <p:spPr bwMode="auto">
          <a:xfrm>
            <a:off x="4572000" y="4419600"/>
            <a:ext cx="609600" cy="6096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555" name="Rectangle 11"/>
          <p:cNvSpPr>
            <a:spLocks noChangeArrowheads="1"/>
          </p:cNvSpPr>
          <p:nvPr/>
        </p:nvSpPr>
        <p:spPr bwMode="auto">
          <a:xfrm>
            <a:off x="5562600" y="4419600"/>
            <a:ext cx="609600" cy="6096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556" name="Rectangle 12"/>
          <p:cNvSpPr>
            <a:spLocks noChangeArrowheads="1"/>
          </p:cNvSpPr>
          <p:nvPr/>
        </p:nvSpPr>
        <p:spPr bwMode="auto">
          <a:xfrm>
            <a:off x="7696200" y="4419600"/>
            <a:ext cx="609600" cy="6096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557" name="Line 13"/>
          <p:cNvSpPr>
            <a:spLocks noChangeShapeType="1"/>
          </p:cNvSpPr>
          <p:nvPr/>
        </p:nvSpPr>
        <p:spPr bwMode="auto">
          <a:xfrm>
            <a:off x="4191000" y="4724400"/>
            <a:ext cx="381000"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8558" name="Line 14"/>
          <p:cNvSpPr>
            <a:spLocks noChangeShapeType="1"/>
          </p:cNvSpPr>
          <p:nvPr/>
        </p:nvSpPr>
        <p:spPr bwMode="auto">
          <a:xfrm>
            <a:off x="5181600" y="4724400"/>
            <a:ext cx="381000"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8559" name="Line 15"/>
          <p:cNvSpPr>
            <a:spLocks noChangeShapeType="1"/>
          </p:cNvSpPr>
          <p:nvPr/>
        </p:nvSpPr>
        <p:spPr bwMode="auto">
          <a:xfrm>
            <a:off x="6172200" y="4724400"/>
            <a:ext cx="381000"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8560" name="Line 16"/>
          <p:cNvSpPr>
            <a:spLocks noChangeShapeType="1"/>
          </p:cNvSpPr>
          <p:nvPr/>
        </p:nvSpPr>
        <p:spPr bwMode="auto">
          <a:xfrm>
            <a:off x="7315200" y="4724400"/>
            <a:ext cx="381000"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8561" name="Line 17"/>
          <p:cNvSpPr>
            <a:spLocks noChangeShapeType="1"/>
          </p:cNvSpPr>
          <p:nvPr/>
        </p:nvSpPr>
        <p:spPr bwMode="auto">
          <a:xfrm>
            <a:off x="8305800" y="4724400"/>
            <a:ext cx="381000"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8562" name="Text Box 18"/>
          <p:cNvSpPr txBox="1">
            <a:spLocks noChangeArrowheads="1"/>
          </p:cNvSpPr>
          <p:nvPr/>
        </p:nvSpPr>
        <p:spPr bwMode="auto">
          <a:xfrm>
            <a:off x="6553200" y="4419600"/>
            <a:ext cx="9144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a:latin typeface="Times New Roman"/>
              </a:rPr>
              <a:t>……</a:t>
            </a:r>
            <a:endParaRPr lang="zh-CN" altLang="en-US"/>
          </a:p>
        </p:txBody>
      </p:sp>
      <p:graphicFrame>
        <p:nvGraphicFramePr>
          <p:cNvPr id="108563" name="Object 19"/>
          <p:cNvGraphicFramePr>
            <a:graphicFrameLocks noChangeAspect="1"/>
          </p:cNvGraphicFramePr>
          <p:nvPr/>
        </p:nvGraphicFramePr>
        <p:xfrm>
          <a:off x="3733800" y="4572000"/>
          <a:ext cx="292100" cy="368300"/>
        </p:xfrm>
        <a:graphic>
          <a:graphicData uri="http://schemas.openxmlformats.org/presentationml/2006/ole">
            <mc:AlternateContent xmlns:mc="http://schemas.openxmlformats.org/markup-compatibility/2006">
              <mc:Choice xmlns:v="urn:schemas-microsoft-com:vml" Requires="v">
                <p:oleObj name="Equation" r:id="rId2" imgW="291960" imgH="368280" progId="Equation.3">
                  <p:embed/>
                </p:oleObj>
              </mc:Choice>
              <mc:Fallback>
                <p:oleObj name="Equation" r:id="rId2" imgW="291960" imgH="368280" progId="Equation.3">
                  <p:embed/>
                  <p:pic>
                    <p:nvPicPr>
                      <p:cNvPr id="108563" name="Object 1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33800" y="4572000"/>
                        <a:ext cx="292100" cy="368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8564" name="Object 20"/>
          <p:cNvGraphicFramePr>
            <a:graphicFrameLocks noChangeAspect="1"/>
          </p:cNvGraphicFramePr>
          <p:nvPr/>
        </p:nvGraphicFramePr>
        <p:xfrm>
          <a:off x="4787900" y="4572000"/>
          <a:ext cx="317500" cy="368300"/>
        </p:xfrm>
        <a:graphic>
          <a:graphicData uri="http://schemas.openxmlformats.org/presentationml/2006/ole">
            <mc:AlternateContent xmlns:mc="http://schemas.openxmlformats.org/markup-compatibility/2006">
              <mc:Choice xmlns:v="urn:schemas-microsoft-com:vml" Requires="v">
                <p:oleObj name="Equation" r:id="rId4" imgW="317160" imgH="368280" progId="Equation.3">
                  <p:embed/>
                </p:oleObj>
              </mc:Choice>
              <mc:Fallback>
                <p:oleObj name="Equation" r:id="rId4" imgW="317160" imgH="368280" progId="Equation.3">
                  <p:embed/>
                  <p:pic>
                    <p:nvPicPr>
                      <p:cNvPr id="108564" name="Object 2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87900" y="4572000"/>
                        <a:ext cx="317500" cy="368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8565" name="Object 21"/>
          <p:cNvGraphicFramePr>
            <a:graphicFrameLocks noChangeAspect="1"/>
          </p:cNvGraphicFramePr>
          <p:nvPr/>
        </p:nvGraphicFramePr>
        <p:xfrm>
          <a:off x="5778500" y="4565650"/>
          <a:ext cx="317500" cy="381000"/>
        </p:xfrm>
        <a:graphic>
          <a:graphicData uri="http://schemas.openxmlformats.org/presentationml/2006/ole">
            <mc:AlternateContent xmlns:mc="http://schemas.openxmlformats.org/markup-compatibility/2006">
              <mc:Choice xmlns:v="urn:schemas-microsoft-com:vml" Requires="v">
                <p:oleObj name="Equation" r:id="rId6" imgW="317160" imgH="380880" progId="Equation.3">
                  <p:embed/>
                </p:oleObj>
              </mc:Choice>
              <mc:Fallback>
                <p:oleObj name="Equation" r:id="rId6" imgW="317160" imgH="380880" progId="Equation.3">
                  <p:embed/>
                  <p:pic>
                    <p:nvPicPr>
                      <p:cNvPr id="108565" name="Object 2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778500" y="4565650"/>
                        <a:ext cx="317500" cy="381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8566" name="Object 22"/>
          <p:cNvGraphicFramePr>
            <a:graphicFrameLocks noChangeAspect="1"/>
          </p:cNvGraphicFramePr>
          <p:nvPr/>
        </p:nvGraphicFramePr>
        <p:xfrm>
          <a:off x="7829550" y="4565650"/>
          <a:ext cx="330200" cy="381000"/>
        </p:xfrm>
        <a:graphic>
          <a:graphicData uri="http://schemas.openxmlformats.org/presentationml/2006/ole">
            <mc:AlternateContent xmlns:mc="http://schemas.openxmlformats.org/markup-compatibility/2006">
              <mc:Choice xmlns:v="urn:schemas-microsoft-com:vml" Requires="v">
                <p:oleObj name="Equation" r:id="rId8" imgW="330120" imgH="380880" progId="Equation.3">
                  <p:embed/>
                </p:oleObj>
              </mc:Choice>
              <mc:Fallback>
                <p:oleObj name="Equation" r:id="rId8" imgW="330120" imgH="380880" progId="Equation.3">
                  <p:embed/>
                  <p:pic>
                    <p:nvPicPr>
                      <p:cNvPr id="108566" name="Object 2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829550" y="4565650"/>
                        <a:ext cx="330200" cy="381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8567" name="Object 23"/>
          <p:cNvGraphicFramePr>
            <a:graphicFrameLocks noChangeAspect="1"/>
          </p:cNvGraphicFramePr>
          <p:nvPr/>
        </p:nvGraphicFramePr>
        <p:xfrm>
          <a:off x="4419600" y="5334000"/>
          <a:ext cx="2387600" cy="1295400"/>
        </p:xfrm>
        <a:graphic>
          <a:graphicData uri="http://schemas.openxmlformats.org/presentationml/2006/ole">
            <mc:AlternateContent xmlns:mc="http://schemas.openxmlformats.org/markup-compatibility/2006">
              <mc:Choice xmlns:v="urn:schemas-microsoft-com:vml" Requires="v">
                <p:oleObj name="Equation" r:id="rId10" imgW="2387520" imgH="1295280" progId="Equation.3">
                  <p:embed/>
                </p:oleObj>
              </mc:Choice>
              <mc:Fallback>
                <p:oleObj name="Equation" r:id="rId10" imgW="2387520" imgH="1295280" progId="Equation.3">
                  <p:embed/>
                  <p:pic>
                    <p:nvPicPr>
                      <p:cNvPr id="108567" name="Object 2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419600" y="5334000"/>
                        <a:ext cx="2387600" cy="1295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8568" name="Text Box 24"/>
          <p:cNvSpPr txBox="1">
            <a:spLocks noChangeArrowheads="1"/>
          </p:cNvSpPr>
          <p:nvPr/>
        </p:nvSpPr>
        <p:spPr bwMode="auto">
          <a:xfrm>
            <a:off x="1752600" y="3874498"/>
            <a:ext cx="1219200" cy="369332"/>
          </a:xfrm>
          <a:prstGeom prst="rect">
            <a:avLst/>
          </a:prstGeom>
          <a:solidFill>
            <a:srgbClr val="66FF3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zh-CN" altLang="en-US">
                <a:solidFill>
                  <a:schemeClr val="tx2"/>
                </a:solidFill>
                <a:latin typeface="微软雅黑" panose="020B0503020204020204" pitchFamily="34" charset="-122"/>
                <a:ea typeface="微软雅黑" panose="020B0503020204020204" pitchFamily="34" charset="-122"/>
              </a:rPr>
              <a:t>串联系统</a:t>
            </a:r>
          </a:p>
        </p:txBody>
      </p:sp>
      <p:sp>
        <p:nvSpPr>
          <p:cNvPr id="21" name="Rectangle 2"/>
          <p:cNvSpPr txBox="1">
            <a:spLocks noChangeArrowheads="1"/>
          </p:cNvSpPr>
          <p:nvPr/>
        </p:nvSpPr>
        <p:spPr>
          <a:xfrm>
            <a:off x="2241476" y="188641"/>
            <a:ext cx="7690048"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rtlCol="0" anchor="ctr">
            <a:sp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spcBef>
                <a:spcPct val="50000"/>
              </a:spcBef>
            </a:pPr>
            <a:r>
              <a:rPr lang="en-US" altLang="zh-CN" sz="3600" b="1" dirty="0">
                <a:latin typeface="黑体" pitchFamily="49" charset="-122"/>
                <a:ea typeface="黑体" pitchFamily="49" charset="-122"/>
                <a:cs typeface="+mn-cs"/>
              </a:rPr>
              <a:t>3.3</a:t>
            </a:r>
            <a:r>
              <a:rPr lang="zh-CN" altLang="en-US" sz="3600" b="1" dirty="0">
                <a:latin typeface="黑体" pitchFamily="49" charset="-122"/>
                <a:ea typeface="黑体" pitchFamily="49" charset="-122"/>
                <a:cs typeface="+mn-cs"/>
              </a:rPr>
              <a:t> 可靠性分配</a:t>
            </a:r>
            <a:r>
              <a:rPr lang="en-US" altLang="zh-CN" sz="3600" b="1" dirty="0">
                <a:latin typeface="黑体" pitchFamily="49" charset="-122"/>
                <a:ea typeface="黑体" pitchFamily="49" charset="-122"/>
                <a:cs typeface="+mn-cs"/>
              </a:rPr>
              <a:t>-</a:t>
            </a:r>
            <a:r>
              <a:rPr lang="zh-CN" altLang="en-US" sz="3600" dirty="0">
                <a:latin typeface="黑体" pitchFamily="49" charset="-122"/>
                <a:ea typeface="黑体" pitchFamily="49" charset="-122"/>
                <a:cs typeface="+mn-cs"/>
              </a:rPr>
              <a:t>等同分配法</a:t>
            </a:r>
            <a:endParaRPr lang="en-US" altLang="zh-CN" sz="3600" dirty="0">
              <a:latin typeface="Times New Roman" panose="02020603050405020304" pitchFamily="18" charset="0"/>
              <a:ea typeface="黑体" pitchFamily="49" charset="-122"/>
              <a:cs typeface="Times New Roman" panose="02020603050405020304" pitchFamily="18" charset="0"/>
            </a:endParaRPr>
          </a:p>
        </p:txBody>
      </p:sp>
    </p:spTree>
    <p:extLst>
      <p:ext uri="{BB962C8B-B14F-4D97-AF65-F5344CB8AC3E}">
        <p14:creationId xmlns:p14="http://schemas.microsoft.com/office/powerpoint/2010/main" val="1126958117"/>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67" name="Text Box 19"/>
          <p:cNvSpPr txBox="1">
            <a:spLocks noChangeArrowheads="1"/>
          </p:cNvSpPr>
          <p:nvPr/>
        </p:nvSpPr>
        <p:spPr bwMode="auto">
          <a:xfrm>
            <a:off x="2511034" y="899801"/>
            <a:ext cx="1277144" cy="369332"/>
          </a:xfrm>
          <a:prstGeom prst="rect">
            <a:avLst/>
          </a:prstGeom>
          <a:solidFill>
            <a:srgbClr val="66FF3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zh-CN" altLang="en-US" b="1">
                <a:solidFill>
                  <a:schemeClr val="accent2"/>
                </a:solidFill>
                <a:latin typeface="微软雅黑" panose="020B0503020204020204" pitchFamily="34" charset="-122"/>
                <a:ea typeface="微软雅黑" panose="020B0503020204020204" pitchFamily="34" charset="-122"/>
              </a:rPr>
              <a:t>并联系统</a:t>
            </a:r>
          </a:p>
        </p:txBody>
      </p:sp>
      <p:sp>
        <p:nvSpPr>
          <p:cNvPr id="104468" name="Rectangle 20"/>
          <p:cNvSpPr>
            <a:spLocks noChangeArrowheads="1"/>
          </p:cNvSpPr>
          <p:nvPr/>
        </p:nvSpPr>
        <p:spPr bwMode="auto">
          <a:xfrm>
            <a:off x="8915400" y="1828800"/>
            <a:ext cx="685800" cy="4572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a:solidFill>
                  <a:schemeClr val="bg1"/>
                </a:solidFill>
              </a:rPr>
              <a:t>LL</a:t>
            </a:r>
          </a:p>
        </p:txBody>
      </p:sp>
      <p:sp>
        <p:nvSpPr>
          <p:cNvPr id="104469" name="Rectangle 21"/>
          <p:cNvSpPr>
            <a:spLocks noChangeArrowheads="1"/>
          </p:cNvSpPr>
          <p:nvPr/>
        </p:nvSpPr>
        <p:spPr bwMode="auto">
          <a:xfrm>
            <a:off x="8915400" y="2438400"/>
            <a:ext cx="685800" cy="4572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a:solidFill>
                  <a:schemeClr val="bg1"/>
                </a:solidFill>
              </a:rPr>
              <a:t>LL</a:t>
            </a:r>
          </a:p>
        </p:txBody>
      </p:sp>
      <p:sp>
        <p:nvSpPr>
          <p:cNvPr id="104470" name="Rectangle 22"/>
          <p:cNvSpPr>
            <a:spLocks noChangeArrowheads="1"/>
          </p:cNvSpPr>
          <p:nvPr/>
        </p:nvSpPr>
        <p:spPr bwMode="auto">
          <a:xfrm>
            <a:off x="8915400" y="1143000"/>
            <a:ext cx="685800" cy="4572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a:solidFill>
                  <a:schemeClr val="bg1"/>
                </a:solidFill>
              </a:rPr>
              <a:t>LL</a:t>
            </a:r>
          </a:p>
        </p:txBody>
      </p:sp>
      <p:sp>
        <p:nvSpPr>
          <p:cNvPr id="104471" name="Rectangle 23"/>
          <p:cNvSpPr>
            <a:spLocks noChangeArrowheads="1"/>
          </p:cNvSpPr>
          <p:nvPr/>
        </p:nvSpPr>
        <p:spPr bwMode="auto">
          <a:xfrm>
            <a:off x="8915400" y="457200"/>
            <a:ext cx="685800" cy="4572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a:solidFill>
                  <a:schemeClr val="bg1"/>
                </a:solidFill>
              </a:rPr>
              <a:t>LL</a:t>
            </a:r>
          </a:p>
        </p:txBody>
      </p:sp>
      <p:sp>
        <p:nvSpPr>
          <p:cNvPr id="104472" name="Line 24"/>
          <p:cNvSpPr>
            <a:spLocks noChangeShapeType="1"/>
          </p:cNvSpPr>
          <p:nvPr/>
        </p:nvSpPr>
        <p:spPr bwMode="auto">
          <a:xfrm>
            <a:off x="9896475" y="581025"/>
            <a:ext cx="0" cy="213360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4473" name="Line 25"/>
          <p:cNvSpPr>
            <a:spLocks noChangeShapeType="1"/>
          </p:cNvSpPr>
          <p:nvPr/>
        </p:nvSpPr>
        <p:spPr bwMode="auto">
          <a:xfrm>
            <a:off x="8610600" y="571500"/>
            <a:ext cx="0" cy="213360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4474" name="Line 26"/>
          <p:cNvSpPr>
            <a:spLocks noChangeShapeType="1"/>
          </p:cNvSpPr>
          <p:nvPr/>
        </p:nvSpPr>
        <p:spPr bwMode="auto">
          <a:xfrm>
            <a:off x="8610600" y="1371600"/>
            <a:ext cx="304800"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4475" name="Line 27"/>
          <p:cNvSpPr>
            <a:spLocks noChangeShapeType="1"/>
          </p:cNvSpPr>
          <p:nvPr/>
        </p:nvSpPr>
        <p:spPr bwMode="auto">
          <a:xfrm>
            <a:off x="9605963" y="1400175"/>
            <a:ext cx="304800"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4476" name="Line 28"/>
          <p:cNvSpPr>
            <a:spLocks noChangeShapeType="1"/>
          </p:cNvSpPr>
          <p:nvPr/>
        </p:nvSpPr>
        <p:spPr bwMode="auto">
          <a:xfrm>
            <a:off x="8301038" y="1685925"/>
            <a:ext cx="304800"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4477" name="Line 29"/>
          <p:cNvSpPr>
            <a:spLocks noChangeShapeType="1"/>
          </p:cNvSpPr>
          <p:nvPr/>
        </p:nvSpPr>
        <p:spPr bwMode="auto">
          <a:xfrm>
            <a:off x="8615363" y="2700338"/>
            <a:ext cx="304800"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4478" name="Line 30"/>
          <p:cNvSpPr>
            <a:spLocks noChangeShapeType="1"/>
          </p:cNvSpPr>
          <p:nvPr/>
        </p:nvSpPr>
        <p:spPr bwMode="auto">
          <a:xfrm>
            <a:off x="9615488" y="2709863"/>
            <a:ext cx="304800"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4479" name="Line 31"/>
          <p:cNvSpPr>
            <a:spLocks noChangeShapeType="1"/>
          </p:cNvSpPr>
          <p:nvPr/>
        </p:nvSpPr>
        <p:spPr bwMode="auto">
          <a:xfrm>
            <a:off x="8620125" y="2057400"/>
            <a:ext cx="304800"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4480" name="Line 32"/>
          <p:cNvSpPr>
            <a:spLocks noChangeShapeType="1"/>
          </p:cNvSpPr>
          <p:nvPr/>
        </p:nvSpPr>
        <p:spPr bwMode="auto">
          <a:xfrm>
            <a:off x="9601200" y="2066925"/>
            <a:ext cx="304800"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4481" name="Line 33"/>
          <p:cNvSpPr>
            <a:spLocks noChangeShapeType="1"/>
          </p:cNvSpPr>
          <p:nvPr/>
        </p:nvSpPr>
        <p:spPr bwMode="auto">
          <a:xfrm>
            <a:off x="9906000" y="1685925"/>
            <a:ext cx="304800"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aphicFrame>
        <p:nvGraphicFramePr>
          <p:cNvPr id="104482" name="Object 34"/>
          <p:cNvGraphicFramePr>
            <a:graphicFrameLocks noChangeAspect="1"/>
          </p:cNvGraphicFramePr>
          <p:nvPr/>
        </p:nvGraphicFramePr>
        <p:xfrm>
          <a:off x="9067800" y="533400"/>
          <a:ext cx="292100" cy="368300"/>
        </p:xfrm>
        <a:graphic>
          <a:graphicData uri="http://schemas.openxmlformats.org/presentationml/2006/ole">
            <mc:AlternateContent xmlns:mc="http://schemas.openxmlformats.org/markup-compatibility/2006">
              <mc:Choice xmlns:v="urn:schemas-microsoft-com:vml" Requires="v">
                <p:oleObj name="Equation" r:id="rId2" imgW="291960" imgH="368280" progId="Equation.3">
                  <p:embed/>
                </p:oleObj>
              </mc:Choice>
              <mc:Fallback>
                <p:oleObj name="Equation" r:id="rId2" imgW="291960" imgH="368280" progId="Equation.3">
                  <p:embed/>
                  <p:pic>
                    <p:nvPicPr>
                      <p:cNvPr id="104482" name="Object 3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67800" y="533400"/>
                        <a:ext cx="292100" cy="368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4483" name="Object 35"/>
          <p:cNvGraphicFramePr>
            <a:graphicFrameLocks noChangeAspect="1"/>
          </p:cNvGraphicFramePr>
          <p:nvPr/>
        </p:nvGraphicFramePr>
        <p:xfrm>
          <a:off x="9067800" y="1219200"/>
          <a:ext cx="317500" cy="368300"/>
        </p:xfrm>
        <a:graphic>
          <a:graphicData uri="http://schemas.openxmlformats.org/presentationml/2006/ole">
            <mc:AlternateContent xmlns:mc="http://schemas.openxmlformats.org/markup-compatibility/2006">
              <mc:Choice xmlns:v="urn:schemas-microsoft-com:vml" Requires="v">
                <p:oleObj name="Equation" r:id="rId4" imgW="317160" imgH="368280" progId="Equation.3">
                  <p:embed/>
                </p:oleObj>
              </mc:Choice>
              <mc:Fallback>
                <p:oleObj name="Equation" r:id="rId4" imgW="317160" imgH="368280" progId="Equation.3">
                  <p:embed/>
                  <p:pic>
                    <p:nvPicPr>
                      <p:cNvPr id="104483" name="Object 3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67800" y="1219200"/>
                        <a:ext cx="317500" cy="368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4484" name="Object 36"/>
          <p:cNvGraphicFramePr>
            <a:graphicFrameLocks noChangeAspect="1"/>
          </p:cNvGraphicFramePr>
          <p:nvPr/>
        </p:nvGraphicFramePr>
        <p:xfrm>
          <a:off x="9139238" y="2486025"/>
          <a:ext cx="330200" cy="381000"/>
        </p:xfrm>
        <a:graphic>
          <a:graphicData uri="http://schemas.openxmlformats.org/presentationml/2006/ole">
            <mc:AlternateContent xmlns:mc="http://schemas.openxmlformats.org/markup-compatibility/2006">
              <mc:Choice xmlns:v="urn:schemas-microsoft-com:vml" Requires="v">
                <p:oleObj name="Equation" r:id="rId6" imgW="330120" imgH="380880" progId="Equation.3">
                  <p:embed/>
                </p:oleObj>
              </mc:Choice>
              <mc:Fallback>
                <p:oleObj name="Equation" r:id="rId6" imgW="330120" imgH="380880" progId="Equation.3">
                  <p:embed/>
                  <p:pic>
                    <p:nvPicPr>
                      <p:cNvPr id="104484" name="Object 3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139238" y="2486025"/>
                        <a:ext cx="330200" cy="381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4485" name="Line 37"/>
          <p:cNvSpPr>
            <a:spLocks noChangeShapeType="1"/>
          </p:cNvSpPr>
          <p:nvPr/>
        </p:nvSpPr>
        <p:spPr bwMode="auto">
          <a:xfrm>
            <a:off x="8610600" y="609600"/>
            <a:ext cx="304800"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4486" name="Line 38"/>
          <p:cNvSpPr>
            <a:spLocks noChangeShapeType="1"/>
          </p:cNvSpPr>
          <p:nvPr/>
        </p:nvSpPr>
        <p:spPr bwMode="auto">
          <a:xfrm>
            <a:off x="9601200" y="619125"/>
            <a:ext cx="304800"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aphicFrame>
        <p:nvGraphicFramePr>
          <p:cNvPr id="104487" name="Object 39"/>
          <p:cNvGraphicFramePr>
            <a:graphicFrameLocks noChangeAspect="1"/>
          </p:cNvGraphicFramePr>
          <p:nvPr/>
        </p:nvGraphicFramePr>
        <p:xfrm>
          <a:off x="9144000" y="2057400"/>
          <a:ext cx="292100" cy="101600"/>
        </p:xfrm>
        <a:graphic>
          <a:graphicData uri="http://schemas.openxmlformats.org/presentationml/2006/ole">
            <mc:AlternateContent xmlns:mc="http://schemas.openxmlformats.org/markup-compatibility/2006">
              <mc:Choice xmlns:v="urn:schemas-microsoft-com:vml" Requires="v">
                <p:oleObj name="Equation" r:id="rId8" imgW="291960" imgH="101520" progId="Equation.3">
                  <p:embed/>
                </p:oleObj>
              </mc:Choice>
              <mc:Fallback>
                <p:oleObj name="Equation" r:id="rId8" imgW="291960" imgH="101520" progId="Equation.3">
                  <p:embed/>
                  <p:pic>
                    <p:nvPicPr>
                      <p:cNvPr id="104487" name="Object 3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144000" y="2057400"/>
                        <a:ext cx="292100" cy="101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4488" name="Object 40"/>
          <p:cNvGraphicFramePr>
            <a:graphicFrameLocks noChangeAspect="1"/>
          </p:cNvGraphicFramePr>
          <p:nvPr/>
        </p:nvGraphicFramePr>
        <p:xfrm>
          <a:off x="4439816" y="1016000"/>
          <a:ext cx="2413000" cy="812800"/>
        </p:xfrm>
        <a:graphic>
          <a:graphicData uri="http://schemas.openxmlformats.org/presentationml/2006/ole">
            <mc:AlternateContent xmlns:mc="http://schemas.openxmlformats.org/markup-compatibility/2006">
              <mc:Choice xmlns:v="urn:schemas-microsoft-com:vml" Requires="v">
                <p:oleObj name="Equation" r:id="rId10" imgW="2412720" imgH="812520" progId="Equation.3">
                  <p:embed/>
                </p:oleObj>
              </mc:Choice>
              <mc:Fallback>
                <p:oleObj name="Equation" r:id="rId10" imgW="2412720" imgH="812520" progId="Equation.3">
                  <p:embed/>
                  <p:pic>
                    <p:nvPicPr>
                      <p:cNvPr id="104488" name="Object 40"/>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439816" y="1016000"/>
                        <a:ext cx="2413000" cy="812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4489" name="Object 41"/>
          <p:cNvGraphicFramePr>
            <a:graphicFrameLocks noChangeAspect="1"/>
          </p:cNvGraphicFramePr>
          <p:nvPr/>
        </p:nvGraphicFramePr>
        <p:xfrm>
          <a:off x="5715000" y="2438401"/>
          <a:ext cx="2286000" cy="682625"/>
        </p:xfrm>
        <a:graphic>
          <a:graphicData uri="http://schemas.openxmlformats.org/presentationml/2006/ole">
            <mc:AlternateContent xmlns:mc="http://schemas.openxmlformats.org/markup-compatibility/2006">
              <mc:Choice xmlns:v="urn:schemas-microsoft-com:vml" Requires="v">
                <p:oleObj name="Equation" r:id="rId12" imgW="1828800" imgH="545760" progId="Equation.3">
                  <p:embed/>
                </p:oleObj>
              </mc:Choice>
              <mc:Fallback>
                <p:oleObj name="Equation" r:id="rId12" imgW="1828800" imgH="545760" progId="Equation.3">
                  <p:embed/>
                  <p:pic>
                    <p:nvPicPr>
                      <p:cNvPr id="104489" name="Object 41"/>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715000" y="2438401"/>
                        <a:ext cx="2286000" cy="682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4490" name="Text Box 42"/>
          <p:cNvSpPr txBox="1">
            <a:spLocks noChangeArrowheads="1"/>
          </p:cNvSpPr>
          <p:nvPr/>
        </p:nvSpPr>
        <p:spPr bwMode="auto">
          <a:xfrm>
            <a:off x="2743200" y="1981200"/>
            <a:ext cx="36576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b="1">
                <a:latin typeface="微软雅黑" panose="020B0503020204020204" pitchFamily="34" charset="-122"/>
                <a:ea typeface="微软雅黑" panose="020B0503020204020204" pitchFamily="34" charset="-122"/>
              </a:rPr>
              <a:t>分配到各元件得可靠度为</a:t>
            </a:r>
          </a:p>
        </p:txBody>
      </p:sp>
      <p:sp>
        <p:nvSpPr>
          <p:cNvPr id="104491" name="Text Box 43"/>
          <p:cNvSpPr txBox="1">
            <a:spLocks noChangeArrowheads="1"/>
          </p:cNvSpPr>
          <p:nvPr/>
        </p:nvSpPr>
        <p:spPr bwMode="auto">
          <a:xfrm>
            <a:off x="2286000" y="3505200"/>
            <a:ext cx="7924800" cy="2166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800" dirty="0">
                <a:solidFill>
                  <a:schemeClr val="hlink"/>
                </a:solidFill>
                <a:latin typeface="微软雅黑" panose="020B0503020204020204" pitchFamily="34" charset="-122"/>
                <a:ea typeface="微软雅黑" panose="020B0503020204020204" pitchFamily="34" charset="-122"/>
              </a:rPr>
              <a:t>优点</a:t>
            </a:r>
            <a:r>
              <a:rPr lang="zh-CN" altLang="en-US" b="1" dirty="0">
                <a:solidFill>
                  <a:schemeClr val="hlink"/>
                </a:solidFill>
                <a:latin typeface="微软雅黑" panose="020B0503020204020204" pitchFamily="34" charset="-122"/>
                <a:ea typeface="微软雅黑" panose="020B0503020204020204" pitchFamily="34" charset="-122"/>
              </a:rPr>
              <a:t>：</a:t>
            </a:r>
            <a:r>
              <a:rPr lang="zh-CN" altLang="en-US" b="1" dirty="0">
                <a:latin typeface="微软雅黑" panose="020B0503020204020204" pitchFamily="34" charset="-122"/>
                <a:ea typeface="微软雅黑" panose="020B0503020204020204" pitchFamily="34" charset="-122"/>
              </a:rPr>
              <a:t>简单，快捷，方便;</a:t>
            </a:r>
          </a:p>
          <a:p>
            <a:pPr>
              <a:spcBef>
                <a:spcPct val="50000"/>
              </a:spcBef>
            </a:pPr>
            <a:r>
              <a:rPr lang="zh-CN" altLang="en-US" sz="2800" b="1" dirty="0">
                <a:solidFill>
                  <a:schemeClr val="hlink"/>
                </a:solidFill>
                <a:latin typeface="微软雅黑" panose="020B0503020204020204" pitchFamily="34" charset="-122"/>
                <a:ea typeface="微软雅黑" panose="020B0503020204020204" pitchFamily="34" charset="-122"/>
              </a:rPr>
              <a:t>缺点</a:t>
            </a:r>
            <a:r>
              <a:rPr lang="zh-CN" altLang="en-US" b="1" dirty="0">
                <a:solidFill>
                  <a:schemeClr val="hlink"/>
                </a:solidFill>
                <a:latin typeface="微软雅黑" panose="020B0503020204020204" pitchFamily="34" charset="-122"/>
                <a:ea typeface="微软雅黑" panose="020B0503020204020204" pitchFamily="34" charset="-122"/>
              </a:rPr>
              <a:t>：</a:t>
            </a:r>
            <a:r>
              <a:rPr lang="zh-CN" altLang="en-US" b="1" dirty="0">
                <a:latin typeface="微软雅黑" panose="020B0503020204020204" pitchFamily="34" charset="-122"/>
                <a:ea typeface="微软雅黑" panose="020B0503020204020204" pitchFamily="34" charset="-122"/>
              </a:rPr>
              <a:t>未考虑元件已有的预计值（及再分配问题）;</a:t>
            </a:r>
            <a:r>
              <a:rPr lang="zh-CN" altLang="en-US" b="1" dirty="0">
                <a:latin typeface="微软雅黑" panose="020B0503020204020204" pitchFamily="34" charset="-122"/>
                <a:ea typeface="微软雅黑" panose="020B0503020204020204" pitchFamily="34" charset="-122"/>
                <a:hlinkClick r:id="" action="ppaction://hlinkshowjump?jump=nextslide"/>
              </a:rPr>
              <a:t>未考虑各单元的重要度</a:t>
            </a:r>
            <a:r>
              <a:rPr lang="zh-CN" altLang="en-US" b="1" dirty="0">
                <a:latin typeface="微软雅黑" panose="020B0503020204020204" pitchFamily="34" charset="-122"/>
                <a:ea typeface="微软雅黑" panose="020B0503020204020204" pitchFamily="34" charset="-122"/>
              </a:rPr>
              <a:t>，复杂程度；</a:t>
            </a:r>
          </a:p>
          <a:p>
            <a:pPr>
              <a:spcBef>
                <a:spcPct val="50000"/>
              </a:spcBef>
            </a:pPr>
            <a:r>
              <a:rPr lang="zh-CN" altLang="en-US" sz="2800" b="1" dirty="0">
                <a:solidFill>
                  <a:schemeClr val="hlink"/>
                </a:solidFill>
                <a:latin typeface="微软雅黑" panose="020B0503020204020204" pitchFamily="34" charset="-122"/>
                <a:ea typeface="微软雅黑" panose="020B0503020204020204" pitchFamily="34" charset="-122"/>
              </a:rPr>
              <a:t>适用条件</a:t>
            </a:r>
            <a:r>
              <a:rPr lang="zh-CN" altLang="en-US" b="1" dirty="0">
                <a:solidFill>
                  <a:schemeClr val="hlink"/>
                </a:solidFill>
                <a:latin typeface="微软雅黑" panose="020B0503020204020204" pitchFamily="34" charset="-122"/>
                <a:ea typeface="微软雅黑" panose="020B0503020204020204" pitchFamily="34" charset="-122"/>
              </a:rPr>
              <a:t>：元件</a:t>
            </a:r>
            <a:r>
              <a:rPr lang="zh-CN" altLang="en-US" b="1" dirty="0">
                <a:latin typeface="微软雅黑" panose="020B0503020204020204" pitchFamily="34" charset="-122"/>
                <a:ea typeface="微软雅黑" panose="020B0503020204020204" pitchFamily="34" charset="-122"/>
              </a:rPr>
              <a:t>可靠度、复杂程度大致相同预计值</a:t>
            </a:r>
          </a:p>
        </p:txBody>
      </p:sp>
      <p:sp>
        <p:nvSpPr>
          <p:cNvPr id="104494" name="Text Box 46"/>
          <p:cNvSpPr txBox="1">
            <a:spLocks noChangeArrowheads="1"/>
          </p:cNvSpPr>
          <p:nvPr/>
        </p:nvSpPr>
        <p:spPr bwMode="auto">
          <a:xfrm>
            <a:off x="1981200" y="6248400"/>
            <a:ext cx="21336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en-US"/>
          </a:p>
        </p:txBody>
      </p:sp>
      <p:sp>
        <p:nvSpPr>
          <p:cNvPr id="104495" name="Text Box 47"/>
          <p:cNvSpPr txBox="1">
            <a:spLocks noChangeArrowheads="1"/>
          </p:cNvSpPr>
          <p:nvPr/>
        </p:nvSpPr>
        <p:spPr bwMode="auto">
          <a:xfrm>
            <a:off x="2286000" y="6032500"/>
            <a:ext cx="145103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dirty="0">
                <a:latin typeface="微软雅黑" panose="020B0503020204020204" pitchFamily="34" charset="-122"/>
                <a:ea typeface="微软雅黑" panose="020B0503020204020204" pitchFamily="34" charset="-122"/>
              </a:rPr>
              <a:t>串并联分配</a:t>
            </a:r>
            <a:r>
              <a:rPr lang="zh-CN" altLang="en-US" dirty="0">
                <a:solidFill>
                  <a:schemeClr val="hlink"/>
                </a:solidFill>
                <a:latin typeface="微软雅黑" panose="020B0503020204020204" pitchFamily="34" charset="-122"/>
                <a:ea typeface="微软雅黑" panose="020B0503020204020204" pitchFamily="34" charset="-122"/>
              </a:rPr>
              <a:t>?</a:t>
            </a:r>
          </a:p>
        </p:txBody>
      </p:sp>
      <p:sp>
        <p:nvSpPr>
          <p:cNvPr id="30" name="Rectangle 2"/>
          <p:cNvSpPr txBox="1">
            <a:spLocks noChangeArrowheads="1"/>
          </p:cNvSpPr>
          <p:nvPr/>
        </p:nvSpPr>
        <p:spPr>
          <a:xfrm>
            <a:off x="2241476" y="188641"/>
            <a:ext cx="7690048"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rtlCol="0" anchor="ctr">
            <a:sp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spcBef>
                <a:spcPct val="50000"/>
              </a:spcBef>
            </a:pPr>
            <a:r>
              <a:rPr lang="en-US" altLang="zh-CN" sz="3600" b="1" dirty="0">
                <a:latin typeface="黑体" pitchFamily="49" charset="-122"/>
                <a:ea typeface="黑体" pitchFamily="49" charset="-122"/>
                <a:cs typeface="+mn-cs"/>
              </a:rPr>
              <a:t>3.3</a:t>
            </a:r>
            <a:r>
              <a:rPr lang="zh-CN" altLang="en-US" sz="3600" b="1" dirty="0">
                <a:latin typeface="黑体" pitchFamily="49" charset="-122"/>
                <a:ea typeface="黑体" pitchFamily="49" charset="-122"/>
                <a:cs typeface="+mn-cs"/>
              </a:rPr>
              <a:t> 可靠性分配</a:t>
            </a:r>
            <a:r>
              <a:rPr lang="en-US" altLang="zh-CN" sz="3600" b="1" dirty="0">
                <a:latin typeface="黑体" pitchFamily="49" charset="-122"/>
                <a:ea typeface="黑体" pitchFamily="49" charset="-122"/>
                <a:cs typeface="+mn-cs"/>
              </a:rPr>
              <a:t>-</a:t>
            </a:r>
            <a:r>
              <a:rPr lang="zh-CN" altLang="en-US" sz="3600" dirty="0">
                <a:latin typeface="黑体" pitchFamily="49" charset="-122"/>
                <a:ea typeface="黑体" pitchFamily="49" charset="-122"/>
                <a:cs typeface="+mn-cs"/>
              </a:rPr>
              <a:t>等同分配法</a:t>
            </a:r>
            <a:endParaRPr lang="en-US" altLang="zh-CN" sz="3600" dirty="0">
              <a:latin typeface="Times New Roman" panose="02020603050405020304" pitchFamily="18" charset="0"/>
              <a:ea typeface="黑体" pitchFamily="49" charset="-122"/>
              <a:cs typeface="Times New Roman" panose="02020603050405020304" pitchFamily="18" charset="0"/>
            </a:endParaRPr>
          </a:p>
        </p:txBody>
      </p:sp>
    </p:spTree>
    <p:extLst>
      <p:ext uri="{BB962C8B-B14F-4D97-AF65-F5344CB8AC3E}">
        <p14:creationId xmlns:p14="http://schemas.microsoft.com/office/powerpoint/2010/main" val="1135703029"/>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1" name="Rectangle 3"/>
          <p:cNvSpPr>
            <a:spLocks noGrp="1" noChangeArrowheads="1"/>
          </p:cNvSpPr>
          <p:nvPr>
            <p:ph type="body" idx="1"/>
          </p:nvPr>
        </p:nvSpPr>
        <p:spPr>
          <a:xfrm>
            <a:off x="2047900" y="1700808"/>
            <a:ext cx="8077200" cy="3200400"/>
          </a:xfrm>
        </p:spPr>
        <p:txBody>
          <a:bodyPr/>
          <a:lstStyle/>
          <a:p>
            <a:r>
              <a:rPr lang="zh-CN" altLang="en-US" dirty="0">
                <a:solidFill>
                  <a:schemeClr val="hlink"/>
                </a:solidFill>
                <a:latin typeface="微软雅黑" panose="020B0503020204020204" pitchFamily="34" charset="-122"/>
                <a:ea typeface="微软雅黑" panose="020B0503020204020204" pitchFamily="34" charset="-122"/>
              </a:rPr>
              <a:t>分配前提</a:t>
            </a:r>
            <a:r>
              <a:rPr lang="zh-CN" altLang="en-US" dirty="0">
                <a:latin typeface="微软雅黑" panose="020B0503020204020204" pitchFamily="34" charset="-122"/>
                <a:ea typeface="微软雅黑" panose="020B0503020204020204" pitchFamily="34" charset="-122"/>
              </a:rPr>
              <a:t>：已知元件的失效率，进行分配</a:t>
            </a:r>
          </a:p>
          <a:p>
            <a:r>
              <a:rPr lang="zh-CN" altLang="en-US" dirty="0">
                <a:solidFill>
                  <a:schemeClr val="hlink"/>
                </a:solidFill>
                <a:latin typeface="微软雅黑" panose="020B0503020204020204" pitchFamily="34" charset="-122"/>
                <a:ea typeface="微软雅黑" panose="020B0503020204020204" pitchFamily="34" charset="-122"/>
              </a:rPr>
              <a:t>分配原则</a:t>
            </a:r>
            <a:r>
              <a:rPr lang="zh-CN" altLang="en-US" dirty="0">
                <a:latin typeface="微软雅黑" panose="020B0503020204020204" pitchFamily="34" charset="-122"/>
                <a:ea typeface="微软雅黑" panose="020B0503020204020204" pitchFamily="34" charset="-122"/>
              </a:rPr>
              <a:t>：分配给每个部件的失效率正比于预测的失效率，即预测失效率大，分配给它的失效率也大；</a:t>
            </a:r>
          </a:p>
          <a:p>
            <a:r>
              <a:rPr lang="zh-CN" altLang="en-US" dirty="0">
                <a:solidFill>
                  <a:schemeClr val="hlink"/>
                </a:solidFill>
                <a:latin typeface="微软雅黑" panose="020B0503020204020204" pitchFamily="34" charset="-122"/>
                <a:ea typeface="微软雅黑" panose="020B0503020204020204" pitchFamily="34" charset="-122"/>
              </a:rPr>
              <a:t>特征</a:t>
            </a:r>
            <a:r>
              <a:rPr lang="zh-CN" altLang="en-US" sz="3600"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串联系统，单元失效，系统失效，部件工作时间等于系统工作时间。</a:t>
            </a:r>
          </a:p>
        </p:txBody>
      </p:sp>
      <p:sp>
        <p:nvSpPr>
          <p:cNvPr id="109581" name="Rectangle 13"/>
          <p:cNvSpPr>
            <a:spLocks noChangeArrowheads="1"/>
          </p:cNvSpPr>
          <p:nvPr/>
        </p:nvSpPr>
        <p:spPr bwMode="auto">
          <a:xfrm>
            <a:off x="2063552" y="980729"/>
            <a:ext cx="708660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3200" dirty="0">
                <a:solidFill>
                  <a:schemeClr val="hlink"/>
                </a:solidFill>
                <a:latin typeface="微软雅黑" panose="020B0503020204020204" pitchFamily="34" charset="-122"/>
                <a:ea typeface="微软雅黑" panose="020B0503020204020204" pitchFamily="34" charset="-122"/>
              </a:rPr>
              <a:t> 比例分配法</a:t>
            </a:r>
            <a:r>
              <a:rPr lang="zh-CN" altLang="en-US" sz="2800" dirty="0">
                <a:solidFill>
                  <a:schemeClr val="bg2"/>
                </a:solidFill>
                <a:latin typeface="微软雅黑" panose="020B0503020204020204" pitchFamily="34" charset="-122"/>
                <a:ea typeface="微软雅黑" panose="020B0503020204020204" pitchFamily="34" charset="-122"/>
              </a:rPr>
              <a:t>、相对失效率法</a:t>
            </a:r>
          </a:p>
        </p:txBody>
      </p:sp>
      <p:sp>
        <p:nvSpPr>
          <p:cNvPr id="6" name="Rectangle 2"/>
          <p:cNvSpPr txBox="1">
            <a:spLocks noChangeArrowheads="1"/>
          </p:cNvSpPr>
          <p:nvPr/>
        </p:nvSpPr>
        <p:spPr>
          <a:xfrm>
            <a:off x="2241476" y="188642"/>
            <a:ext cx="7690048"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rtlCol="0" anchor="ctr">
            <a:sp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spcBef>
                <a:spcPct val="50000"/>
              </a:spcBef>
            </a:pPr>
            <a:r>
              <a:rPr lang="en-US" altLang="zh-CN" sz="3600" b="1" dirty="0">
                <a:latin typeface="黑体" pitchFamily="49" charset="-122"/>
                <a:ea typeface="黑体" pitchFamily="49" charset="-122"/>
                <a:cs typeface="+mn-cs"/>
              </a:rPr>
              <a:t>3.3</a:t>
            </a:r>
            <a:r>
              <a:rPr lang="zh-CN" altLang="en-US" sz="3600" b="1" dirty="0">
                <a:latin typeface="黑体" pitchFamily="49" charset="-122"/>
                <a:ea typeface="黑体" pitchFamily="49" charset="-122"/>
                <a:cs typeface="+mn-cs"/>
              </a:rPr>
              <a:t> 可靠性分配</a:t>
            </a:r>
            <a:r>
              <a:rPr lang="en-US" altLang="zh-CN" sz="3600" b="1" dirty="0">
                <a:latin typeface="黑体" pitchFamily="49" charset="-122"/>
                <a:ea typeface="黑体" pitchFamily="49" charset="-122"/>
                <a:cs typeface="+mn-cs"/>
              </a:rPr>
              <a:t>-</a:t>
            </a:r>
            <a:r>
              <a:rPr lang="zh-CN" altLang="en-US" sz="3600" dirty="0">
                <a:latin typeface="黑体" pitchFamily="49" charset="-122"/>
                <a:ea typeface="黑体" pitchFamily="49" charset="-122"/>
                <a:cs typeface="+mn-cs"/>
              </a:rPr>
              <a:t>阿林斯分配法</a:t>
            </a:r>
          </a:p>
        </p:txBody>
      </p:sp>
    </p:spTree>
    <p:extLst>
      <p:ext uri="{BB962C8B-B14F-4D97-AF65-F5344CB8AC3E}">
        <p14:creationId xmlns:p14="http://schemas.microsoft.com/office/powerpoint/2010/main" val="3070796305"/>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2"/>
          <p:cNvSpPr>
            <a:spLocks noChangeArrowheads="1"/>
          </p:cNvSpPr>
          <p:nvPr/>
        </p:nvSpPr>
        <p:spPr bwMode="auto">
          <a:xfrm>
            <a:off x="2514600" y="1063626"/>
            <a:ext cx="7848600" cy="2136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Clr>
                <a:schemeClr val="folHlink"/>
              </a:buClr>
              <a:buSzPct val="60000"/>
              <a:buFont typeface="Wingdings" pitchFamily="2" charset="2"/>
              <a:buChar char="n"/>
            </a:pPr>
            <a:r>
              <a:rPr lang="zh-CN" altLang="en-US" sz="3200" b="1" dirty="0">
                <a:solidFill>
                  <a:schemeClr val="hlink"/>
                </a:solidFill>
                <a:latin typeface="微软雅黑" panose="020B0503020204020204" pitchFamily="34" charset="-122"/>
                <a:ea typeface="微软雅黑" panose="020B0503020204020204" pitchFamily="34" charset="-122"/>
              </a:rPr>
              <a:t>方法要点</a:t>
            </a:r>
            <a:r>
              <a:rPr lang="zh-CN" altLang="en-US" sz="3600" b="1" dirty="0">
                <a:latin typeface="微软雅黑" panose="020B0503020204020204" pitchFamily="34" charset="-122"/>
                <a:ea typeface="微软雅黑" panose="020B0503020204020204" pitchFamily="34" charset="-122"/>
              </a:rPr>
              <a:t>：</a:t>
            </a:r>
          </a:p>
          <a:p>
            <a:pPr lvl="1">
              <a:spcBef>
                <a:spcPct val="50000"/>
              </a:spcBef>
              <a:buClr>
                <a:schemeClr val="folHlink"/>
              </a:buClr>
              <a:buSzPct val="60000"/>
              <a:buFont typeface="Wingdings" pitchFamily="2" charset="2"/>
              <a:buChar char="n"/>
            </a:pPr>
            <a:r>
              <a:rPr lang="zh-CN" altLang="en-US" sz="2800" dirty="0">
                <a:latin typeface="Times New Roman" panose="02020603050405020304" pitchFamily="18" charset="0"/>
                <a:ea typeface="微软雅黑" panose="020B0503020204020204" pitchFamily="34" charset="-122"/>
                <a:cs typeface="Times New Roman" panose="02020603050405020304" pitchFamily="18" charset="0"/>
              </a:rPr>
              <a:t>假定软件系统为串联系统，</a:t>
            </a:r>
            <a:r>
              <a:rPr lang="en-US" altLang="zh-CN" sz="2800" i="1" dirty="0">
                <a:latin typeface="Times New Roman" panose="02020603050405020304" pitchFamily="18" charset="0"/>
                <a:ea typeface="微软雅黑" panose="020B0503020204020204" pitchFamily="34" charset="-122"/>
                <a:cs typeface="Times New Roman" panose="02020603050405020304" pitchFamily="18" charset="0"/>
              </a:rPr>
              <a:t>n</a:t>
            </a:r>
            <a:r>
              <a:rPr lang="zh-CN" altLang="en-US" sz="2800" dirty="0">
                <a:latin typeface="Times New Roman" panose="02020603050405020304" pitchFamily="18" charset="0"/>
                <a:ea typeface="微软雅黑" panose="020B0503020204020204" pitchFamily="34" charset="-122"/>
                <a:cs typeface="Times New Roman" panose="02020603050405020304" pitchFamily="18" charset="0"/>
              </a:rPr>
              <a:t>个部件失效率为常数，系统的容许失效率为      ，则分配到各单元的容许失效率计算步骤如下：</a:t>
            </a:r>
          </a:p>
        </p:txBody>
      </p:sp>
      <p:graphicFrame>
        <p:nvGraphicFramePr>
          <p:cNvPr id="148483" name="Object 3"/>
          <p:cNvGraphicFramePr>
            <a:graphicFrameLocks noChangeAspect="1"/>
          </p:cNvGraphicFramePr>
          <p:nvPr/>
        </p:nvGraphicFramePr>
        <p:xfrm>
          <a:off x="7392144" y="2204864"/>
          <a:ext cx="438150" cy="571500"/>
        </p:xfrm>
        <a:graphic>
          <a:graphicData uri="http://schemas.openxmlformats.org/presentationml/2006/ole">
            <mc:AlternateContent xmlns:mc="http://schemas.openxmlformats.org/markup-compatibility/2006">
              <mc:Choice xmlns:v="urn:schemas-microsoft-com:vml" Requires="v">
                <p:oleObj name="公式" r:id="rId3" imgW="291960" imgH="380880" progId="Equation.3">
                  <p:embed/>
                </p:oleObj>
              </mc:Choice>
              <mc:Fallback>
                <p:oleObj name="公式" r:id="rId3" imgW="291960" imgH="380880" progId="Equation.3">
                  <p:embed/>
                  <p:pic>
                    <p:nvPicPr>
                      <p:cNvPr id="148483"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92144" y="2204864"/>
                        <a:ext cx="438150" cy="57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8484" name="Rectangle 4"/>
          <p:cNvSpPr>
            <a:spLocks noChangeArrowheads="1"/>
          </p:cNvSpPr>
          <p:nvPr/>
        </p:nvSpPr>
        <p:spPr bwMode="auto">
          <a:xfrm>
            <a:off x="2362200" y="3276600"/>
            <a:ext cx="7848600"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lvl="1">
              <a:spcBef>
                <a:spcPct val="50000"/>
              </a:spcBef>
              <a:buClr>
                <a:schemeClr val="hlink"/>
              </a:buClr>
              <a:buSzPct val="55000"/>
              <a:buFont typeface="Wingdings" pitchFamily="2" charset="2"/>
              <a:buChar char="n"/>
            </a:pPr>
            <a:r>
              <a:rPr lang="zh-CN" altLang="en-US" sz="2800" b="1" dirty="0">
                <a:solidFill>
                  <a:schemeClr val="hlink"/>
                </a:solidFill>
              </a:rPr>
              <a:t>（1）</a:t>
            </a:r>
            <a:r>
              <a:rPr lang="zh-CN" altLang="en-US" sz="2800" b="1" dirty="0"/>
              <a:t>根据过去的统计失效数据确定出部件的预测失效率(基本失效率）</a:t>
            </a:r>
            <a:endParaRPr lang="en-US" altLang="zh-CN" sz="2800" b="1" dirty="0"/>
          </a:p>
        </p:txBody>
      </p:sp>
      <p:graphicFrame>
        <p:nvGraphicFramePr>
          <p:cNvPr id="148486" name="Object 6"/>
          <p:cNvGraphicFramePr>
            <a:graphicFrameLocks noChangeAspect="1"/>
          </p:cNvGraphicFramePr>
          <p:nvPr/>
        </p:nvGraphicFramePr>
        <p:xfrm>
          <a:off x="5029200" y="4267200"/>
          <a:ext cx="1858888" cy="489181"/>
        </p:xfrm>
        <a:graphic>
          <a:graphicData uri="http://schemas.openxmlformats.org/presentationml/2006/ole">
            <mc:AlternateContent xmlns:mc="http://schemas.openxmlformats.org/markup-compatibility/2006">
              <mc:Choice xmlns:v="urn:schemas-microsoft-com:vml" Requires="v">
                <p:oleObj name="Equation" r:id="rId5" imgW="901440" imgH="380880" progId="Equation.3">
                  <p:embed/>
                </p:oleObj>
              </mc:Choice>
              <mc:Fallback>
                <p:oleObj name="Equation" r:id="rId5" imgW="901440" imgH="380880" progId="Equation.3">
                  <p:embed/>
                  <p:pic>
                    <p:nvPicPr>
                      <p:cNvPr id="148486"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29200" y="4267200"/>
                        <a:ext cx="1858888" cy="489181"/>
                      </a:xfrm>
                      <a:prstGeom prst="rect">
                        <a:avLst/>
                      </a:prstGeom>
                      <a:noFill/>
                      <a:ln>
                        <a:noFill/>
                      </a:ln>
                      <a:effectLst/>
                    </p:spPr>
                  </p:pic>
                </p:oleObj>
              </mc:Fallback>
            </mc:AlternateContent>
          </a:graphicData>
        </a:graphic>
      </p:graphicFrame>
      <p:sp>
        <p:nvSpPr>
          <p:cNvPr id="148487" name="Rectangle 7"/>
          <p:cNvSpPr>
            <a:spLocks noChangeArrowheads="1"/>
          </p:cNvSpPr>
          <p:nvPr/>
        </p:nvSpPr>
        <p:spPr bwMode="auto">
          <a:xfrm>
            <a:off x="2279577" y="4797425"/>
            <a:ext cx="7817817" cy="1373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lvl="1">
              <a:spcBef>
                <a:spcPct val="50000"/>
              </a:spcBef>
              <a:buClr>
                <a:schemeClr val="hlink"/>
              </a:buClr>
              <a:buSzPct val="55000"/>
              <a:buFont typeface="Wingdings" pitchFamily="2" charset="2"/>
              <a:buChar char="n"/>
            </a:pPr>
            <a:r>
              <a:rPr lang="zh-CN" altLang="en-US" sz="2800" b="1" dirty="0">
                <a:solidFill>
                  <a:schemeClr val="hlink"/>
                </a:solidFill>
              </a:rPr>
              <a:t>（2）</a:t>
            </a:r>
            <a:r>
              <a:rPr lang="zh-CN" altLang="en-US" sz="2800" b="1" dirty="0"/>
              <a:t>依    定出作失效率分配时应赋予各个部件得加权因子      （其实就是百分比），因子计算方法如下：</a:t>
            </a:r>
          </a:p>
        </p:txBody>
      </p:sp>
      <p:graphicFrame>
        <p:nvGraphicFramePr>
          <p:cNvPr id="148488" name="Object 8"/>
          <p:cNvGraphicFramePr>
            <a:graphicFrameLocks noChangeAspect="1"/>
          </p:cNvGraphicFramePr>
          <p:nvPr/>
        </p:nvGraphicFramePr>
        <p:xfrm>
          <a:off x="4223792" y="4844008"/>
          <a:ext cx="304800" cy="457200"/>
        </p:xfrm>
        <a:graphic>
          <a:graphicData uri="http://schemas.openxmlformats.org/presentationml/2006/ole">
            <mc:AlternateContent xmlns:mc="http://schemas.openxmlformats.org/markup-compatibility/2006">
              <mc:Choice xmlns:v="urn:schemas-microsoft-com:vml" Requires="v">
                <p:oleObj name="Equation" r:id="rId7" imgW="253800" imgH="380880" progId="Equation.3">
                  <p:embed/>
                </p:oleObj>
              </mc:Choice>
              <mc:Fallback>
                <p:oleObj name="Equation" r:id="rId7" imgW="253800" imgH="380880" progId="Equation.3">
                  <p:embed/>
                  <p:pic>
                    <p:nvPicPr>
                      <p:cNvPr id="148488" name="Object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23792" y="4844008"/>
                        <a:ext cx="304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8489" name="Object 9"/>
          <p:cNvGraphicFramePr>
            <a:graphicFrameLocks noChangeAspect="1"/>
          </p:cNvGraphicFramePr>
          <p:nvPr/>
        </p:nvGraphicFramePr>
        <p:xfrm>
          <a:off x="5087889" y="5255419"/>
          <a:ext cx="365125" cy="457200"/>
        </p:xfrm>
        <a:graphic>
          <a:graphicData uri="http://schemas.openxmlformats.org/presentationml/2006/ole">
            <mc:AlternateContent xmlns:mc="http://schemas.openxmlformats.org/markup-compatibility/2006">
              <mc:Choice xmlns:v="urn:schemas-microsoft-com:vml" Requires="v">
                <p:oleObj name="公式" r:id="rId9" imgW="304560" imgH="380880" progId="Equation.3">
                  <p:embed/>
                </p:oleObj>
              </mc:Choice>
              <mc:Fallback>
                <p:oleObj name="公式" r:id="rId9" imgW="304560" imgH="380880" progId="Equation.3">
                  <p:embed/>
                  <p:pic>
                    <p:nvPicPr>
                      <p:cNvPr id="148489" name="Object 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087889" y="5255419"/>
                        <a:ext cx="365125"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 name="Rectangle 2"/>
          <p:cNvSpPr txBox="1">
            <a:spLocks noChangeArrowheads="1"/>
          </p:cNvSpPr>
          <p:nvPr/>
        </p:nvSpPr>
        <p:spPr>
          <a:xfrm>
            <a:off x="2241476" y="188642"/>
            <a:ext cx="7690048"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rtlCol="0" anchor="ctr">
            <a:sp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spcBef>
                <a:spcPct val="50000"/>
              </a:spcBef>
            </a:pPr>
            <a:r>
              <a:rPr lang="en-US" altLang="zh-CN" sz="3600" b="1" dirty="0">
                <a:latin typeface="黑体" pitchFamily="49" charset="-122"/>
                <a:ea typeface="黑体" pitchFamily="49" charset="-122"/>
                <a:cs typeface="+mn-cs"/>
              </a:rPr>
              <a:t>3.3</a:t>
            </a:r>
            <a:r>
              <a:rPr lang="zh-CN" altLang="en-US" sz="3600" b="1" dirty="0">
                <a:latin typeface="黑体" pitchFamily="49" charset="-122"/>
                <a:ea typeface="黑体" pitchFamily="49" charset="-122"/>
                <a:cs typeface="+mn-cs"/>
              </a:rPr>
              <a:t> 可靠性分配</a:t>
            </a:r>
            <a:r>
              <a:rPr lang="en-US" altLang="zh-CN" sz="3600" b="1" dirty="0">
                <a:latin typeface="黑体" pitchFamily="49" charset="-122"/>
                <a:ea typeface="黑体" pitchFamily="49" charset="-122"/>
                <a:cs typeface="+mn-cs"/>
              </a:rPr>
              <a:t>-</a:t>
            </a:r>
            <a:r>
              <a:rPr lang="zh-CN" altLang="en-US" sz="3600" dirty="0">
                <a:latin typeface="黑体" pitchFamily="49" charset="-122"/>
                <a:ea typeface="黑体" pitchFamily="49" charset="-122"/>
                <a:cs typeface="+mn-cs"/>
              </a:rPr>
              <a:t>阿林斯分配法</a:t>
            </a:r>
          </a:p>
        </p:txBody>
      </p:sp>
    </p:spTree>
    <p:extLst>
      <p:ext uri="{BB962C8B-B14F-4D97-AF65-F5344CB8AC3E}">
        <p14:creationId xmlns:p14="http://schemas.microsoft.com/office/powerpoint/2010/main" val="2454336084"/>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8791" name="Object 7"/>
          <p:cNvGraphicFramePr>
            <a:graphicFrameLocks noChangeAspect="1"/>
          </p:cNvGraphicFramePr>
          <p:nvPr/>
        </p:nvGraphicFramePr>
        <p:xfrm>
          <a:off x="3575721" y="954932"/>
          <a:ext cx="4608513" cy="1177925"/>
        </p:xfrm>
        <a:graphic>
          <a:graphicData uri="http://schemas.openxmlformats.org/presentationml/2006/ole">
            <mc:AlternateContent xmlns:mc="http://schemas.openxmlformats.org/markup-compatibility/2006">
              <mc:Choice xmlns:v="urn:schemas-microsoft-com:vml" Requires="v">
                <p:oleObj name="公式" r:id="rId2" imgW="2476440" imgH="1180800" progId="Equation.3">
                  <p:embed/>
                </p:oleObj>
              </mc:Choice>
              <mc:Fallback>
                <p:oleObj name="公式" r:id="rId2" imgW="2476440" imgH="1180800" progId="Equation.3">
                  <p:embed/>
                  <p:pic>
                    <p:nvPicPr>
                      <p:cNvPr id="118791" name="Object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75721" y="954932"/>
                        <a:ext cx="4608513" cy="11779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8792" name="Text Box 8"/>
          <p:cNvSpPr txBox="1">
            <a:spLocks noChangeArrowheads="1"/>
          </p:cNvSpPr>
          <p:nvPr/>
        </p:nvSpPr>
        <p:spPr bwMode="auto">
          <a:xfrm>
            <a:off x="3200400" y="2139578"/>
            <a:ext cx="12954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3600" dirty="0"/>
              <a:t>显然</a:t>
            </a:r>
          </a:p>
        </p:txBody>
      </p:sp>
      <p:graphicFrame>
        <p:nvGraphicFramePr>
          <p:cNvPr id="118793" name="Object 9"/>
          <p:cNvGraphicFramePr>
            <a:graphicFrameLocks noChangeAspect="1"/>
          </p:cNvGraphicFramePr>
          <p:nvPr/>
        </p:nvGraphicFramePr>
        <p:xfrm>
          <a:off x="5029200" y="2112144"/>
          <a:ext cx="1092200" cy="812800"/>
        </p:xfrm>
        <a:graphic>
          <a:graphicData uri="http://schemas.openxmlformats.org/presentationml/2006/ole">
            <mc:AlternateContent xmlns:mc="http://schemas.openxmlformats.org/markup-compatibility/2006">
              <mc:Choice xmlns:v="urn:schemas-microsoft-com:vml" Requires="v">
                <p:oleObj name="公式" r:id="rId4" imgW="1091880" imgH="812520" progId="Equation.3">
                  <p:embed/>
                </p:oleObj>
              </mc:Choice>
              <mc:Fallback>
                <p:oleObj name="公式" r:id="rId4" imgW="1091880" imgH="812520" progId="Equation.3">
                  <p:embed/>
                  <p:pic>
                    <p:nvPicPr>
                      <p:cNvPr id="118793" name="Object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29200" y="2112144"/>
                        <a:ext cx="1092200" cy="812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8796" name="Rectangle 12"/>
          <p:cNvSpPr>
            <a:spLocks noChangeArrowheads="1"/>
          </p:cNvSpPr>
          <p:nvPr/>
        </p:nvSpPr>
        <p:spPr bwMode="auto">
          <a:xfrm>
            <a:off x="3060700" y="2844801"/>
            <a:ext cx="6243638"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50000"/>
              </a:spcBef>
              <a:buClr>
                <a:schemeClr val="hlink"/>
              </a:buClr>
              <a:buSzPct val="55000"/>
              <a:buFont typeface="Wingdings" pitchFamily="2" charset="2"/>
              <a:buChar char="n"/>
            </a:pPr>
            <a:r>
              <a:rPr lang="zh-CN" altLang="en-US" sz="2800" b="1">
                <a:solidFill>
                  <a:schemeClr val="hlink"/>
                </a:solidFill>
              </a:rPr>
              <a:t>（3）</a:t>
            </a:r>
            <a:r>
              <a:rPr lang="zh-CN" altLang="en-US" sz="2800" b="1"/>
              <a:t>计算出各部件分配的容许失效率</a:t>
            </a:r>
          </a:p>
        </p:txBody>
      </p:sp>
      <p:graphicFrame>
        <p:nvGraphicFramePr>
          <p:cNvPr id="118797" name="Object 13"/>
          <p:cNvGraphicFramePr>
            <a:graphicFrameLocks noChangeAspect="1"/>
          </p:cNvGraphicFramePr>
          <p:nvPr/>
        </p:nvGraphicFramePr>
        <p:xfrm>
          <a:off x="4343400" y="3581400"/>
          <a:ext cx="1752600" cy="566738"/>
        </p:xfrm>
        <a:graphic>
          <a:graphicData uri="http://schemas.openxmlformats.org/presentationml/2006/ole">
            <mc:AlternateContent xmlns:mc="http://schemas.openxmlformats.org/markup-compatibility/2006">
              <mc:Choice xmlns:v="urn:schemas-microsoft-com:vml" Requires="v">
                <p:oleObj name="公式" r:id="rId6" imgW="1295280" imgH="419040" progId="Equation.3">
                  <p:embed/>
                </p:oleObj>
              </mc:Choice>
              <mc:Fallback>
                <p:oleObj name="公式" r:id="rId6" imgW="1295280" imgH="419040" progId="Equation.3">
                  <p:embed/>
                  <p:pic>
                    <p:nvPicPr>
                      <p:cNvPr id="118797" name="Object 1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43400" y="3581400"/>
                        <a:ext cx="1752600" cy="5667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8798" name="Object 14"/>
          <p:cNvGraphicFramePr>
            <a:graphicFrameLocks noChangeAspect="1"/>
          </p:cNvGraphicFramePr>
          <p:nvPr/>
        </p:nvGraphicFramePr>
        <p:xfrm>
          <a:off x="9144000" y="2819400"/>
          <a:ext cx="363538" cy="571500"/>
        </p:xfrm>
        <a:graphic>
          <a:graphicData uri="http://schemas.openxmlformats.org/presentationml/2006/ole">
            <mc:AlternateContent xmlns:mc="http://schemas.openxmlformats.org/markup-compatibility/2006">
              <mc:Choice xmlns:v="urn:schemas-microsoft-com:vml" Requires="v">
                <p:oleObj name="Equation" r:id="rId8" imgW="266400" imgH="419040" progId="Equation.3">
                  <p:embed/>
                </p:oleObj>
              </mc:Choice>
              <mc:Fallback>
                <p:oleObj name="Equation" r:id="rId8" imgW="266400" imgH="419040" progId="Equation.3">
                  <p:embed/>
                  <p:pic>
                    <p:nvPicPr>
                      <p:cNvPr id="118798" name="Object 1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144000" y="2819400"/>
                        <a:ext cx="363538" cy="57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8799" name="Text Box 15"/>
          <p:cNvSpPr txBox="1">
            <a:spLocks noChangeArrowheads="1"/>
          </p:cNvSpPr>
          <p:nvPr/>
        </p:nvSpPr>
        <p:spPr bwMode="auto">
          <a:xfrm>
            <a:off x="2362200" y="4267200"/>
            <a:ext cx="7620000"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800" b="1"/>
              <a:t>实质是某个部件的失效率占整个系统失效率的比例，故该法也叫</a:t>
            </a:r>
            <a:r>
              <a:rPr lang="zh-CN" altLang="en-US" sz="2800" b="1">
                <a:solidFill>
                  <a:schemeClr val="hlink"/>
                </a:solidFill>
              </a:rPr>
              <a:t>按比例分配法</a:t>
            </a:r>
          </a:p>
        </p:txBody>
      </p:sp>
      <p:sp>
        <p:nvSpPr>
          <p:cNvPr id="118800" name="Text Box 16"/>
          <p:cNvSpPr txBox="1">
            <a:spLocks noChangeArrowheads="1"/>
          </p:cNvSpPr>
          <p:nvPr/>
        </p:nvSpPr>
        <p:spPr bwMode="auto">
          <a:xfrm>
            <a:off x="2590800" y="5334000"/>
            <a:ext cx="7391400" cy="1373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3200" b="1">
                <a:solidFill>
                  <a:schemeClr val="hlink"/>
                </a:solidFill>
              </a:rPr>
              <a:t>优点</a:t>
            </a:r>
            <a:r>
              <a:rPr lang="zh-CN" altLang="en-US" sz="3600" b="1"/>
              <a:t>：</a:t>
            </a:r>
            <a:r>
              <a:rPr lang="zh-CN" altLang="en-US" sz="2800" b="1"/>
              <a:t>考虑部件得重要度。</a:t>
            </a:r>
          </a:p>
          <a:p>
            <a:pPr>
              <a:spcBef>
                <a:spcPct val="50000"/>
              </a:spcBef>
            </a:pPr>
            <a:r>
              <a:rPr lang="zh-CN" altLang="en-US" sz="3200" b="1">
                <a:solidFill>
                  <a:schemeClr val="hlink"/>
                </a:solidFill>
              </a:rPr>
              <a:t>缺点</a:t>
            </a:r>
            <a:r>
              <a:rPr lang="zh-CN" altLang="en-US" sz="2800" b="1">
                <a:solidFill>
                  <a:schemeClr val="hlink"/>
                </a:solidFill>
              </a:rPr>
              <a:t>：</a:t>
            </a:r>
            <a:r>
              <a:rPr lang="zh-CN" altLang="en-US" sz="2800" b="1"/>
              <a:t>失效加权因子不够全面</a:t>
            </a:r>
          </a:p>
        </p:txBody>
      </p:sp>
      <p:sp>
        <p:nvSpPr>
          <p:cNvPr id="11" name="Rectangle 2"/>
          <p:cNvSpPr txBox="1">
            <a:spLocks noChangeArrowheads="1"/>
          </p:cNvSpPr>
          <p:nvPr/>
        </p:nvSpPr>
        <p:spPr>
          <a:xfrm>
            <a:off x="2241476" y="188642"/>
            <a:ext cx="7690048"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rtlCol="0" anchor="ctr">
            <a:sp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spcBef>
                <a:spcPct val="50000"/>
              </a:spcBef>
            </a:pPr>
            <a:r>
              <a:rPr lang="en-US" altLang="zh-CN" sz="3600" b="1" dirty="0">
                <a:latin typeface="黑体" pitchFamily="49" charset="-122"/>
                <a:ea typeface="黑体" pitchFamily="49" charset="-122"/>
                <a:cs typeface="+mn-cs"/>
              </a:rPr>
              <a:t>3.3</a:t>
            </a:r>
            <a:r>
              <a:rPr lang="zh-CN" altLang="en-US" sz="3600" b="1" dirty="0">
                <a:latin typeface="黑体" pitchFamily="49" charset="-122"/>
                <a:ea typeface="黑体" pitchFamily="49" charset="-122"/>
                <a:cs typeface="+mn-cs"/>
              </a:rPr>
              <a:t> 可靠性分配</a:t>
            </a:r>
            <a:r>
              <a:rPr lang="en-US" altLang="zh-CN" sz="3600" b="1" dirty="0">
                <a:latin typeface="黑体" pitchFamily="49" charset="-122"/>
                <a:ea typeface="黑体" pitchFamily="49" charset="-122"/>
                <a:cs typeface="+mn-cs"/>
              </a:rPr>
              <a:t>-</a:t>
            </a:r>
            <a:r>
              <a:rPr lang="zh-CN" altLang="en-US" sz="3600" dirty="0">
                <a:latin typeface="黑体" pitchFamily="49" charset="-122"/>
                <a:ea typeface="黑体" pitchFamily="49" charset="-122"/>
                <a:cs typeface="+mn-cs"/>
              </a:rPr>
              <a:t>阿林斯分配法</a:t>
            </a:r>
          </a:p>
        </p:txBody>
      </p:sp>
    </p:spTree>
    <p:extLst>
      <p:ext uri="{BB962C8B-B14F-4D97-AF65-F5344CB8AC3E}">
        <p14:creationId xmlns:p14="http://schemas.microsoft.com/office/powerpoint/2010/main" val="4082336560"/>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5" name="Text Box 3"/>
          <p:cNvSpPr txBox="1">
            <a:spLocks noChangeArrowheads="1"/>
          </p:cNvSpPr>
          <p:nvPr/>
        </p:nvSpPr>
        <p:spPr bwMode="auto">
          <a:xfrm>
            <a:off x="2351584" y="1340768"/>
            <a:ext cx="7848600" cy="304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3200" dirty="0">
                <a:solidFill>
                  <a:schemeClr val="hlink"/>
                </a:solidFill>
                <a:latin typeface="微软雅黑" panose="020B0503020204020204" pitchFamily="34" charset="-122"/>
                <a:ea typeface="微软雅黑" panose="020B0503020204020204" pitchFamily="34" charset="-122"/>
              </a:rPr>
              <a:t>优点</a:t>
            </a:r>
            <a:r>
              <a:rPr lang="zh-CN" altLang="en-US" sz="4400" dirty="0">
                <a:solidFill>
                  <a:schemeClr val="hlink"/>
                </a:solidFill>
                <a:latin typeface="微软雅黑" panose="020B0503020204020204" pitchFamily="34" charset="-122"/>
                <a:ea typeface="微软雅黑" panose="020B0503020204020204" pitchFamily="34" charset="-122"/>
              </a:rPr>
              <a:t>：</a:t>
            </a:r>
            <a:r>
              <a:rPr lang="zh-CN" altLang="en-US" sz="2800" dirty="0">
                <a:latin typeface="微软雅黑" panose="020B0503020204020204" pitchFamily="34" charset="-122"/>
                <a:ea typeface="微软雅黑" panose="020B0503020204020204" pitchFamily="34" charset="-122"/>
              </a:rPr>
              <a:t>考虑了各部件的复杂性、重要程度和工作时间等差别，明确考虑了部件和系统失效之间的关系。克服上述两种方法缺点；</a:t>
            </a:r>
          </a:p>
          <a:p>
            <a:pPr>
              <a:spcBef>
                <a:spcPct val="50000"/>
              </a:spcBef>
            </a:pPr>
            <a:r>
              <a:rPr lang="zh-CN" altLang="en-US" sz="3200" dirty="0">
                <a:solidFill>
                  <a:schemeClr val="hlink"/>
                </a:solidFill>
                <a:latin typeface="微软雅黑" panose="020B0503020204020204" pitchFamily="34" charset="-122"/>
                <a:ea typeface="微软雅黑" panose="020B0503020204020204" pitchFamily="34" charset="-122"/>
              </a:rPr>
              <a:t>假设</a:t>
            </a:r>
            <a:r>
              <a:rPr lang="zh-CN" altLang="en-US" sz="4400" dirty="0">
                <a:latin typeface="微软雅黑" panose="020B0503020204020204" pitchFamily="34" charset="-122"/>
                <a:ea typeface="微软雅黑" panose="020B0503020204020204" pitchFamily="34" charset="-122"/>
              </a:rPr>
              <a:t>：</a:t>
            </a:r>
            <a:r>
              <a:rPr lang="zh-CN" altLang="en-US" sz="2800" dirty="0">
                <a:latin typeface="微软雅黑" panose="020B0503020204020204" pitchFamily="34" charset="-122"/>
                <a:ea typeface="微软雅黑" panose="020B0503020204020204" pitchFamily="34" charset="-122"/>
              </a:rPr>
              <a:t>各部件互不相干，串联系统，系统可靠度已知为</a:t>
            </a:r>
            <a:r>
              <a:rPr lang="en-US" altLang="zh-CN" sz="2800" dirty="0">
                <a:latin typeface="微软雅黑" panose="020B0503020204020204" pitchFamily="34" charset="-122"/>
                <a:ea typeface="微软雅黑" panose="020B0503020204020204" pitchFamily="34" charset="-122"/>
              </a:rPr>
              <a:t>R。</a:t>
            </a:r>
          </a:p>
        </p:txBody>
      </p:sp>
      <p:sp>
        <p:nvSpPr>
          <p:cNvPr id="6" name="Rectangle 2"/>
          <p:cNvSpPr txBox="1">
            <a:spLocks noChangeArrowheads="1"/>
          </p:cNvSpPr>
          <p:nvPr/>
        </p:nvSpPr>
        <p:spPr>
          <a:xfrm>
            <a:off x="2241476" y="188642"/>
            <a:ext cx="7690048"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rtlCol="0" anchor="ctr">
            <a:sp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3600" b="1" dirty="0">
                <a:latin typeface="黑体" pitchFamily="49" charset="-122"/>
                <a:ea typeface="黑体" pitchFamily="49" charset="-122"/>
                <a:cs typeface="+mn-cs"/>
              </a:rPr>
              <a:t>3.3</a:t>
            </a:r>
            <a:r>
              <a:rPr lang="zh-CN" altLang="en-US" sz="3600" b="1" dirty="0">
                <a:latin typeface="黑体" pitchFamily="49" charset="-122"/>
                <a:ea typeface="黑体" pitchFamily="49" charset="-122"/>
                <a:cs typeface="+mn-cs"/>
              </a:rPr>
              <a:t> 可靠性分配</a:t>
            </a:r>
            <a:r>
              <a:rPr lang="en-US" altLang="zh-CN" sz="3600" b="1" dirty="0">
                <a:latin typeface="黑体" pitchFamily="49" charset="-122"/>
                <a:ea typeface="黑体" pitchFamily="49" charset="-122"/>
                <a:cs typeface="+mn-cs"/>
              </a:rPr>
              <a:t>-</a:t>
            </a:r>
            <a:r>
              <a:rPr lang="en-US" altLang="zh-CN" sz="3600" dirty="0">
                <a:solidFill>
                  <a:schemeClr val="hlink"/>
                </a:solidFill>
              </a:rPr>
              <a:t>AGREE</a:t>
            </a:r>
            <a:r>
              <a:rPr lang="zh-CN" altLang="en-US" sz="3600" dirty="0">
                <a:solidFill>
                  <a:schemeClr val="hlink"/>
                </a:solidFill>
              </a:rPr>
              <a:t>分配法</a:t>
            </a:r>
          </a:p>
        </p:txBody>
      </p:sp>
    </p:spTree>
    <p:extLst>
      <p:ext uri="{BB962C8B-B14F-4D97-AF65-F5344CB8AC3E}">
        <p14:creationId xmlns:p14="http://schemas.microsoft.com/office/powerpoint/2010/main" val="4045150907"/>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0C913308-F349-4B6D-A68A-DD1791B4A57B}" type="slidenum">
              <a:rPr lang="zh-CN" altLang="en-US" smtClean="0"/>
              <a:t>159</a:t>
            </a:fld>
            <a:endParaRPr lang="zh-CN" altLang="en-US"/>
          </a:p>
        </p:txBody>
      </p:sp>
      <p:pic>
        <p:nvPicPr>
          <p:cNvPr id="1669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41476" y="1124745"/>
            <a:ext cx="7992888" cy="48609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2"/>
          <p:cNvSpPr txBox="1">
            <a:spLocks noChangeArrowheads="1"/>
          </p:cNvSpPr>
          <p:nvPr/>
        </p:nvSpPr>
        <p:spPr>
          <a:xfrm>
            <a:off x="2241476" y="188642"/>
            <a:ext cx="7690048"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rtlCol="0" anchor="ctr">
            <a:sp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3600" b="1" dirty="0">
                <a:latin typeface="黑体" pitchFamily="49" charset="-122"/>
                <a:ea typeface="黑体" pitchFamily="49" charset="-122"/>
                <a:cs typeface="+mn-cs"/>
              </a:rPr>
              <a:t>3.3</a:t>
            </a:r>
            <a:r>
              <a:rPr lang="zh-CN" altLang="en-US" sz="3600" b="1" dirty="0">
                <a:latin typeface="黑体" pitchFamily="49" charset="-122"/>
                <a:ea typeface="黑体" pitchFamily="49" charset="-122"/>
                <a:cs typeface="+mn-cs"/>
              </a:rPr>
              <a:t> 可靠性分配</a:t>
            </a:r>
            <a:r>
              <a:rPr lang="en-US" altLang="zh-CN" sz="3600" b="1" dirty="0">
                <a:latin typeface="黑体" pitchFamily="49" charset="-122"/>
                <a:ea typeface="黑体" pitchFamily="49" charset="-122"/>
                <a:cs typeface="+mn-cs"/>
              </a:rPr>
              <a:t>-</a:t>
            </a:r>
            <a:r>
              <a:rPr lang="en-US" altLang="zh-CN" sz="3600" dirty="0">
                <a:solidFill>
                  <a:schemeClr val="hlink"/>
                </a:solidFill>
              </a:rPr>
              <a:t>AGREE</a:t>
            </a:r>
            <a:r>
              <a:rPr lang="zh-CN" altLang="en-US" sz="3600" dirty="0">
                <a:solidFill>
                  <a:schemeClr val="hlink"/>
                </a:solidFill>
              </a:rPr>
              <a:t>分配法</a:t>
            </a:r>
          </a:p>
        </p:txBody>
      </p:sp>
      <p:pic>
        <p:nvPicPr>
          <p:cNvPr id="16691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5561" y="6165304"/>
            <a:ext cx="5539077" cy="5760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752813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0C913308-F349-4B6D-A68A-DD1791B4A57B}" type="slidenum">
              <a:rPr lang="zh-CN" altLang="en-US" smtClean="0"/>
              <a:t>16</a:t>
            </a:fld>
            <a:endParaRPr lang="zh-CN" altLang="en-US"/>
          </a:p>
        </p:txBody>
      </p:sp>
      <p:pic>
        <p:nvPicPr>
          <p:cNvPr id="27649" name="Picture 1" descr="C:\Users\zdp\AppData\Roaming\Tencent\Users\106601855\QQ\WinTemp\RichOle\TJ[8FZ@R%_}Q]L56]S%@4YB.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5560" y="260648"/>
            <a:ext cx="8235592" cy="3312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3805049"/>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0C913308-F349-4B6D-A68A-DD1791B4A57B}" type="slidenum">
              <a:rPr lang="zh-CN" altLang="en-US" smtClean="0"/>
              <a:t>160</a:t>
            </a:fld>
            <a:endParaRPr lang="zh-CN" altLang="en-US"/>
          </a:p>
        </p:txBody>
      </p:sp>
      <p:pic>
        <p:nvPicPr>
          <p:cNvPr id="1679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47528" y="1484784"/>
            <a:ext cx="8565200" cy="4608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2"/>
          <p:cNvSpPr txBox="1">
            <a:spLocks noChangeArrowheads="1"/>
          </p:cNvSpPr>
          <p:nvPr/>
        </p:nvSpPr>
        <p:spPr>
          <a:xfrm>
            <a:off x="2063552" y="242564"/>
            <a:ext cx="7690048"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rtlCol="0" anchor="ctr">
            <a:sp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3600" b="1" dirty="0">
                <a:latin typeface="黑体" pitchFamily="49" charset="-122"/>
                <a:ea typeface="黑体" pitchFamily="49" charset="-122"/>
                <a:cs typeface="+mn-cs"/>
              </a:rPr>
              <a:t>3.3</a:t>
            </a:r>
            <a:r>
              <a:rPr lang="zh-CN" altLang="en-US" sz="3600" b="1" dirty="0">
                <a:latin typeface="黑体" pitchFamily="49" charset="-122"/>
                <a:ea typeface="黑体" pitchFamily="49" charset="-122"/>
                <a:cs typeface="+mn-cs"/>
              </a:rPr>
              <a:t> 可靠性分配</a:t>
            </a:r>
            <a:r>
              <a:rPr lang="en-US" altLang="zh-CN" sz="3600" b="1" dirty="0">
                <a:latin typeface="黑体" pitchFamily="49" charset="-122"/>
                <a:ea typeface="黑体" pitchFamily="49" charset="-122"/>
                <a:cs typeface="+mn-cs"/>
              </a:rPr>
              <a:t>-</a:t>
            </a:r>
            <a:r>
              <a:rPr lang="en-US" altLang="zh-CN" sz="3600" dirty="0">
                <a:solidFill>
                  <a:schemeClr val="hlink"/>
                </a:solidFill>
              </a:rPr>
              <a:t>AGREE</a:t>
            </a:r>
            <a:r>
              <a:rPr lang="zh-CN" altLang="en-US" sz="3600" dirty="0">
                <a:solidFill>
                  <a:schemeClr val="hlink"/>
                </a:solidFill>
              </a:rPr>
              <a:t>分配法</a:t>
            </a:r>
          </a:p>
        </p:txBody>
      </p:sp>
      <p:pic>
        <p:nvPicPr>
          <p:cNvPr id="16793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0708" y="6205539"/>
            <a:ext cx="53435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09653853"/>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p:cNvSpPr>
            <a:spLocks noGrp="1" noChangeArrowheads="1"/>
          </p:cNvSpPr>
          <p:nvPr>
            <p:ph type="title"/>
          </p:nvPr>
        </p:nvSpPr>
        <p:spPr>
          <a:xfrm>
            <a:off x="1708237" y="1196752"/>
            <a:ext cx="8756526" cy="685800"/>
          </a:xfrm>
        </p:spPr>
        <p:txBody>
          <a:bodyPr>
            <a:normAutofit/>
          </a:bodyPr>
          <a:lstStyle/>
          <a:p>
            <a:pPr algn="l"/>
            <a:r>
              <a:rPr lang="zh-CN" altLang="en-US" sz="2800" dirty="0">
                <a:latin typeface="微软雅黑" panose="020B0503020204020204" pitchFamily="34" charset="-122"/>
                <a:ea typeface="微软雅黑" panose="020B0503020204020204" pitchFamily="34" charset="-122"/>
              </a:rPr>
              <a:t>失效率和可靠度分配公式推导</a:t>
            </a:r>
          </a:p>
        </p:txBody>
      </p:sp>
      <p:sp>
        <p:nvSpPr>
          <p:cNvPr id="111620" name="Rectangle 4"/>
          <p:cNvSpPr>
            <a:spLocks noGrp="1" noChangeArrowheads="1"/>
          </p:cNvSpPr>
          <p:nvPr>
            <p:ph type="body" sz="half" idx="2"/>
          </p:nvPr>
        </p:nvSpPr>
        <p:spPr>
          <a:xfrm>
            <a:off x="2133600" y="1981200"/>
            <a:ext cx="8153400" cy="1219200"/>
          </a:xfrm>
        </p:spPr>
        <p:txBody>
          <a:bodyPr/>
          <a:lstStyle/>
          <a:p>
            <a:r>
              <a:rPr lang="zh-CN" altLang="en-US" sz="3200" dirty="0">
                <a:solidFill>
                  <a:schemeClr val="hlink"/>
                </a:solidFill>
                <a:latin typeface="Times New Roman" panose="02020603050405020304" pitchFamily="18" charset="0"/>
                <a:ea typeface="微软雅黑" panose="020B0503020204020204" pitchFamily="34" charset="-122"/>
                <a:cs typeface="Times New Roman" panose="02020603050405020304" pitchFamily="18" charset="0"/>
              </a:rPr>
              <a:t>（1）</a:t>
            </a:r>
            <a:r>
              <a:rPr lang="zh-CN" altLang="en-US" dirty="0">
                <a:solidFill>
                  <a:schemeClr val="hlink"/>
                </a:solidFill>
                <a:latin typeface="Times New Roman" panose="02020603050405020304" pitchFamily="18" charset="0"/>
                <a:ea typeface="微软雅黑" panose="020B0503020204020204" pitchFamily="34" charset="-122"/>
                <a:cs typeface="Times New Roman" panose="02020603050405020304" pitchFamily="18" charset="0"/>
              </a:rPr>
              <a:t>系统由</a:t>
            </a:r>
            <a:r>
              <a:rPr lang="en-US" altLang="zh-CN" dirty="0">
                <a:solidFill>
                  <a:schemeClr val="hlink"/>
                </a:solidFill>
                <a:latin typeface="Times New Roman" panose="02020603050405020304" pitchFamily="18" charset="0"/>
                <a:ea typeface="微软雅黑" panose="020B0503020204020204" pitchFamily="34" charset="-122"/>
                <a:cs typeface="Times New Roman" panose="02020603050405020304" pitchFamily="18" charset="0"/>
              </a:rPr>
              <a:t>m</a:t>
            </a:r>
            <a:r>
              <a:rPr lang="zh-CN" altLang="en-US" dirty="0">
                <a:solidFill>
                  <a:schemeClr val="hlink"/>
                </a:solidFill>
                <a:latin typeface="Times New Roman" panose="02020603050405020304" pitchFamily="18" charset="0"/>
                <a:ea typeface="微软雅黑" panose="020B0503020204020204" pitchFamily="34" charset="-122"/>
                <a:cs typeface="Times New Roman" panose="02020603050405020304" pitchFamily="18" charset="0"/>
              </a:rPr>
              <a:t>个部件串联组成</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b="0" dirty="0">
                <a:latin typeface="Times New Roman" panose="02020603050405020304" pitchFamily="18" charset="0"/>
                <a:ea typeface="微软雅黑" panose="020B0503020204020204" pitchFamily="34" charset="-122"/>
                <a:cs typeface="Times New Roman" panose="02020603050405020304" pitchFamily="18" charset="0"/>
              </a:rPr>
              <a:t>部件</a:t>
            </a:r>
            <a:r>
              <a:rPr lang="en-US" altLang="zh-CN" b="0" dirty="0">
                <a:latin typeface="Times New Roman" panose="02020603050405020304" pitchFamily="18" charset="0"/>
                <a:ea typeface="微软雅黑" panose="020B0503020204020204" pitchFamily="34" charset="-122"/>
                <a:cs typeface="Times New Roman" panose="02020603050405020304" pitchFamily="18" charset="0"/>
              </a:rPr>
              <a:t>A</a:t>
            </a:r>
            <a:r>
              <a:rPr lang="en-US" altLang="zh-CN" b="0" baseline="-25000" dirty="0">
                <a:latin typeface="Times New Roman" panose="02020603050405020304" pitchFamily="18" charset="0"/>
                <a:ea typeface="微软雅黑" panose="020B0503020204020204" pitchFamily="34" charset="-122"/>
                <a:cs typeface="Times New Roman" panose="02020603050405020304" pitchFamily="18" charset="0"/>
              </a:rPr>
              <a:t>i</a:t>
            </a:r>
            <a:r>
              <a:rPr lang="zh-CN" altLang="en-US" b="0" dirty="0">
                <a:latin typeface="Times New Roman" panose="02020603050405020304" pitchFamily="18" charset="0"/>
                <a:ea typeface="微软雅黑" panose="020B0503020204020204" pitchFamily="34" charset="-122"/>
                <a:cs typeface="Times New Roman" panose="02020603050405020304" pitchFamily="18" charset="0"/>
              </a:rPr>
              <a:t>的寿命服从指数分布，则分配给</a:t>
            </a:r>
            <a:r>
              <a:rPr lang="en-US" altLang="zh-CN" b="0" i="1" dirty="0">
                <a:latin typeface="Times New Roman" panose="02020603050405020304" pitchFamily="18" charset="0"/>
                <a:ea typeface="微软雅黑" panose="020B0503020204020204" pitchFamily="34" charset="-122"/>
                <a:cs typeface="Times New Roman" panose="02020603050405020304" pitchFamily="18" charset="0"/>
              </a:rPr>
              <a:t>A</a:t>
            </a:r>
            <a:r>
              <a:rPr lang="en-US" altLang="zh-CN" b="0" i="1" baseline="-25000" dirty="0">
                <a:latin typeface="Times New Roman" panose="02020603050405020304" pitchFamily="18" charset="0"/>
                <a:ea typeface="微软雅黑" panose="020B0503020204020204" pitchFamily="34" charset="-122"/>
                <a:cs typeface="Times New Roman" panose="02020603050405020304" pitchFamily="18" charset="0"/>
              </a:rPr>
              <a:t>i</a:t>
            </a:r>
            <a:r>
              <a:rPr lang="zh-CN" altLang="en-US" b="0" dirty="0">
                <a:latin typeface="Times New Roman" panose="02020603050405020304" pitchFamily="18" charset="0"/>
                <a:ea typeface="微软雅黑" panose="020B0503020204020204" pitchFamily="34" charset="-122"/>
                <a:cs typeface="Times New Roman" panose="02020603050405020304" pitchFamily="18" charset="0"/>
              </a:rPr>
              <a:t>的失效率为</a:t>
            </a:r>
          </a:p>
        </p:txBody>
      </p:sp>
      <p:graphicFrame>
        <p:nvGraphicFramePr>
          <p:cNvPr id="111621" name="Object 5"/>
          <p:cNvGraphicFramePr>
            <a:graphicFrameLocks noChangeAspect="1"/>
          </p:cNvGraphicFramePr>
          <p:nvPr/>
        </p:nvGraphicFramePr>
        <p:xfrm>
          <a:off x="8544272" y="2492896"/>
          <a:ext cx="360040" cy="540060"/>
        </p:xfrm>
        <a:graphic>
          <a:graphicData uri="http://schemas.openxmlformats.org/presentationml/2006/ole">
            <mc:AlternateContent xmlns:mc="http://schemas.openxmlformats.org/markup-compatibility/2006">
              <mc:Choice xmlns:v="urn:schemas-microsoft-com:vml" Requires="v">
                <p:oleObj name="Equation" r:id="rId2" imgW="253800" imgH="380880" progId="Equation.3">
                  <p:embed/>
                </p:oleObj>
              </mc:Choice>
              <mc:Fallback>
                <p:oleObj name="Equation" r:id="rId2" imgW="253800" imgH="380880" progId="Equation.3">
                  <p:embed/>
                  <p:pic>
                    <p:nvPicPr>
                      <p:cNvPr id="111621" name="Object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44272" y="2492896"/>
                        <a:ext cx="360040" cy="540060"/>
                      </a:xfrm>
                      <a:prstGeom prst="rect">
                        <a:avLst/>
                      </a:prstGeom>
                      <a:noFill/>
                      <a:ln>
                        <a:noFill/>
                      </a:ln>
                      <a:effectLst/>
                    </p:spPr>
                  </p:pic>
                </p:oleObj>
              </mc:Fallback>
            </mc:AlternateContent>
          </a:graphicData>
        </a:graphic>
      </p:graphicFrame>
      <p:sp>
        <p:nvSpPr>
          <p:cNvPr id="111622" name="Rectangle 6"/>
          <p:cNvSpPr>
            <a:spLocks noChangeArrowheads="1"/>
          </p:cNvSpPr>
          <p:nvPr/>
        </p:nvSpPr>
        <p:spPr bwMode="auto">
          <a:xfrm>
            <a:off x="2438400" y="3124201"/>
            <a:ext cx="74676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20000"/>
              </a:spcBef>
              <a:buClr>
                <a:schemeClr val="folHlink"/>
              </a:buClr>
              <a:buSzPct val="60000"/>
              <a:buFont typeface="Wingdings" pitchFamily="2" charset="2"/>
              <a:buChar char="n"/>
            </a:pPr>
            <a:r>
              <a:rPr lang="zh-CN" altLang="en-US" sz="2800" b="1" dirty="0">
                <a:latin typeface="Times New Roman" panose="02020603050405020304" pitchFamily="18" charset="0"/>
                <a:cs typeface="Times New Roman" panose="02020603050405020304" pitchFamily="18" charset="0"/>
              </a:rPr>
              <a:t>系统要求</a:t>
            </a:r>
            <a:r>
              <a:rPr lang="en-US" altLang="zh-CN" sz="2800" b="1" i="1" dirty="0">
                <a:latin typeface="Times New Roman" panose="02020603050405020304" pitchFamily="18" charset="0"/>
                <a:cs typeface="Times New Roman" panose="02020603050405020304" pitchFamily="18" charset="0"/>
              </a:rPr>
              <a:t>A</a:t>
            </a:r>
            <a:r>
              <a:rPr lang="en-US" altLang="zh-CN" sz="2800" b="1" i="1" baseline="-25000" dirty="0">
                <a:latin typeface="Times New Roman" panose="02020603050405020304" pitchFamily="18" charset="0"/>
                <a:cs typeface="Times New Roman" panose="02020603050405020304" pitchFamily="18" charset="0"/>
              </a:rPr>
              <a:t>i</a:t>
            </a:r>
            <a:r>
              <a:rPr lang="zh-CN" altLang="en-US" sz="2800" b="1" dirty="0">
                <a:latin typeface="Times New Roman" panose="02020603050405020304" pitchFamily="18" charset="0"/>
                <a:cs typeface="Times New Roman" panose="02020603050405020304" pitchFamily="18" charset="0"/>
              </a:rPr>
              <a:t>工作时间为</a:t>
            </a:r>
            <a:r>
              <a:rPr lang="en-US" altLang="zh-CN" sz="2800" b="1" i="1" dirty="0">
                <a:latin typeface="Times New Roman" panose="02020603050405020304" pitchFamily="18" charset="0"/>
                <a:cs typeface="Times New Roman" panose="02020603050405020304" pitchFamily="18" charset="0"/>
              </a:rPr>
              <a:t>t</a:t>
            </a:r>
            <a:r>
              <a:rPr lang="en-US" altLang="zh-CN" sz="2800" b="1" i="1" baseline="-25000" dirty="0">
                <a:latin typeface="Times New Roman" panose="02020603050405020304" pitchFamily="18" charset="0"/>
                <a:cs typeface="Times New Roman" panose="02020603050405020304" pitchFamily="18" charset="0"/>
              </a:rPr>
              <a:t>i</a:t>
            </a:r>
            <a:r>
              <a:rPr lang="en-US" altLang="zh-CN" sz="2800" b="1" dirty="0">
                <a:latin typeface="Times New Roman" panose="02020603050405020304" pitchFamily="18" charset="0"/>
                <a:cs typeface="Times New Roman" panose="02020603050405020304" pitchFamily="18" charset="0"/>
              </a:rPr>
              <a:t>，</a:t>
            </a:r>
            <a:r>
              <a:rPr lang="zh-CN" altLang="en-US" sz="2800" b="1" dirty="0">
                <a:latin typeface="Times New Roman" panose="02020603050405020304" pitchFamily="18" charset="0"/>
                <a:cs typeface="Times New Roman" panose="02020603050405020304" pitchFamily="18" charset="0"/>
              </a:rPr>
              <a:t>则</a:t>
            </a:r>
            <a:r>
              <a:rPr lang="en-US" altLang="zh-CN" sz="2800" b="1" i="1" dirty="0">
                <a:latin typeface="Times New Roman" panose="02020603050405020304" pitchFamily="18" charset="0"/>
                <a:cs typeface="Times New Roman" panose="02020603050405020304" pitchFamily="18" charset="0"/>
              </a:rPr>
              <a:t>A</a:t>
            </a:r>
            <a:r>
              <a:rPr lang="en-US" altLang="zh-CN" sz="2800" b="1" i="1" baseline="-25000" dirty="0">
                <a:latin typeface="Times New Roman" panose="02020603050405020304" pitchFamily="18" charset="0"/>
                <a:cs typeface="Times New Roman" panose="02020603050405020304" pitchFamily="18" charset="0"/>
              </a:rPr>
              <a:t>i</a:t>
            </a:r>
            <a:r>
              <a:rPr lang="zh-CN" altLang="en-US" sz="2800" b="1" dirty="0">
                <a:latin typeface="Times New Roman" panose="02020603050405020304" pitchFamily="18" charset="0"/>
                <a:cs typeface="Times New Roman" panose="02020603050405020304" pitchFamily="18" charset="0"/>
              </a:rPr>
              <a:t>可靠度为</a:t>
            </a:r>
          </a:p>
        </p:txBody>
      </p:sp>
      <p:graphicFrame>
        <p:nvGraphicFramePr>
          <p:cNvPr id="111623" name="Object 7"/>
          <p:cNvGraphicFramePr>
            <a:graphicFrameLocks noChangeAspect="1"/>
          </p:cNvGraphicFramePr>
          <p:nvPr/>
        </p:nvGraphicFramePr>
        <p:xfrm>
          <a:off x="3810000" y="3810001"/>
          <a:ext cx="3505200" cy="423863"/>
        </p:xfrm>
        <a:graphic>
          <a:graphicData uri="http://schemas.openxmlformats.org/presentationml/2006/ole">
            <mc:AlternateContent xmlns:mc="http://schemas.openxmlformats.org/markup-compatibility/2006">
              <mc:Choice xmlns:v="urn:schemas-microsoft-com:vml" Requires="v">
                <p:oleObj name="Equation" r:id="rId4" imgW="2552400" imgH="419040" progId="Equation.3">
                  <p:embed/>
                </p:oleObj>
              </mc:Choice>
              <mc:Fallback>
                <p:oleObj name="Equation" r:id="rId4" imgW="2552400" imgH="419040" progId="Equation.3">
                  <p:embed/>
                  <p:pic>
                    <p:nvPicPr>
                      <p:cNvPr id="111623" name="Object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10000" y="3810001"/>
                        <a:ext cx="3505200" cy="4238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1631" name="Rectangle 15"/>
          <p:cNvSpPr>
            <a:spLocks noChangeArrowheads="1"/>
          </p:cNvSpPr>
          <p:nvPr/>
        </p:nvSpPr>
        <p:spPr bwMode="auto">
          <a:xfrm>
            <a:off x="1981201" y="4419601"/>
            <a:ext cx="3681413"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lvl="1">
              <a:spcBef>
                <a:spcPct val="20000"/>
              </a:spcBef>
              <a:buClr>
                <a:schemeClr val="folHlink"/>
              </a:buClr>
              <a:buSzPct val="60000"/>
              <a:buFont typeface="Wingdings" pitchFamily="2" charset="2"/>
              <a:buChar char="n"/>
            </a:pPr>
            <a:r>
              <a:rPr lang="zh-CN" altLang="en-US" sz="2800" b="1" dirty="0">
                <a:latin typeface="Times New Roman" panose="02020603050405020304" pitchFamily="18" charset="0"/>
                <a:cs typeface="Times New Roman" panose="02020603050405020304" pitchFamily="18" charset="0"/>
              </a:rPr>
              <a:t>部件</a:t>
            </a:r>
            <a:r>
              <a:rPr lang="en-US" altLang="zh-CN" sz="2800" b="1" i="1" dirty="0">
                <a:latin typeface="Times New Roman" panose="02020603050405020304" pitchFamily="18" charset="0"/>
                <a:cs typeface="Times New Roman" panose="02020603050405020304" pitchFamily="18" charset="0"/>
              </a:rPr>
              <a:t>A</a:t>
            </a:r>
            <a:r>
              <a:rPr lang="en-US" altLang="zh-CN" sz="2800" b="1" i="1" baseline="-25000" dirty="0">
                <a:latin typeface="Times New Roman" panose="02020603050405020304" pitchFamily="18" charset="0"/>
                <a:cs typeface="Times New Roman" panose="02020603050405020304" pitchFamily="18" charset="0"/>
              </a:rPr>
              <a:t>i</a:t>
            </a:r>
            <a:r>
              <a:rPr lang="zh-CN" altLang="en-US" sz="2800" b="1" dirty="0">
                <a:latin typeface="Times New Roman" panose="02020603050405020304" pitchFamily="18" charset="0"/>
                <a:cs typeface="Times New Roman" panose="02020603050405020304" pitchFamily="18" charset="0"/>
              </a:rPr>
              <a:t>重要度为    </a:t>
            </a:r>
          </a:p>
        </p:txBody>
      </p:sp>
      <p:graphicFrame>
        <p:nvGraphicFramePr>
          <p:cNvPr id="111632" name="Object 16"/>
          <p:cNvGraphicFramePr>
            <a:graphicFrameLocks noChangeAspect="1"/>
          </p:cNvGraphicFramePr>
          <p:nvPr/>
        </p:nvGraphicFramePr>
        <p:xfrm>
          <a:off x="5105400" y="4419600"/>
          <a:ext cx="427038" cy="533400"/>
        </p:xfrm>
        <a:graphic>
          <a:graphicData uri="http://schemas.openxmlformats.org/presentationml/2006/ole">
            <mc:AlternateContent xmlns:mc="http://schemas.openxmlformats.org/markup-compatibility/2006">
              <mc:Choice xmlns:v="urn:schemas-microsoft-com:vml" Requires="v">
                <p:oleObj name="Equation" r:id="rId6" imgW="304560" imgH="380880" progId="Equation.3">
                  <p:embed/>
                </p:oleObj>
              </mc:Choice>
              <mc:Fallback>
                <p:oleObj name="Equation" r:id="rId6" imgW="304560" imgH="380880" progId="Equation.3">
                  <p:embed/>
                  <p:pic>
                    <p:nvPicPr>
                      <p:cNvPr id="111632" name="Object 1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05400" y="4419600"/>
                        <a:ext cx="427038" cy="53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1633" name="Text Box 17"/>
          <p:cNvSpPr txBox="1">
            <a:spLocks noChangeArrowheads="1"/>
          </p:cNvSpPr>
          <p:nvPr/>
        </p:nvSpPr>
        <p:spPr bwMode="auto">
          <a:xfrm>
            <a:off x="2438400" y="5029201"/>
            <a:ext cx="41148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800" dirty="0"/>
              <a:t>则系统分配给</a:t>
            </a:r>
            <a:r>
              <a:rPr lang="en-US" altLang="zh-CN" sz="2800" i="1" dirty="0">
                <a:latin typeface="Times New Roman" panose="02020603050405020304" pitchFamily="18" charset="0"/>
                <a:cs typeface="Times New Roman" panose="02020603050405020304" pitchFamily="18" charset="0"/>
              </a:rPr>
              <a:t>A</a:t>
            </a:r>
            <a:r>
              <a:rPr lang="en-US" altLang="zh-CN" sz="2800" i="1" baseline="-25000" dirty="0">
                <a:latin typeface="Times New Roman" panose="02020603050405020304" pitchFamily="18" charset="0"/>
                <a:cs typeface="Times New Roman" panose="02020603050405020304" pitchFamily="18" charset="0"/>
              </a:rPr>
              <a:t>i</a:t>
            </a:r>
            <a:r>
              <a:rPr lang="zh-CN" altLang="en-US" sz="2800" dirty="0"/>
              <a:t>的可靠度</a:t>
            </a:r>
          </a:p>
        </p:txBody>
      </p:sp>
      <p:graphicFrame>
        <p:nvGraphicFramePr>
          <p:cNvPr id="111634" name="Object 18"/>
          <p:cNvGraphicFramePr>
            <a:graphicFrameLocks noChangeAspect="1"/>
          </p:cNvGraphicFramePr>
          <p:nvPr/>
        </p:nvGraphicFramePr>
        <p:xfrm>
          <a:off x="6553200" y="5029201"/>
          <a:ext cx="914400" cy="511175"/>
        </p:xfrm>
        <a:graphic>
          <a:graphicData uri="http://schemas.openxmlformats.org/presentationml/2006/ole">
            <mc:AlternateContent xmlns:mc="http://schemas.openxmlformats.org/markup-compatibility/2006">
              <mc:Choice xmlns:v="urn:schemas-microsoft-com:vml" Requires="v">
                <p:oleObj name="Equation" r:id="rId8" imgW="749160" imgH="419040" progId="Equation.3">
                  <p:embed/>
                </p:oleObj>
              </mc:Choice>
              <mc:Fallback>
                <p:oleObj name="Equation" r:id="rId8" imgW="749160" imgH="419040" progId="Equation.3">
                  <p:embed/>
                  <p:pic>
                    <p:nvPicPr>
                      <p:cNvPr id="111634" name="Object 1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553200" y="5029201"/>
                        <a:ext cx="914400" cy="511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1635" name="Object 19"/>
          <p:cNvGraphicFramePr>
            <a:graphicFrameLocks noChangeAspect="1"/>
          </p:cNvGraphicFramePr>
          <p:nvPr/>
        </p:nvGraphicFramePr>
        <p:xfrm>
          <a:off x="2514600" y="5846764"/>
          <a:ext cx="5181600" cy="477837"/>
        </p:xfrm>
        <a:graphic>
          <a:graphicData uri="http://schemas.openxmlformats.org/presentationml/2006/ole">
            <mc:AlternateContent xmlns:mc="http://schemas.openxmlformats.org/markup-compatibility/2006">
              <mc:Choice xmlns:v="urn:schemas-microsoft-com:vml" Requires="v">
                <p:oleObj name="Equation" r:id="rId10" imgW="4546440" imgH="419040" progId="Equation.3">
                  <p:embed/>
                </p:oleObj>
              </mc:Choice>
              <mc:Fallback>
                <p:oleObj name="Equation" r:id="rId10" imgW="4546440" imgH="419040" progId="Equation.3">
                  <p:embed/>
                  <p:pic>
                    <p:nvPicPr>
                      <p:cNvPr id="111635" name="Object 19"/>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514600" y="5846764"/>
                        <a:ext cx="5181600" cy="4778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 name="Rectangle 2"/>
          <p:cNvSpPr txBox="1">
            <a:spLocks noChangeArrowheads="1"/>
          </p:cNvSpPr>
          <p:nvPr/>
        </p:nvSpPr>
        <p:spPr>
          <a:xfrm>
            <a:off x="2241476" y="188642"/>
            <a:ext cx="7690048"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rtlCol="0" anchor="ctr">
            <a:sp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3600" b="1" dirty="0">
                <a:latin typeface="黑体" pitchFamily="49" charset="-122"/>
                <a:ea typeface="黑体" pitchFamily="49" charset="-122"/>
                <a:cs typeface="+mn-cs"/>
              </a:rPr>
              <a:t>3.3</a:t>
            </a:r>
            <a:r>
              <a:rPr lang="zh-CN" altLang="en-US" sz="3600" b="1" dirty="0">
                <a:latin typeface="黑体" pitchFamily="49" charset="-122"/>
                <a:ea typeface="黑体" pitchFamily="49" charset="-122"/>
                <a:cs typeface="+mn-cs"/>
              </a:rPr>
              <a:t> 可靠性分配</a:t>
            </a:r>
            <a:r>
              <a:rPr lang="en-US" altLang="zh-CN" sz="3600" b="1" dirty="0">
                <a:latin typeface="黑体" pitchFamily="49" charset="-122"/>
                <a:ea typeface="黑体" pitchFamily="49" charset="-122"/>
                <a:cs typeface="+mn-cs"/>
              </a:rPr>
              <a:t>-</a:t>
            </a:r>
            <a:r>
              <a:rPr lang="en-US" altLang="zh-CN" sz="3600" dirty="0">
                <a:solidFill>
                  <a:schemeClr val="hlink"/>
                </a:solidFill>
              </a:rPr>
              <a:t>AGREE</a:t>
            </a:r>
            <a:r>
              <a:rPr lang="zh-CN" altLang="en-US" sz="3600" dirty="0">
                <a:solidFill>
                  <a:schemeClr val="hlink"/>
                </a:solidFill>
              </a:rPr>
              <a:t>分配法</a:t>
            </a:r>
          </a:p>
        </p:txBody>
      </p:sp>
    </p:spTree>
    <p:extLst>
      <p:ext uri="{BB962C8B-B14F-4D97-AF65-F5344CB8AC3E}">
        <p14:creationId xmlns:p14="http://schemas.microsoft.com/office/powerpoint/2010/main" val="4109758644"/>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1026"/>
          <p:cNvSpPr>
            <a:spLocks noChangeArrowheads="1"/>
          </p:cNvSpPr>
          <p:nvPr/>
        </p:nvSpPr>
        <p:spPr bwMode="auto">
          <a:xfrm>
            <a:off x="2971801" y="669925"/>
            <a:ext cx="849313"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lvl="1">
              <a:spcBef>
                <a:spcPct val="20000"/>
              </a:spcBef>
              <a:buClr>
                <a:schemeClr val="folHlink"/>
              </a:buClr>
              <a:buSzPct val="60000"/>
              <a:buFont typeface="Wingdings" pitchFamily="2" charset="2"/>
              <a:buChar char="n"/>
            </a:pPr>
            <a:endParaRPr lang="zh-CN" altLang="en-US" sz="3600"/>
          </a:p>
        </p:txBody>
      </p:sp>
      <p:sp>
        <p:nvSpPr>
          <p:cNvPr id="116741" name="Rectangle 1029"/>
          <p:cNvSpPr>
            <a:spLocks noChangeArrowheads="1"/>
          </p:cNvSpPr>
          <p:nvPr/>
        </p:nvSpPr>
        <p:spPr bwMode="auto">
          <a:xfrm>
            <a:off x="2135560" y="1681644"/>
            <a:ext cx="8784976"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20000"/>
              </a:spcBef>
              <a:buClr>
                <a:schemeClr val="folHlink"/>
              </a:buClr>
              <a:buSzPct val="60000"/>
              <a:buFont typeface="Wingdings" pitchFamily="2" charset="2"/>
              <a:buChar char="n"/>
            </a:pPr>
            <a:r>
              <a:rPr lang="zh-CN" altLang="en-US" sz="2800" dirty="0"/>
              <a:t>设整个系统可靠度为</a:t>
            </a:r>
            <a:r>
              <a:rPr lang="en-US" altLang="zh-CN" sz="2800" dirty="0"/>
              <a:t>R，</a:t>
            </a:r>
            <a:r>
              <a:rPr lang="zh-CN" altLang="en-US" sz="2800" dirty="0"/>
              <a:t>按等同分配法，</a:t>
            </a:r>
            <a:r>
              <a:rPr lang="en-US" altLang="zh-CN" sz="2800" dirty="0"/>
              <a:t>A</a:t>
            </a:r>
            <a:r>
              <a:rPr lang="en-US" altLang="zh-CN" sz="2800" baseline="-25000" dirty="0"/>
              <a:t>i</a:t>
            </a:r>
            <a:r>
              <a:rPr lang="zh-CN" altLang="en-US" sz="2800" dirty="0"/>
              <a:t>部件可靠度</a:t>
            </a:r>
          </a:p>
        </p:txBody>
      </p:sp>
      <p:graphicFrame>
        <p:nvGraphicFramePr>
          <p:cNvPr id="116742" name="Object 1030"/>
          <p:cNvGraphicFramePr>
            <a:graphicFrameLocks noChangeAspect="1"/>
          </p:cNvGraphicFramePr>
          <p:nvPr/>
        </p:nvGraphicFramePr>
        <p:xfrm>
          <a:off x="4495800" y="2286000"/>
          <a:ext cx="2209800" cy="628650"/>
        </p:xfrm>
        <a:graphic>
          <a:graphicData uri="http://schemas.openxmlformats.org/presentationml/2006/ole">
            <mc:AlternateContent xmlns:mc="http://schemas.openxmlformats.org/markup-compatibility/2006">
              <mc:Choice xmlns:v="urn:schemas-microsoft-com:vml" Requires="v">
                <p:oleObj name="Equation" r:id="rId2" imgW="1473120" imgH="419040" progId="Equation.3">
                  <p:embed/>
                </p:oleObj>
              </mc:Choice>
              <mc:Fallback>
                <p:oleObj name="Equation" r:id="rId2" imgW="1473120" imgH="419040" progId="Equation.3">
                  <p:embed/>
                  <p:pic>
                    <p:nvPicPr>
                      <p:cNvPr id="116742" name="Object 103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95800" y="2286000"/>
                        <a:ext cx="2209800" cy="628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6748" name="Text Box 1036"/>
          <p:cNvSpPr txBox="1">
            <a:spLocks noChangeArrowheads="1"/>
          </p:cNvSpPr>
          <p:nvPr/>
        </p:nvSpPr>
        <p:spPr bwMode="auto">
          <a:xfrm>
            <a:off x="2241476" y="990600"/>
            <a:ext cx="11430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3200">
                <a:solidFill>
                  <a:schemeClr val="hlink"/>
                </a:solidFill>
              </a:rPr>
              <a:t>注意：</a:t>
            </a:r>
          </a:p>
        </p:txBody>
      </p:sp>
      <p:graphicFrame>
        <p:nvGraphicFramePr>
          <p:cNvPr id="116749" name="Object 1037"/>
          <p:cNvGraphicFramePr>
            <a:graphicFrameLocks noChangeAspect="1"/>
          </p:cNvGraphicFramePr>
          <p:nvPr/>
        </p:nvGraphicFramePr>
        <p:xfrm>
          <a:off x="6007100" y="3244850"/>
          <a:ext cx="177800" cy="368300"/>
        </p:xfrm>
        <a:graphic>
          <a:graphicData uri="http://schemas.openxmlformats.org/presentationml/2006/ole">
            <mc:AlternateContent xmlns:mc="http://schemas.openxmlformats.org/markup-compatibility/2006">
              <mc:Choice xmlns:v="urn:schemas-microsoft-com:vml" Requires="v">
                <p:oleObj name="Equation" r:id="rId4" imgW="177480" imgH="368280" progId="Equation.3">
                  <p:embed/>
                </p:oleObj>
              </mc:Choice>
              <mc:Fallback>
                <p:oleObj name="Equation" r:id="rId4" imgW="177480" imgH="368280" progId="Equation.3">
                  <p:embed/>
                  <p:pic>
                    <p:nvPicPr>
                      <p:cNvPr id="116749" name="Object 103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07100" y="3244850"/>
                        <a:ext cx="177800" cy="368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6750" name="Object 1038"/>
          <p:cNvGraphicFramePr>
            <a:graphicFrameLocks noChangeAspect="1"/>
          </p:cNvGraphicFramePr>
          <p:nvPr/>
        </p:nvGraphicFramePr>
        <p:xfrm>
          <a:off x="4439816" y="990601"/>
          <a:ext cx="2438400" cy="557213"/>
        </p:xfrm>
        <a:graphic>
          <a:graphicData uri="http://schemas.openxmlformats.org/presentationml/2006/ole">
            <mc:AlternateContent xmlns:mc="http://schemas.openxmlformats.org/markup-compatibility/2006">
              <mc:Choice xmlns:v="urn:schemas-microsoft-com:vml" Requires="v">
                <p:oleObj name="Equation" r:id="rId6" imgW="1688760" imgH="419040" progId="Equation.3">
                  <p:embed/>
                </p:oleObj>
              </mc:Choice>
              <mc:Fallback>
                <p:oleObj name="Equation" r:id="rId6" imgW="1688760" imgH="419040" progId="Equation.3">
                  <p:embed/>
                  <p:pic>
                    <p:nvPicPr>
                      <p:cNvPr id="116750" name="Object 103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39816" y="990601"/>
                        <a:ext cx="2438400" cy="5572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6751" name="Object 1039"/>
          <p:cNvGraphicFramePr>
            <a:graphicFrameLocks noChangeAspect="1"/>
          </p:cNvGraphicFramePr>
          <p:nvPr/>
        </p:nvGraphicFramePr>
        <p:xfrm>
          <a:off x="6934200" y="3111500"/>
          <a:ext cx="3048000" cy="850900"/>
        </p:xfrm>
        <a:graphic>
          <a:graphicData uri="http://schemas.openxmlformats.org/presentationml/2006/ole">
            <mc:AlternateContent xmlns:mc="http://schemas.openxmlformats.org/markup-compatibility/2006">
              <mc:Choice xmlns:v="urn:schemas-microsoft-com:vml" Requires="v">
                <p:oleObj name="Equation" r:id="rId8" imgW="1993680" imgH="723600" progId="Equation.3">
                  <p:embed/>
                </p:oleObj>
              </mc:Choice>
              <mc:Fallback>
                <p:oleObj name="Equation" r:id="rId8" imgW="1993680" imgH="723600" progId="Equation.3">
                  <p:embed/>
                  <p:pic>
                    <p:nvPicPr>
                      <p:cNvPr id="116751" name="Object 103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934200" y="3111500"/>
                        <a:ext cx="3048000" cy="850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6752" name="Object 1040"/>
          <p:cNvGraphicFramePr>
            <a:graphicFrameLocks noChangeAspect="1"/>
          </p:cNvGraphicFramePr>
          <p:nvPr/>
        </p:nvGraphicFramePr>
        <p:xfrm>
          <a:off x="3733800" y="3263900"/>
          <a:ext cx="1981200" cy="482600"/>
        </p:xfrm>
        <a:graphic>
          <a:graphicData uri="http://schemas.openxmlformats.org/presentationml/2006/ole">
            <mc:AlternateContent xmlns:mc="http://schemas.openxmlformats.org/markup-compatibility/2006">
              <mc:Choice xmlns:v="urn:schemas-microsoft-com:vml" Requires="v">
                <p:oleObj name="Equation" r:id="rId10" imgW="1409400" imgH="342720" progId="Equation.3">
                  <p:embed/>
                </p:oleObj>
              </mc:Choice>
              <mc:Fallback>
                <p:oleObj name="Equation" r:id="rId10" imgW="1409400" imgH="342720" progId="Equation.3">
                  <p:embed/>
                  <p:pic>
                    <p:nvPicPr>
                      <p:cNvPr id="116752" name="Object 1040"/>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733800" y="3263900"/>
                        <a:ext cx="1981200" cy="482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6753" name="Text Box 1041"/>
          <p:cNvSpPr txBox="1">
            <a:spLocks noChangeArrowheads="1"/>
          </p:cNvSpPr>
          <p:nvPr/>
        </p:nvSpPr>
        <p:spPr bwMode="auto">
          <a:xfrm>
            <a:off x="2209800" y="3048000"/>
            <a:ext cx="14478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3600">
                <a:solidFill>
                  <a:schemeClr val="hlink"/>
                </a:solidFill>
              </a:rPr>
              <a:t>也即</a:t>
            </a:r>
            <a:r>
              <a:rPr lang="zh-CN" altLang="en-US"/>
              <a:t>：</a:t>
            </a:r>
          </a:p>
        </p:txBody>
      </p:sp>
      <p:sp>
        <p:nvSpPr>
          <p:cNvPr id="116754" name="AutoShape 1042"/>
          <p:cNvSpPr>
            <a:spLocks noChangeArrowheads="1"/>
          </p:cNvSpPr>
          <p:nvPr/>
        </p:nvSpPr>
        <p:spPr bwMode="auto">
          <a:xfrm>
            <a:off x="6019800" y="3416300"/>
            <a:ext cx="609600" cy="304800"/>
          </a:xfrm>
          <a:prstGeom prst="rightArrow">
            <a:avLst>
              <a:gd name="adj1" fmla="val 50000"/>
              <a:gd name="adj2" fmla="val 500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755" name="Rectangle 1043"/>
          <p:cNvSpPr>
            <a:spLocks noChangeArrowheads="1"/>
          </p:cNvSpPr>
          <p:nvPr/>
        </p:nvSpPr>
        <p:spPr bwMode="auto">
          <a:xfrm>
            <a:off x="2209800" y="4025900"/>
            <a:ext cx="60198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spcBef>
                <a:spcPct val="20000"/>
              </a:spcBef>
              <a:buClr>
                <a:schemeClr val="folHlink"/>
              </a:buClr>
              <a:buSzPct val="60000"/>
              <a:buFont typeface="Wingdings" pitchFamily="2" charset="2"/>
              <a:buChar char="n"/>
            </a:pPr>
            <a:r>
              <a:rPr lang="zh-CN" altLang="en-US" sz="2800" b="1"/>
              <a:t>则系统分配给部件</a:t>
            </a:r>
            <a:r>
              <a:rPr lang="en-US" altLang="zh-CN" sz="2800" b="1"/>
              <a:t>A</a:t>
            </a:r>
            <a:r>
              <a:rPr lang="en-US" altLang="zh-CN" sz="2800" b="1" baseline="-25000"/>
              <a:t>i</a:t>
            </a:r>
            <a:r>
              <a:rPr lang="zh-CN" altLang="en-US" sz="2800" b="1"/>
              <a:t>的失效率</a:t>
            </a:r>
            <a:r>
              <a:rPr lang="zh-CN" altLang="en-US" sz="2800" b="1">
                <a:solidFill>
                  <a:schemeClr val="hlink"/>
                </a:solidFill>
              </a:rPr>
              <a:t>应为</a:t>
            </a:r>
          </a:p>
        </p:txBody>
      </p:sp>
      <p:graphicFrame>
        <p:nvGraphicFramePr>
          <p:cNvPr id="116756" name="Object 1044"/>
          <p:cNvGraphicFramePr>
            <a:graphicFrameLocks noChangeAspect="1"/>
          </p:cNvGraphicFramePr>
          <p:nvPr/>
        </p:nvGraphicFramePr>
        <p:xfrm>
          <a:off x="3352800" y="4711701"/>
          <a:ext cx="2133600" cy="868363"/>
        </p:xfrm>
        <a:graphic>
          <a:graphicData uri="http://schemas.openxmlformats.org/presentationml/2006/ole">
            <mc:AlternateContent xmlns:mc="http://schemas.openxmlformats.org/markup-compatibility/2006">
              <mc:Choice xmlns:v="urn:schemas-microsoft-com:vml" Requires="v">
                <p:oleObj name="Equation" r:id="rId12" imgW="1511280" imgH="799920" progId="Equation.3">
                  <p:embed/>
                </p:oleObj>
              </mc:Choice>
              <mc:Fallback>
                <p:oleObj name="Equation" r:id="rId12" imgW="1511280" imgH="799920" progId="Equation.3">
                  <p:embed/>
                  <p:pic>
                    <p:nvPicPr>
                      <p:cNvPr id="116756" name="Object 1044"/>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352800" y="4711701"/>
                        <a:ext cx="2133600" cy="8683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6757" name="Object 1045"/>
          <p:cNvGraphicFramePr>
            <a:graphicFrameLocks noChangeAspect="1"/>
          </p:cNvGraphicFramePr>
          <p:nvPr/>
        </p:nvGraphicFramePr>
        <p:xfrm>
          <a:off x="5867400" y="4864101"/>
          <a:ext cx="1447800" cy="365125"/>
        </p:xfrm>
        <a:graphic>
          <a:graphicData uri="http://schemas.openxmlformats.org/presentationml/2006/ole">
            <mc:AlternateContent xmlns:mc="http://schemas.openxmlformats.org/markup-compatibility/2006">
              <mc:Choice xmlns:v="urn:schemas-microsoft-com:vml" Requires="v">
                <p:oleObj name="Equation" r:id="rId14" imgW="1307880" imgH="330120" progId="Equation.3">
                  <p:embed/>
                </p:oleObj>
              </mc:Choice>
              <mc:Fallback>
                <p:oleObj name="Equation" r:id="rId14" imgW="1307880" imgH="330120" progId="Equation.3">
                  <p:embed/>
                  <p:pic>
                    <p:nvPicPr>
                      <p:cNvPr id="116757" name="Object 1045"/>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867400" y="4864101"/>
                        <a:ext cx="1447800" cy="365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6758" name="Object 1046"/>
          <p:cNvGraphicFramePr>
            <a:graphicFrameLocks noChangeAspect="1"/>
          </p:cNvGraphicFramePr>
          <p:nvPr/>
        </p:nvGraphicFramePr>
        <p:xfrm>
          <a:off x="3105150" y="5638800"/>
          <a:ext cx="477838" cy="762000"/>
        </p:xfrm>
        <a:graphic>
          <a:graphicData uri="http://schemas.openxmlformats.org/presentationml/2006/ole">
            <mc:AlternateContent xmlns:mc="http://schemas.openxmlformats.org/markup-compatibility/2006">
              <mc:Choice xmlns:v="urn:schemas-microsoft-com:vml" Requires="v">
                <p:oleObj name="Equation" r:id="rId16" imgW="291960" imgH="723600" progId="Equation.3">
                  <p:embed/>
                </p:oleObj>
              </mc:Choice>
              <mc:Fallback>
                <p:oleObj name="Equation" r:id="rId16" imgW="291960" imgH="723600" progId="Equation.3">
                  <p:embed/>
                  <p:pic>
                    <p:nvPicPr>
                      <p:cNvPr id="116758" name="Object 1046"/>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105150" y="5638800"/>
                        <a:ext cx="477838" cy="762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6759" name="Text Box 1047"/>
          <p:cNvSpPr txBox="1">
            <a:spLocks noChangeArrowheads="1"/>
          </p:cNvSpPr>
          <p:nvPr/>
        </p:nvSpPr>
        <p:spPr bwMode="auto">
          <a:xfrm>
            <a:off x="3733800" y="5867401"/>
            <a:ext cx="24384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800">
                <a:solidFill>
                  <a:schemeClr val="hlink"/>
                </a:solidFill>
                <a:latin typeface="Times New Roman"/>
              </a:rPr>
              <a:t>—</a:t>
            </a:r>
            <a:r>
              <a:rPr lang="zh-CN" altLang="en-US" sz="2800">
                <a:solidFill>
                  <a:schemeClr val="hlink"/>
                </a:solidFill>
              </a:rPr>
              <a:t>也是权重</a:t>
            </a:r>
          </a:p>
        </p:txBody>
      </p:sp>
      <p:sp>
        <p:nvSpPr>
          <p:cNvPr id="17" name="Rectangle 2"/>
          <p:cNvSpPr txBox="1">
            <a:spLocks noChangeArrowheads="1"/>
          </p:cNvSpPr>
          <p:nvPr/>
        </p:nvSpPr>
        <p:spPr>
          <a:xfrm>
            <a:off x="2241476" y="116633"/>
            <a:ext cx="7690048"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rtlCol="0" anchor="ctr">
            <a:sp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3600" b="1" dirty="0">
                <a:latin typeface="黑体" pitchFamily="49" charset="-122"/>
                <a:ea typeface="黑体" pitchFamily="49" charset="-122"/>
                <a:cs typeface="+mn-cs"/>
              </a:rPr>
              <a:t>3.3</a:t>
            </a:r>
            <a:r>
              <a:rPr lang="zh-CN" altLang="en-US" sz="3600" b="1" dirty="0">
                <a:latin typeface="黑体" pitchFamily="49" charset="-122"/>
                <a:ea typeface="黑体" pitchFamily="49" charset="-122"/>
                <a:cs typeface="+mn-cs"/>
              </a:rPr>
              <a:t> 可靠性分配</a:t>
            </a:r>
            <a:r>
              <a:rPr lang="en-US" altLang="zh-CN" sz="3600" b="1" dirty="0">
                <a:latin typeface="黑体" pitchFamily="49" charset="-122"/>
                <a:ea typeface="黑体" pitchFamily="49" charset="-122"/>
                <a:cs typeface="+mn-cs"/>
              </a:rPr>
              <a:t>-</a:t>
            </a:r>
            <a:r>
              <a:rPr lang="en-US" altLang="zh-CN" sz="3600" dirty="0">
                <a:solidFill>
                  <a:schemeClr val="hlink"/>
                </a:solidFill>
              </a:rPr>
              <a:t>AGREE</a:t>
            </a:r>
            <a:r>
              <a:rPr lang="zh-CN" altLang="en-US" sz="3600" dirty="0">
                <a:solidFill>
                  <a:schemeClr val="hlink"/>
                </a:solidFill>
              </a:rPr>
              <a:t>分配法</a:t>
            </a:r>
          </a:p>
        </p:txBody>
      </p:sp>
    </p:spTree>
    <p:extLst>
      <p:ext uri="{BB962C8B-B14F-4D97-AF65-F5344CB8AC3E}">
        <p14:creationId xmlns:p14="http://schemas.microsoft.com/office/powerpoint/2010/main" val="2482465578"/>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Line 2"/>
          <p:cNvSpPr>
            <a:spLocks noChangeShapeType="1"/>
          </p:cNvSpPr>
          <p:nvPr/>
        </p:nvSpPr>
        <p:spPr bwMode="auto">
          <a:xfrm>
            <a:off x="2895600" y="2941712"/>
            <a:ext cx="609600"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7763" name="Rectangle 3"/>
          <p:cNvSpPr>
            <a:spLocks noChangeArrowheads="1"/>
          </p:cNvSpPr>
          <p:nvPr/>
        </p:nvSpPr>
        <p:spPr bwMode="auto">
          <a:xfrm>
            <a:off x="3505200" y="2636912"/>
            <a:ext cx="609600" cy="6096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764" name="Rectangle 4"/>
          <p:cNvSpPr>
            <a:spLocks noChangeArrowheads="1"/>
          </p:cNvSpPr>
          <p:nvPr/>
        </p:nvSpPr>
        <p:spPr bwMode="auto">
          <a:xfrm>
            <a:off x="4495800" y="2636912"/>
            <a:ext cx="609600" cy="6096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765" name="Rectangle 5"/>
          <p:cNvSpPr>
            <a:spLocks noChangeArrowheads="1"/>
          </p:cNvSpPr>
          <p:nvPr/>
        </p:nvSpPr>
        <p:spPr bwMode="auto">
          <a:xfrm>
            <a:off x="5486400" y="2636912"/>
            <a:ext cx="609600" cy="6096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766" name="Rectangle 6"/>
          <p:cNvSpPr>
            <a:spLocks noChangeArrowheads="1"/>
          </p:cNvSpPr>
          <p:nvPr/>
        </p:nvSpPr>
        <p:spPr bwMode="auto">
          <a:xfrm>
            <a:off x="7620000" y="2636912"/>
            <a:ext cx="609600" cy="6096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767" name="Line 7"/>
          <p:cNvSpPr>
            <a:spLocks noChangeShapeType="1"/>
          </p:cNvSpPr>
          <p:nvPr/>
        </p:nvSpPr>
        <p:spPr bwMode="auto">
          <a:xfrm>
            <a:off x="4114800" y="2941712"/>
            <a:ext cx="381000"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7768" name="Line 8"/>
          <p:cNvSpPr>
            <a:spLocks noChangeShapeType="1"/>
          </p:cNvSpPr>
          <p:nvPr/>
        </p:nvSpPr>
        <p:spPr bwMode="auto">
          <a:xfrm>
            <a:off x="5105400" y="2941712"/>
            <a:ext cx="381000"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7769" name="Line 9"/>
          <p:cNvSpPr>
            <a:spLocks noChangeShapeType="1"/>
          </p:cNvSpPr>
          <p:nvPr/>
        </p:nvSpPr>
        <p:spPr bwMode="auto">
          <a:xfrm>
            <a:off x="6096000" y="2941712"/>
            <a:ext cx="381000"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7770" name="Line 10"/>
          <p:cNvSpPr>
            <a:spLocks noChangeShapeType="1"/>
          </p:cNvSpPr>
          <p:nvPr/>
        </p:nvSpPr>
        <p:spPr bwMode="auto">
          <a:xfrm>
            <a:off x="7239000" y="2941712"/>
            <a:ext cx="381000"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7772" name="Text Box 12"/>
          <p:cNvSpPr txBox="1">
            <a:spLocks noChangeArrowheads="1"/>
          </p:cNvSpPr>
          <p:nvPr/>
        </p:nvSpPr>
        <p:spPr bwMode="auto">
          <a:xfrm>
            <a:off x="6477000" y="2636912"/>
            <a:ext cx="9144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a:latin typeface="Times New Roman"/>
              </a:rPr>
              <a:t>……</a:t>
            </a:r>
            <a:endParaRPr lang="zh-CN" altLang="en-US"/>
          </a:p>
        </p:txBody>
      </p:sp>
      <p:graphicFrame>
        <p:nvGraphicFramePr>
          <p:cNvPr id="117773" name="Object 13"/>
          <p:cNvGraphicFramePr>
            <a:graphicFrameLocks noChangeAspect="1"/>
          </p:cNvGraphicFramePr>
          <p:nvPr/>
        </p:nvGraphicFramePr>
        <p:xfrm>
          <a:off x="3676650" y="2789312"/>
          <a:ext cx="254000" cy="368300"/>
        </p:xfrm>
        <a:graphic>
          <a:graphicData uri="http://schemas.openxmlformats.org/presentationml/2006/ole">
            <mc:AlternateContent xmlns:mc="http://schemas.openxmlformats.org/markup-compatibility/2006">
              <mc:Choice xmlns:v="urn:schemas-microsoft-com:vml" Requires="v">
                <p:oleObj name="Equation" r:id="rId2" imgW="253800" imgH="368280" progId="Equation.3">
                  <p:embed/>
                </p:oleObj>
              </mc:Choice>
              <mc:Fallback>
                <p:oleObj name="Equation" r:id="rId2" imgW="253800" imgH="368280" progId="Equation.3">
                  <p:embed/>
                  <p:pic>
                    <p:nvPicPr>
                      <p:cNvPr id="117773" name="Object 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76650" y="2789312"/>
                        <a:ext cx="254000" cy="368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7774" name="Object 14"/>
          <p:cNvGraphicFramePr>
            <a:graphicFrameLocks noChangeAspect="1"/>
          </p:cNvGraphicFramePr>
          <p:nvPr/>
        </p:nvGraphicFramePr>
        <p:xfrm>
          <a:off x="4730750" y="2789312"/>
          <a:ext cx="279400" cy="368300"/>
        </p:xfrm>
        <a:graphic>
          <a:graphicData uri="http://schemas.openxmlformats.org/presentationml/2006/ole">
            <mc:AlternateContent xmlns:mc="http://schemas.openxmlformats.org/markup-compatibility/2006">
              <mc:Choice xmlns:v="urn:schemas-microsoft-com:vml" Requires="v">
                <p:oleObj name="Equation" r:id="rId4" imgW="279360" imgH="368280" progId="Equation.3">
                  <p:embed/>
                </p:oleObj>
              </mc:Choice>
              <mc:Fallback>
                <p:oleObj name="Equation" r:id="rId4" imgW="279360" imgH="368280" progId="Equation.3">
                  <p:embed/>
                  <p:pic>
                    <p:nvPicPr>
                      <p:cNvPr id="117774" name="Object 1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30750" y="2789312"/>
                        <a:ext cx="279400" cy="368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7775" name="Object 15"/>
          <p:cNvGraphicFramePr>
            <a:graphicFrameLocks noChangeAspect="1"/>
          </p:cNvGraphicFramePr>
          <p:nvPr/>
        </p:nvGraphicFramePr>
        <p:xfrm>
          <a:off x="5727700" y="2782962"/>
          <a:ext cx="266700" cy="381000"/>
        </p:xfrm>
        <a:graphic>
          <a:graphicData uri="http://schemas.openxmlformats.org/presentationml/2006/ole">
            <mc:AlternateContent xmlns:mc="http://schemas.openxmlformats.org/markup-compatibility/2006">
              <mc:Choice xmlns:v="urn:schemas-microsoft-com:vml" Requires="v">
                <p:oleObj name="Equation" r:id="rId6" imgW="266400" imgH="380880" progId="Equation.3">
                  <p:embed/>
                </p:oleObj>
              </mc:Choice>
              <mc:Fallback>
                <p:oleObj name="Equation" r:id="rId6" imgW="266400" imgH="380880" progId="Equation.3">
                  <p:embed/>
                  <p:pic>
                    <p:nvPicPr>
                      <p:cNvPr id="117775" name="Object 1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727700" y="2782962"/>
                        <a:ext cx="266700" cy="381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7776" name="Object 16"/>
          <p:cNvGraphicFramePr>
            <a:graphicFrameLocks noChangeAspect="1"/>
          </p:cNvGraphicFramePr>
          <p:nvPr/>
        </p:nvGraphicFramePr>
        <p:xfrm>
          <a:off x="7753350" y="2782962"/>
          <a:ext cx="330200" cy="381000"/>
        </p:xfrm>
        <a:graphic>
          <a:graphicData uri="http://schemas.openxmlformats.org/presentationml/2006/ole">
            <mc:AlternateContent xmlns:mc="http://schemas.openxmlformats.org/markup-compatibility/2006">
              <mc:Choice xmlns:v="urn:schemas-microsoft-com:vml" Requires="v">
                <p:oleObj name="Equation" r:id="rId8" imgW="330120" imgH="380880" progId="Equation.3">
                  <p:embed/>
                </p:oleObj>
              </mc:Choice>
              <mc:Fallback>
                <p:oleObj name="Equation" r:id="rId8" imgW="330120" imgH="380880" progId="Equation.3">
                  <p:embed/>
                  <p:pic>
                    <p:nvPicPr>
                      <p:cNvPr id="117776" name="Object 1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753350" y="2782962"/>
                        <a:ext cx="330200" cy="381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7777" name="Text Box 17"/>
          <p:cNvSpPr txBox="1">
            <a:spLocks noChangeArrowheads="1"/>
          </p:cNvSpPr>
          <p:nvPr/>
        </p:nvSpPr>
        <p:spPr bwMode="auto">
          <a:xfrm>
            <a:off x="2362200" y="980729"/>
            <a:ext cx="60198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Clr>
                <a:schemeClr val="hlink"/>
              </a:buClr>
              <a:buFont typeface="Wingdings" pitchFamily="2" charset="2"/>
              <a:buChar char="Ø"/>
            </a:pPr>
            <a:r>
              <a:rPr lang="zh-CN" altLang="en-US" sz="2800">
                <a:solidFill>
                  <a:schemeClr val="hlink"/>
                </a:solidFill>
              </a:rPr>
              <a:t>（2）若系统由</a:t>
            </a:r>
            <a:r>
              <a:rPr lang="en-US" altLang="zh-CN" sz="2800">
                <a:solidFill>
                  <a:schemeClr val="hlink"/>
                </a:solidFill>
              </a:rPr>
              <a:t>m</a:t>
            </a:r>
            <a:r>
              <a:rPr lang="zh-CN" altLang="en-US" sz="2800">
                <a:solidFill>
                  <a:schemeClr val="hlink"/>
                </a:solidFill>
              </a:rPr>
              <a:t>个分系统串联组成</a:t>
            </a:r>
          </a:p>
        </p:txBody>
      </p:sp>
      <p:sp>
        <p:nvSpPr>
          <p:cNvPr id="117778" name="Line 18"/>
          <p:cNvSpPr>
            <a:spLocks noChangeShapeType="1"/>
          </p:cNvSpPr>
          <p:nvPr/>
        </p:nvSpPr>
        <p:spPr bwMode="auto">
          <a:xfrm>
            <a:off x="3810000" y="3322712"/>
            <a:ext cx="0" cy="83820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7779" name="Line 19"/>
          <p:cNvSpPr>
            <a:spLocks noChangeShapeType="1"/>
          </p:cNvSpPr>
          <p:nvPr/>
        </p:nvSpPr>
        <p:spPr bwMode="auto">
          <a:xfrm>
            <a:off x="7924800" y="3322712"/>
            <a:ext cx="0" cy="83820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7780" name="Line 20"/>
          <p:cNvSpPr>
            <a:spLocks noChangeShapeType="1"/>
          </p:cNvSpPr>
          <p:nvPr/>
        </p:nvSpPr>
        <p:spPr bwMode="auto">
          <a:xfrm>
            <a:off x="3810000" y="4008512"/>
            <a:ext cx="4114800" cy="0"/>
          </a:xfrm>
          <a:prstGeom prst="line">
            <a:avLst/>
          </a:prstGeom>
          <a:noFill/>
          <a:ln w="9525">
            <a:solidFill>
              <a:schemeClr val="tx1"/>
            </a:solidFill>
            <a:miter lim="800000"/>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aphicFrame>
        <p:nvGraphicFramePr>
          <p:cNvPr id="117781" name="Object 21"/>
          <p:cNvGraphicFramePr>
            <a:graphicFrameLocks noChangeAspect="1"/>
          </p:cNvGraphicFramePr>
          <p:nvPr/>
        </p:nvGraphicFramePr>
        <p:xfrm>
          <a:off x="5486400" y="3576712"/>
          <a:ext cx="533400" cy="406400"/>
        </p:xfrm>
        <a:graphic>
          <a:graphicData uri="http://schemas.openxmlformats.org/presentationml/2006/ole">
            <mc:AlternateContent xmlns:mc="http://schemas.openxmlformats.org/markup-compatibility/2006">
              <mc:Choice xmlns:v="urn:schemas-microsoft-com:vml" Requires="v">
                <p:oleObj name="Equation" r:id="rId10" imgW="266400" imgH="203040" progId="Equation.3">
                  <p:embed/>
                </p:oleObj>
              </mc:Choice>
              <mc:Fallback>
                <p:oleObj name="Equation" r:id="rId10" imgW="266400" imgH="203040" progId="Equation.3">
                  <p:embed/>
                  <p:pic>
                    <p:nvPicPr>
                      <p:cNvPr id="117781" name="Object 2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486400" y="3576712"/>
                        <a:ext cx="533400" cy="40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7782" name="Rectangle 22"/>
          <p:cNvSpPr>
            <a:spLocks noChangeArrowheads="1"/>
          </p:cNvSpPr>
          <p:nvPr/>
        </p:nvSpPr>
        <p:spPr bwMode="auto">
          <a:xfrm>
            <a:off x="2819400" y="1514129"/>
            <a:ext cx="7467600" cy="860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90000"/>
              </a:lnSpc>
              <a:spcBef>
                <a:spcPct val="20000"/>
              </a:spcBef>
              <a:buClr>
                <a:schemeClr val="folHlink"/>
              </a:buClr>
              <a:buSzPct val="60000"/>
              <a:buFont typeface="Wingdings" pitchFamily="2" charset="2"/>
              <a:buChar char="n"/>
            </a:pPr>
            <a:r>
              <a:rPr lang="zh-CN" altLang="en-US" sz="2800" b="1"/>
              <a:t>则第</a:t>
            </a:r>
            <a:r>
              <a:rPr lang="en-US" altLang="zh-CN" sz="2800" b="1"/>
              <a:t>i</a:t>
            </a:r>
            <a:r>
              <a:rPr lang="zh-CN" altLang="en-US" sz="2800" b="1"/>
              <a:t>个分系统组件有</a:t>
            </a:r>
            <a:r>
              <a:rPr lang="en-US" altLang="zh-CN" sz="2800" b="1"/>
              <a:t>n</a:t>
            </a:r>
            <a:r>
              <a:rPr lang="en-US" altLang="zh-CN" sz="2800" b="1" baseline="-25000"/>
              <a:t>i</a:t>
            </a:r>
            <a:r>
              <a:rPr lang="zh-CN" altLang="en-US" sz="2800" b="1"/>
              <a:t>单元,则分配给第</a:t>
            </a:r>
            <a:r>
              <a:rPr lang="en-US" altLang="zh-CN" sz="2800" b="1"/>
              <a:t>I</a:t>
            </a:r>
            <a:r>
              <a:rPr lang="zh-CN" altLang="en-US" sz="2800" b="1"/>
              <a:t>个分系统的失效率</a:t>
            </a:r>
          </a:p>
        </p:txBody>
      </p:sp>
      <p:graphicFrame>
        <p:nvGraphicFramePr>
          <p:cNvPr id="117783" name="Object 23"/>
          <p:cNvGraphicFramePr>
            <a:graphicFrameLocks noChangeAspect="1"/>
          </p:cNvGraphicFramePr>
          <p:nvPr/>
        </p:nvGraphicFramePr>
        <p:xfrm>
          <a:off x="4648200" y="4222074"/>
          <a:ext cx="3581400" cy="1398588"/>
        </p:xfrm>
        <a:graphic>
          <a:graphicData uri="http://schemas.openxmlformats.org/presentationml/2006/ole">
            <mc:AlternateContent xmlns:mc="http://schemas.openxmlformats.org/markup-compatibility/2006">
              <mc:Choice xmlns:v="urn:schemas-microsoft-com:vml" Requires="v">
                <p:oleObj name="Equation" r:id="rId12" imgW="1574640" imgH="799920" progId="Equation.3">
                  <p:embed/>
                </p:oleObj>
              </mc:Choice>
              <mc:Fallback>
                <p:oleObj name="Equation" r:id="rId12" imgW="1574640" imgH="799920" progId="Equation.3">
                  <p:embed/>
                  <p:pic>
                    <p:nvPicPr>
                      <p:cNvPr id="117783" name="Object 23"/>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648200" y="4222074"/>
                        <a:ext cx="3581400" cy="1398588"/>
                      </a:xfrm>
                      <a:prstGeom prst="rect">
                        <a:avLst/>
                      </a:prstGeom>
                      <a:noFill/>
                      <a:ln w="9525">
                        <a:solidFill>
                          <a:schemeClr val="hlink"/>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7784" name="Object 24"/>
          <p:cNvGraphicFramePr>
            <a:graphicFrameLocks noChangeAspect="1"/>
          </p:cNvGraphicFramePr>
          <p:nvPr/>
        </p:nvGraphicFramePr>
        <p:xfrm>
          <a:off x="4343400" y="5562600"/>
          <a:ext cx="5410200" cy="1085850"/>
        </p:xfrm>
        <a:graphic>
          <a:graphicData uri="http://schemas.openxmlformats.org/presentationml/2006/ole">
            <mc:AlternateContent xmlns:mc="http://schemas.openxmlformats.org/markup-compatibility/2006">
              <mc:Choice xmlns:v="urn:schemas-microsoft-com:vml" Requires="v">
                <p:oleObj name="Equation" r:id="rId14" imgW="4051080" imgH="812520" progId="Equation.3">
                  <p:embed/>
                </p:oleObj>
              </mc:Choice>
              <mc:Fallback>
                <p:oleObj name="Equation" r:id="rId14" imgW="4051080" imgH="812520" progId="Equation.3">
                  <p:embed/>
                  <p:pic>
                    <p:nvPicPr>
                      <p:cNvPr id="117784" name="Object 24"/>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343400" y="5562600"/>
                        <a:ext cx="5410200" cy="10858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7785" name="Text Box 25"/>
          <p:cNvSpPr txBox="1">
            <a:spLocks noChangeArrowheads="1"/>
          </p:cNvSpPr>
          <p:nvPr/>
        </p:nvSpPr>
        <p:spPr bwMode="auto">
          <a:xfrm>
            <a:off x="1981200" y="5638800"/>
            <a:ext cx="15240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3600" b="1"/>
              <a:t>其中</a:t>
            </a:r>
          </a:p>
        </p:txBody>
      </p:sp>
      <p:graphicFrame>
        <p:nvGraphicFramePr>
          <p:cNvPr id="117786" name="Object 26"/>
          <p:cNvGraphicFramePr>
            <a:graphicFrameLocks noChangeAspect="1"/>
          </p:cNvGraphicFramePr>
          <p:nvPr/>
        </p:nvGraphicFramePr>
        <p:xfrm>
          <a:off x="5181600" y="1971328"/>
          <a:ext cx="304800" cy="457200"/>
        </p:xfrm>
        <a:graphic>
          <a:graphicData uri="http://schemas.openxmlformats.org/presentationml/2006/ole">
            <mc:AlternateContent xmlns:mc="http://schemas.openxmlformats.org/markup-compatibility/2006">
              <mc:Choice xmlns:v="urn:schemas-microsoft-com:vml" Requires="v">
                <p:oleObj name="Equation" r:id="rId16" imgW="253800" imgH="380880" progId="Equation.3">
                  <p:embed/>
                </p:oleObj>
              </mc:Choice>
              <mc:Fallback>
                <p:oleObj name="Equation" r:id="rId16" imgW="253800" imgH="380880" progId="Equation.3">
                  <p:embed/>
                  <p:pic>
                    <p:nvPicPr>
                      <p:cNvPr id="117786" name="Object 26"/>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5181600" y="1971328"/>
                        <a:ext cx="304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7787" name="Line 27"/>
          <p:cNvSpPr>
            <a:spLocks noChangeShapeType="1"/>
          </p:cNvSpPr>
          <p:nvPr/>
        </p:nvSpPr>
        <p:spPr bwMode="auto">
          <a:xfrm>
            <a:off x="8305800" y="2941712"/>
            <a:ext cx="533400" cy="0"/>
          </a:xfrm>
          <a:prstGeom prst="line">
            <a:avLst/>
          </a:prstGeom>
          <a:noFill/>
          <a:ln w="28575">
            <a:solidFill>
              <a:schemeClr val="tx1"/>
            </a:solidFill>
            <a:miter lim="800000"/>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7788" name="Text Box 28"/>
          <p:cNvSpPr txBox="1">
            <a:spLocks noChangeArrowheads="1"/>
          </p:cNvSpPr>
          <p:nvPr/>
        </p:nvSpPr>
        <p:spPr bwMode="auto">
          <a:xfrm>
            <a:off x="8899526" y="2733750"/>
            <a:ext cx="877163" cy="369332"/>
          </a:xfrm>
          <a:prstGeom prst="rect">
            <a:avLst/>
          </a:prstGeom>
          <a:solidFill>
            <a:srgbClr val="66FF3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t>分系统</a:t>
            </a:r>
          </a:p>
        </p:txBody>
      </p:sp>
      <p:sp>
        <p:nvSpPr>
          <p:cNvPr id="117789" name="Text Box 29"/>
          <p:cNvSpPr txBox="1">
            <a:spLocks noChangeArrowheads="1"/>
          </p:cNvSpPr>
          <p:nvPr/>
        </p:nvSpPr>
        <p:spPr bwMode="auto">
          <a:xfrm>
            <a:off x="2011363" y="4437966"/>
            <a:ext cx="1616075" cy="646331"/>
          </a:xfrm>
          <a:prstGeom prst="rect">
            <a:avLst/>
          </a:prstGeom>
          <a:solidFill>
            <a:srgbClr val="66FF3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b="1">
                <a:latin typeface="微软雅黑" panose="020B0503020204020204" pitchFamily="34" charset="-122"/>
                <a:ea typeface="微软雅黑" panose="020B0503020204020204" pitchFamily="34" charset="-122"/>
              </a:rPr>
              <a:t>各分系统（单元）失效率</a:t>
            </a:r>
          </a:p>
        </p:txBody>
      </p:sp>
      <p:sp>
        <p:nvSpPr>
          <p:cNvPr id="29" name="Rectangle 2"/>
          <p:cNvSpPr txBox="1">
            <a:spLocks noChangeArrowheads="1"/>
          </p:cNvSpPr>
          <p:nvPr/>
        </p:nvSpPr>
        <p:spPr>
          <a:xfrm>
            <a:off x="2241476" y="188642"/>
            <a:ext cx="7690048"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rtlCol="0" anchor="ctr">
            <a:sp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3600" b="1" dirty="0">
                <a:latin typeface="黑体" pitchFamily="49" charset="-122"/>
                <a:ea typeface="黑体" pitchFamily="49" charset="-122"/>
                <a:cs typeface="+mn-cs"/>
              </a:rPr>
              <a:t>3.3</a:t>
            </a:r>
            <a:r>
              <a:rPr lang="zh-CN" altLang="en-US" sz="3600" b="1" dirty="0">
                <a:latin typeface="黑体" pitchFamily="49" charset="-122"/>
                <a:ea typeface="黑体" pitchFamily="49" charset="-122"/>
                <a:cs typeface="+mn-cs"/>
              </a:rPr>
              <a:t> 可靠性分配</a:t>
            </a:r>
            <a:r>
              <a:rPr lang="en-US" altLang="zh-CN" sz="3600" b="1" dirty="0">
                <a:latin typeface="黑体" pitchFamily="49" charset="-122"/>
                <a:ea typeface="黑体" pitchFamily="49" charset="-122"/>
                <a:cs typeface="+mn-cs"/>
              </a:rPr>
              <a:t>-</a:t>
            </a:r>
            <a:r>
              <a:rPr lang="en-US" altLang="zh-CN" sz="3600" dirty="0">
                <a:solidFill>
                  <a:schemeClr val="hlink"/>
                </a:solidFill>
              </a:rPr>
              <a:t>AGREE</a:t>
            </a:r>
            <a:r>
              <a:rPr lang="zh-CN" altLang="en-US" sz="3600" dirty="0">
                <a:solidFill>
                  <a:schemeClr val="hlink"/>
                </a:solidFill>
              </a:rPr>
              <a:t>分配法</a:t>
            </a:r>
          </a:p>
        </p:txBody>
      </p:sp>
    </p:spTree>
    <p:extLst>
      <p:ext uri="{BB962C8B-B14F-4D97-AF65-F5344CB8AC3E}">
        <p14:creationId xmlns:p14="http://schemas.microsoft.com/office/powerpoint/2010/main" val="2568685215"/>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p:cNvSpPr>
            <a:spLocks noGrp="1" noChangeArrowheads="1"/>
          </p:cNvSpPr>
          <p:nvPr>
            <p:ph type="title"/>
          </p:nvPr>
        </p:nvSpPr>
        <p:spPr>
          <a:xfrm>
            <a:off x="2590800" y="980728"/>
            <a:ext cx="4487862" cy="677862"/>
          </a:xfrm>
        </p:spPr>
        <p:txBody>
          <a:bodyPr/>
          <a:lstStyle/>
          <a:p>
            <a:r>
              <a:rPr lang="zh-CN" altLang="en-US" sz="2800"/>
              <a:t>分配给第 </a:t>
            </a:r>
            <a:r>
              <a:rPr lang="en-US" altLang="zh-CN" sz="2800"/>
              <a:t>I </a:t>
            </a:r>
            <a:r>
              <a:rPr lang="zh-CN" altLang="en-US" sz="2800"/>
              <a:t>个系统的可靠度</a:t>
            </a:r>
          </a:p>
        </p:txBody>
      </p:sp>
      <p:sp>
        <p:nvSpPr>
          <p:cNvPr id="113667" name="Rectangle 3"/>
          <p:cNvSpPr>
            <a:spLocks noGrp="1" noChangeArrowheads="1"/>
          </p:cNvSpPr>
          <p:nvPr>
            <p:ph type="body" idx="1"/>
          </p:nvPr>
        </p:nvSpPr>
        <p:spPr>
          <a:xfrm>
            <a:off x="2133600" y="4876800"/>
            <a:ext cx="6019800" cy="457200"/>
          </a:xfrm>
          <a:solidFill>
            <a:srgbClr val="66FF33"/>
          </a:solidFill>
        </p:spPr>
        <p:txBody>
          <a:bodyPr>
            <a:normAutofit lnSpcReduction="10000"/>
          </a:bodyPr>
          <a:lstStyle/>
          <a:p>
            <a:pPr>
              <a:lnSpc>
                <a:spcPct val="90000"/>
              </a:lnSpc>
            </a:pPr>
            <a:r>
              <a:rPr lang="zh-CN" altLang="en-US" dirty="0">
                <a:solidFill>
                  <a:schemeClr val="hlink"/>
                </a:solidFill>
                <a:latin typeface="Times New Roman" panose="02020603050405020304" pitchFamily="18" charset="0"/>
                <a:ea typeface="微软雅黑" panose="020B0503020204020204" pitchFamily="34" charset="-122"/>
                <a:cs typeface="Times New Roman" panose="02020603050405020304" pitchFamily="18" charset="0"/>
              </a:rPr>
              <a:t>故最后分配给第</a:t>
            </a:r>
            <a:r>
              <a:rPr lang="en-US" altLang="zh-CN" i="1" dirty="0" err="1">
                <a:solidFill>
                  <a:schemeClr val="hlink"/>
                </a:solidFill>
                <a:latin typeface="Times New Roman" panose="02020603050405020304" pitchFamily="18" charset="0"/>
                <a:ea typeface="微软雅黑" panose="020B0503020204020204" pitchFamily="34" charset="-122"/>
                <a:cs typeface="Times New Roman" panose="02020603050405020304" pitchFamily="18" charset="0"/>
              </a:rPr>
              <a:t>i</a:t>
            </a:r>
            <a:r>
              <a:rPr lang="zh-CN" altLang="en-US" dirty="0">
                <a:solidFill>
                  <a:schemeClr val="hlink"/>
                </a:solidFill>
                <a:latin typeface="Times New Roman" panose="02020603050405020304" pitchFamily="18" charset="0"/>
                <a:ea typeface="微软雅黑" panose="020B0503020204020204" pitchFamily="34" charset="-122"/>
                <a:cs typeface="Times New Roman" panose="02020603050405020304" pitchFamily="18" charset="0"/>
              </a:rPr>
              <a:t>分系统的可靠度为</a:t>
            </a:r>
          </a:p>
        </p:txBody>
      </p:sp>
      <p:graphicFrame>
        <p:nvGraphicFramePr>
          <p:cNvPr id="113668" name="Object 4"/>
          <p:cNvGraphicFramePr>
            <a:graphicFrameLocks noChangeAspect="1"/>
          </p:cNvGraphicFramePr>
          <p:nvPr/>
        </p:nvGraphicFramePr>
        <p:xfrm>
          <a:off x="7032104" y="980729"/>
          <a:ext cx="1143000" cy="639763"/>
        </p:xfrm>
        <a:graphic>
          <a:graphicData uri="http://schemas.openxmlformats.org/presentationml/2006/ole">
            <mc:AlternateContent xmlns:mc="http://schemas.openxmlformats.org/markup-compatibility/2006">
              <mc:Choice xmlns:v="urn:schemas-microsoft-com:vml" Requires="v">
                <p:oleObj name="Equation" r:id="rId2" imgW="749160" imgH="419040" progId="Equation.3">
                  <p:embed/>
                </p:oleObj>
              </mc:Choice>
              <mc:Fallback>
                <p:oleObj name="Equation" r:id="rId2" imgW="749160" imgH="419040" progId="Equation.3">
                  <p:embed/>
                  <p:pic>
                    <p:nvPicPr>
                      <p:cNvPr id="113668" name="Object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32104" y="980729"/>
                        <a:ext cx="1143000" cy="6397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3672" name="Object 8"/>
          <p:cNvGraphicFramePr>
            <a:graphicFrameLocks noChangeAspect="1"/>
          </p:cNvGraphicFramePr>
          <p:nvPr/>
        </p:nvGraphicFramePr>
        <p:xfrm>
          <a:off x="3962400" y="4191000"/>
          <a:ext cx="2819400" cy="444500"/>
        </p:xfrm>
        <a:graphic>
          <a:graphicData uri="http://schemas.openxmlformats.org/presentationml/2006/ole">
            <mc:AlternateContent xmlns:mc="http://schemas.openxmlformats.org/markup-compatibility/2006">
              <mc:Choice xmlns:v="urn:schemas-microsoft-com:vml" Requires="v">
                <p:oleObj name="Equation" r:id="rId4" imgW="2095200" imgH="330120" progId="Equation.3">
                  <p:embed/>
                </p:oleObj>
              </mc:Choice>
              <mc:Fallback>
                <p:oleObj name="Equation" r:id="rId4" imgW="2095200" imgH="330120" progId="Equation.3">
                  <p:embed/>
                  <p:pic>
                    <p:nvPicPr>
                      <p:cNvPr id="113672" name="Object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62400" y="4191000"/>
                        <a:ext cx="2819400" cy="44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3673" name="Text Box 9"/>
          <p:cNvSpPr txBox="1">
            <a:spLocks noChangeArrowheads="1"/>
          </p:cNvSpPr>
          <p:nvPr/>
        </p:nvSpPr>
        <p:spPr bwMode="auto">
          <a:xfrm>
            <a:off x="1981200" y="3962400"/>
            <a:ext cx="12192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3600">
                <a:solidFill>
                  <a:schemeClr val="hlink"/>
                </a:solidFill>
              </a:rPr>
              <a:t>因为</a:t>
            </a:r>
          </a:p>
        </p:txBody>
      </p:sp>
      <p:graphicFrame>
        <p:nvGraphicFramePr>
          <p:cNvPr id="113674" name="Object 10"/>
          <p:cNvGraphicFramePr>
            <a:graphicFrameLocks noChangeAspect="1"/>
          </p:cNvGraphicFramePr>
          <p:nvPr/>
        </p:nvGraphicFramePr>
        <p:xfrm>
          <a:off x="3352800" y="5448300"/>
          <a:ext cx="3886200" cy="1092200"/>
        </p:xfrm>
        <a:graphic>
          <a:graphicData uri="http://schemas.openxmlformats.org/presentationml/2006/ole">
            <mc:AlternateContent xmlns:mc="http://schemas.openxmlformats.org/markup-compatibility/2006">
              <mc:Choice xmlns:v="urn:schemas-microsoft-com:vml" Requires="v">
                <p:oleObj name="Equation" r:id="rId6" imgW="3708360" imgH="1041120" progId="Equation.3">
                  <p:embed/>
                </p:oleObj>
              </mc:Choice>
              <mc:Fallback>
                <p:oleObj name="Equation" r:id="rId6" imgW="3708360" imgH="1041120" progId="Equation.3">
                  <p:embed/>
                  <p:pic>
                    <p:nvPicPr>
                      <p:cNvPr id="113674" name="Object 1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52800" y="5448300"/>
                        <a:ext cx="3886200" cy="1092200"/>
                      </a:xfrm>
                      <a:prstGeom prst="rect">
                        <a:avLst/>
                      </a:prstGeom>
                      <a:noFill/>
                      <a:ln w="9525">
                        <a:solidFill>
                          <a:schemeClr val="hlink"/>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 name="Rectangle 2"/>
          <p:cNvSpPr txBox="1">
            <a:spLocks noChangeArrowheads="1"/>
          </p:cNvSpPr>
          <p:nvPr/>
        </p:nvSpPr>
        <p:spPr>
          <a:xfrm>
            <a:off x="2241476" y="188642"/>
            <a:ext cx="7690048"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rtlCol="0" anchor="ctr">
            <a:sp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3600" b="1" dirty="0">
                <a:latin typeface="黑体" pitchFamily="49" charset="-122"/>
                <a:ea typeface="黑体" pitchFamily="49" charset="-122"/>
                <a:cs typeface="+mn-cs"/>
              </a:rPr>
              <a:t>3.3</a:t>
            </a:r>
            <a:r>
              <a:rPr lang="zh-CN" altLang="en-US" sz="3600" b="1" dirty="0">
                <a:latin typeface="黑体" pitchFamily="49" charset="-122"/>
                <a:ea typeface="黑体" pitchFamily="49" charset="-122"/>
                <a:cs typeface="+mn-cs"/>
              </a:rPr>
              <a:t> 可靠性分配</a:t>
            </a:r>
            <a:r>
              <a:rPr lang="en-US" altLang="zh-CN" sz="3600" b="1" dirty="0">
                <a:latin typeface="黑体" pitchFamily="49" charset="-122"/>
                <a:ea typeface="黑体" pitchFamily="49" charset="-122"/>
                <a:cs typeface="+mn-cs"/>
              </a:rPr>
              <a:t>-</a:t>
            </a:r>
            <a:r>
              <a:rPr lang="en-US" altLang="zh-CN" sz="3600" dirty="0">
                <a:solidFill>
                  <a:schemeClr val="hlink"/>
                </a:solidFill>
              </a:rPr>
              <a:t>AGREE</a:t>
            </a:r>
            <a:r>
              <a:rPr lang="zh-CN" altLang="en-US" sz="3600" dirty="0">
                <a:solidFill>
                  <a:schemeClr val="hlink"/>
                </a:solidFill>
              </a:rPr>
              <a:t>分配法</a:t>
            </a:r>
          </a:p>
        </p:txBody>
      </p:sp>
      <p:graphicFrame>
        <p:nvGraphicFramePr>
          <p:cNvPr id="2" name="对象 1"/>
          <p:cNvGraphicFramePr>
            <a:graphicFrameLocks noChangeAspect="1"/>
          </p:cNvGraphicFramePr>
          <p:nvPr/>
        </p:nvGraphicFramePr>
        <p:xfrm>
          <a:off x="3453395" y="1596678"/>
          <a:ext cx="5266210" cy="2380208"/>
        </p:xfrm>
        <a:graphic>
          <a:graphicData uri="http://schemas.openxmlformats.org/presentationml/2006/ole">
            <mc:AlternateContent xmlns:mc="http://schemas.openxmlformats.org/markup-compatibility/2006">
              <mc:Choice xmlns:v="urn:schemas-microsoft-com:vml" Requires="v">
                <p:oleObj name="Equation" r:id="rId8" imgW="2247840" imgH="1015920" progId="Equation.DSMT4">
                  <p:embed/>
                </p:oleObj>
              </mc:Choice>
              <mc:Fallback>
                <p:oleObj name="Equation" r:id="rId8" imgW="2247840" imgH="1015920" progId="Equation.DSMT4">
                  <p:embed/>
                  <p:pic>
                    <p:nvPicPr>
                      <p:cNvPr id="2" name="对象 1"/>
                      <p:cNvPicPr/>
                      <p:nvPr/>
                    </p:nvPicPr>
                    <p:blipFill>
                      <a:blip r:embed="rId9"/>
                      <a:stretch>
                        <a:fillRect/>
                      </a:stretch>
                    </p:blipFill>
                    <p:spPr>
                      <a:xfrm>
                        <a:off x="3453395" y="1596678"/>
                        <a:ext cx="5266210" cy="2380208"/>
                      </a:xfrm>
                      <a:prstGeom prst="rect">
                        <a:avLst/>
                      </a:prstGeom>
                    </p:spPr>
                  </p:pic>
                </p:oleObj>
              </mc:Fallback>
            </mc:AlternateContent>
          </a:graphicData>
        </a:graphic>
      </p:graphicFrame>
    </p:spTree>
    <p:extLst>
      <p:ext uri="{BB962C8B-B14F-4D97-AF65-F5344CB8AC3E}">
        <p14:creationId xmlns:p14="http://schemas.microsoft.com/office/powerpoint/2010/main" val="997837006"/>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1" name="Text Box 3"/>
          <p:cNvSpPr txBox="1">
            <a:spLocks noChangeArrowheads="1"/>
          </p:cNvSpPr>
          <p:nvPr/>
        </p:nvSpPr>
        <p:spPr bwMode="auto">
          <a:xfrm>
            <a:off x="2514600" y="152400"/>
            <a:ext cx="8077200" cy="18158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800" b="1" dirty="0">
                <a:solidFill>
                  <a:schemeClr val="hlink"/>
                </a:solidFill>
              </a:rPr>
              <a:t>例题</a:t>
            </a:r>
            <a:r>
              <a:rPr lang="zh-CN" altLang="en-US" sz="2800" b="1" dirty="0"/>
              <a:t>：设有一软件系统是由4个分系统</a:t>
            </a:r>
            <a:r>
              <a:rPr lang="en-US" altLang="zh-CN" sz="2800" b="1" dirty="0"/>
              <a:t>A1,  A2 A3 </a:t>
            </a:r>
            <a:r>
              <a:rPr lang="zh-CN" altLang="en-US" sz="2800" b="1" dirty="0"/>
              <a:t>和</a:t>
            </a:r>
            <a:r>
              <a:rPr lang="en-US" altLang="zh-CN" sz="2800" b="1" dirty="0"/>
              <a:t>A4</a:t>
            </a:r>
            <a:r>
              <a:rPr lang="zh-CN" altLang="en-US" sz="2800" b="1" dirty="0"/>
              <a:t>串联组成。要求此系统在工作24小时具有0.9</a:t>
            </a:r>
            <a:r>
              <a:rPr lang="en-US" altLang="zh-CN" sz="2800" b="1" dirty="0"/>
              <a:t>6</a:t>
            </a:r>
            <a:r>
              <a:rPr lang="zh-CN" altLang="en-US" sz="2800" b="1" dirty="0"/>
              <a:t>的可靠度水平，</a:t>
            </a:r>
            <a:r>
              <a:rPr lang="en-US" altLang="zh-CN" sz="2800" b="1" dirty="0"/>
              <a:t>A</a:t>
            </a:r>
            <a:r>
              <a:rPr lang="en-US" altLang="zh-CN" sz="2800" b="1" baseline="-25000" dirty="0"/>
              <a:t>1</a:t>
            </a:r>
            <a:r>
              <a:rPr lang="zh-CN" altLang="en-US" sz="2800" b="1" dirty="0"/>
              <a:t>和</a:t>
            </a:r>
            <a:r>
              <a:rPr lang="en-US" altLang="zh-CN" sz="2800" b="1" dirty="0"/>
              <a:t>A3</a:t>
            </a:r>
            <a:r>
              <a:rPr lang="zh-CN" altLang="en-US" sz="2800" b="1" dirty="0"/>
              <a:t>同系统工作24小时的重要度为</a:t>
            </a:r>
          </a:p>
        </p:txBody>
      </p:sp>
      <p:graphicFrame>
        <p:nvGraphicFramePr>
          <p:cNvPr id="114692" name="Object 4"/>
          <p:cNvGraphicFramePr>
            <a:graphicFrameLocks noChangeAspect="1"/>
          </p:cNvGraphicFramePr>
          <p:nvPr/>
        </p:nvGraphicFramePr>
        <p:xfrm>
          <a:off x="4267201" y="2514601"/>
          <a:ext cx="3319463" cy="690563"/>
        </p:xfrm>
        <a:graphic>
          <a:graphicData uri="http://schemas.openxmlformats.org/presentationml/2006/ole">
            <mc:AlternateContent xmlns:mc="http://schemas.openxmlformats.org/markup-compatibility/2006">
              <mc:Choice xmlns:v="urn:schemas-microsoft-com:vml" Requires="v">
                <p:oleObj name="Equation" r:id="rId2" imgW="1828800" imgH="380880" progId="Equation.3">
                  <p:embed/>
                </p:oleObj>
              </mc:Choice>
              <mc:Fallback>
                <p:oleObj name="Equation" r:id="rId2" imgW="1828800" imgH="380880" progId="Equation.3">
                  <p:embed/>
                  <p:pic>
                    <p:nvPicPr>
                      <p:cNvPr id="114692" name="Object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67201" y="2514601"/>
                        <a:ext cx="3319463" cy="6905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4693" name="Object 5"/>
          <p:cNvGraphicFramePr>
            <a:graphicFrameLocks noChangeAspect="1"/>
          </p:cNvGraphicFramePr>
          <p:nvPr/>
        </p:nvGraphicFramePr>
        <p:xfrm>
          <a:off x="4648200" y="1981200"/>
          <a:ext cx="2514600" cy="617538"/>
        </p:xfrm>
        <a:graphic>
          <a:graphicData uri="http://schemas.openxmlformats.org/presentationml/2006/ole">
            <mc:AlternateContent xmlns:mc="http://schemas.openxmlformats.org/markup-compatibility/2006">
              <mc:Choice xmlns:v="urn:schemas-microsoft-com:vml" Requires="v">
                <p:oleObj name="Equation" r:id="rId4" imgW="1549080" imgH="380880" progId="Equation.3">
                  <p:embed/>
                </p:oleObj>
              </mc:Choice>
              <mc:Fallback>
                <p:oleObj name="Equation" r:id="rId4" imgW="1549080" imgH="380880" progId="Equation.3">
                  <p:embed/>
                  <p:pic>
                    <p:nvPicPr>
                      <p:cNvPr id="114693"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48200" y="1981200"/>
                        <a:ext cx="2514600" cy="6175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4697" name="Object 9"/>
          <p:cNvGraphicFramePr>
            <a:graphicFrameLocks noChangeAspect="1"/>
          </p:cNvGraphicFramePr>
          <p:nvPr/>
        </p:nvGraphicFramePr>
        <p:xfrm>
          <a:off x="4267200" y="4267201"/>
          <a:ext cx="3276600" cy="523875"/>
        </p:xfrm>
        <a:graphic>
          <a:graphicData uri="http://schemas.openxmlformats.org/presentationml/2006/ole">
            <mc:AlternateContent xmlns:mc="http://schemas.openxmlformats.org/markup-compatibility/2006">
              <mc:Choice xmlns:v="urn:schemas-microsoft-com:vml" Requires="v">
                <p:oleObj name="Equation" r:id="rId6" imgW="2311200" imgH="368280" progId="Equation.3">
                  <p:embed/>
                </p:oleObj>
              </mc:Choice>
              <mc:Fallback>
                <p:oleObj name="Equation" r:id="rId6" imgW="2311200" imgH="368280" progId="Equation.3">
                  <p:embed/>
                  <p:pic>
                    <p:nvPicPr>
                      <p:cNvPr id="114697" name="Object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267200" y="4267201"/>
                        <a:ext cx="3276600" cy="52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4698" name="Text Box 10"/>
          <p:cNvSpPr txBox="1">
            <a:spLocks noChangeArrowheads="1"/>
          </p:cNvSpPr>
          <p:nvPr/>
        </p:nvSpPr>
        <p:spPr bwMode="auto">
          <a:xfrm>
            <a:off x="2286000" y="3276600"/>
            <a:ext cx="7924800"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800" b="1"/>
              <a:t>A2</a:t>
            </a:r>
            <a:r>
              <a:rPr lang="zh-CN" altLang="en-US" sz="2800" b="1"/>
              <a:t>工作10小时的重要度、组件数和</a:t>
            </a:r>
            <a:r>
              <a:rPr lang="en-US" altLang="zh-CN" sz="2800" b="1"/>
              <a:t>A4</a:t>
            </a:r>
            <a:r>
              <a:rPr lang="zh-CN" altLang="en-US" sz="2800" b="1"/>
              <a:t>工作12小时的重要度、组件数分别为</a:t>
            </a:r>
            <a:endParaRPr lang="en-US" altLang="zh-CN" sz="2800" b="1"/>
          </a:p>
        </p:txBody>
      </p:sp>
      <p:graphicFrame>
        <p:nvGraphicFramePr>
          <p:cNvPr id="114699" name="Object 11"/>
          <p:cNvGraphicFramePr>
            <a:graphicFrameLocks noChangeAspect="1"/>
          </p:cNvGraphicFramePr>
          <p:nvPr/>
        </p:nvGraphicFramePr>
        <p:xfrm>
          <a:off x="4191001" y="5029200"/>
          <a:ext cx="3171825" cy="611188"/>
        </p:xfrm>
        <a:graphic>
          <a:graphicData uri="http://schemas.openxmlformats.org/presentationml/2006/ole">
            <mc:AlternateContent xmlns:mc="http://schemas.openxmlformats.org/markup-compatibility/2006">
              <mc:Choice xmlns:v="urn:schemas-microsoft-com:vml" Requires="v">
                <p:oleObj name="Equation" r:id="rId8" imgW="1904760" imgH="368280" progId="Equation.3">
                  <p:embed/>
                </p:oleObj>
              </mc:Choice>
              <mc:Fallback>
                <p:oleObj name="Equation" r:id="rId8" imgW="1904760" imgH="368280" progId="Equation.3">
                  <p:embed/>
                  <p:pic>
                    <p:nvPicPr>
                      <p:cNvPr id="114699" name="Object 1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191001" y="5029200"/>
                        <a:ext cx="3171825" cy="6111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4701" name="Text Box 13"/>
          <p:cNvSpPr txBox="1">
            <a:spLocks noChangeArrowheads="1"/>
          </p:cNvSpPr>
          <p:nvPr/>
        </p:nvSpPr>
        <p:spPr bwMode="auto">
          <a:xfrm>
            <a:off x="2743200" y="5791201"/>
            <a:ext cx="64770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800" b="1"/>
              <a:t>使用格林分配法作失效率和可靠度分配</a:t>
            </a:r>
          </a:p>
        </p:txBody>
      </p:sp>
    </p:spTree>
    <p:extLst>
      <p:ext uri="{BB962C8B-B14F-4D97-AF65-F5344CB8AC3E}">
        <p14:creationId xmlns:p14="http://schemas.microsoft.com/office/powerpoint/2010/main" val="1284194575"/>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4" name="Text Box 6"/>
          <p:cNvSpPr txBox="1">
            <a:spLocks noChangeArrowheads="1"/>
          </p:cNvSpPr>
          <p:nvPr/>
        </p:nvSpPr>
        <p:spPr bwMode="auto">
          <a:xfrm>
            <a:off x="2590800" y="457201"/>
            <a:ext cx="3505200" cy="519113"/>
          </a:xfrm>
          <a:prstGeom prst="rect">
            <a:avLst/>
          </a:prstGeom>
          <a:solidFill>
            <a:srgbClr val="66FF3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800" b="1"/>
              <a:t>解：系统总组件数</a:t>
            </a:r>
          </a:p>
        </p:txBody>
      </p:sp>
      <p:graphicFrame>
        <p:nvGraphicFramePr>
          <p:cNvPr id="119815" name="Object 7"/>
          <p:cNvGraphicFramePr>
            <a:graphicFrameLocks noChangeAspect="1"/>
          </p:cNvGraphicFramePr>
          <p:nvPr/>
        </p:nvGraphicFramePr>
        <p:xfrm>
          <a:off x="3822700" y="914401"/>
          <a:ext cx="4330700" cy="855663"/>
        </p:xfrm>
        <a:graphic>
          <a:graphicData uri="http://schemas.openxmlformats.org/presentationml/2006/ole">
            <mc:AlternateContent xmlns:mc="http://schemas.openxmlformats.org/markup-compatibility/2006">
              <mc:Choice xmlns:v="urn:schemas-microsoft-com:vml" Requires="v">
                <p:oleObj name="Equation" r:id="rId2" imgW="4114800" imgH="812520" progId="Equation.3">
                  <p:embed/>
                </p:oleObj>
              </mc:Choice>
              <mc:Fallback>
                <p:oleObj name="Equation" r:id="rId2" imgW="4114800" imgH="812520" progId="Equation.3">
                  <p:embed/>
                  <p:pic>
                    <p:nvPicPr>
                      <p:cNvPr id="119815" name="Object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22700" y="914401"/>
                        <a:ext cx="4330700" cy="8556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9816" name="Text Box 8"/>
          <p:cNvSpPr txBox="1">
            <a:spLocks noChangeArrowheads="1"/>
          </p:cNvSpPr>
          <p:nvPr/>
        </p:nvSpPr>
        <p:spPr bwMode="auto">
          <a:xfrm>
            <a:off x="3124200" y="2057401"/>
            <a:ext cx="57150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800" b="1"/>
              <a:t>各分系统的容许失效率由公式</a:t>
            </a:r>
          </a:p>
        </p:txBody>
      </p:sp>
      <p:graphicFrame>
        <p:nvGraphicFramePr>
          <p:cNvPr id="119817" name="Object 9"/>
          <p:cNvGraphicFramePr>
            <a:graphicFrameLocks noChangeAspect="1"/>
          </p:cNvGraphicFramePr>
          <p:nvPr/>
        </p:nvGraphicFramePr>
        <p:xfrm>
          <a:off x="4007769" y="2780929"/>
          <a:ext cx="2581417" cy="831527"/>
        </p:xfrm>
        <a:graphic>
          <a:graphicData uri="http://schemas.openxmlformats.org/presentationml/2006/ole">
            <mc:AlternateContent xmlns:mc="http://schemas.openxmlformats.org/markup-compatibility/2006">
              <mc:Choice xmlns:v="urn:schemas-microsoft-com:vml" Requires="v">
                <p:oleObj name="Equation" r:id="rId4" imgW="825480" imgH="431640" progId="Equation.DSMT4">
                  <p:embed/>
                </p:oleObj>
              </mc:Choice>
              <mc:Fallback>
                <p:oleObj name="Equation" r:id="rId4" imgW="825480" imgH="431640" progId="Equation.DSMT4">
                  <p:embed/>
                  <p:pic>
                    <p:nvPicPr>
                      <p:cNvPr id="119817" name="Object 9"/>
                      <p:cNvPicPr>
                        <a:picLocks noChangeAspect="1" noChangeArrowheads="1"/>
                      </p:cNvPicPr>
                      <p:nvPr/>
                    </p:nvPicPr>
                    <p:blipFill>
                      <a:blip r:embed="rId5"/>
                      <a:srcRect/>
                      <a:stretch>
                        <a:fillRect/>
                      </a:stretch>
                    </p:blipFill>
                    <p:spPr bwMode="auto">
                      <a:xfrm>
                        <a:off x="4007769" y="2780929"/>
                        <a:ext cx="2581417" cy="831527"/>
                      </a:xfrm>
                      <a:prstGeom prst="rect">
                        <a:avLst/>
                      </a:prstGeom>
                      <a:noFill/>
                      <a:ln>
                        <a:noFill/>
                      </a:ln>
                      <a:effectLst/>
                    </p:spPr>
                  </p:pic>
                </p:oleObj>
              </mc:Fallback>
            </mc:AlternateContent>
          </a:graphicData>
        </a:graphic>
      </p:graphicFrame>
      <p:graphicFrame>
        <p:nvGraphicFramePr>
          <p:cNvPr id="119820" name="Object 12"/>
          <p:cNvGraphicFramePr>
            <a:graphicFrameLocks noChangeAspect="1"/>
          </p:cNvGraphicFramePr>
          <p:nvPr/>
        </p:nvGraphicFramePr>
        <p:xfrm>
          <a:off x="3505200" y="3771900"/>
          <a:ext cx="4318000" cy="723900"/>
        </p:xfrm>
        <a:graphic>
          <a:graphicData uri="http://schemas.openxmlformats.org/presentationml/2006/ole">
            <mc:AlternateContent xmlns:mc="http://schemas.openxmlformats.org/markup-compatibility/2006">
              <mc:Choice xmlns:v="urn:schemas-microsoft-com:vml" Requires="v">
                <p:oleObj name="Equation" r:id="rId6" imgW="4317840" imgH="723600" progId="Equation.3">
                  <p:embed/>
                </p:oleObj>
              </mc:Choice>
              <mc:Fallback>
                <p:oleObj name="Equation" r:id="rId6" imgW="4317840" imgH="723600" progId="Equation.3">
                  <p:embed/>
                  <p:pic>
                    <p:nvPicPr>
                      <p:cNvPr id="119820" name="Object 1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05200" y="3771900"/>
                        <a:ext cx="4318000" cy="723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9821" name="Object 13"/>
          <p:cNvGraphicFramePr>
            <a:graphicFrameLocks noChangeAspect="1"/>
          </p:cNvGraphicFramePr>
          <p:nvPr/>
        </p:nvGraphicFramePr>
        <p:xfrm>
          <a:off x="3482271" y="4653136"/>
          <a:ext cx="2476500" cy="381000"/>
        </p:xfrm>
        <a:graphic>
          <a:graphicData uri="http://schemas.openxmlformats.org/presentationml/2006/ole">
            <mc:AlternateContent xmlns:mc="http://schemas.openxmlformats.org/markup-compatibility/2006">
              <mc:Choice xmlns:v="urn:schemas-microsoft-com:vml" Requires="v">
                <p:oleObj name="Equation" r:id="rId8" imgW="2476440" imgH="380880" progId="Equation.3">
                  <p:embed/>
                </p:oleObj>
              </mc:Choice>
              <mc:Fallback>
                <p:oleObj name="Equation" r:id="rId8" imgW="2476440" imgH="380880" progId="Equation.3">
                  <p:embed/>
                  <p:pic>
                    <p:nvPicPr>
                      <p:cNvPr id="119821" name="Object 1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482271" y="4653136"/>
                        <a:ext cx="2476500" cy="381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9822" name="Object 14"/>
          <p:cNvGraphicFramePr>
            <a:graphicFrameLocks noChangeAspect="1"/>
          </p:cNvGraphicFramePr>
          <p:nvPr/>
        </p:nvGraphicFramePr>
        <p:xfrm>
          <a:off x="3412222" y="5229200"/>
          <a:ext cx="2695575" cy="452438"/>
        </p:xfrm>
        <a:graphic>
          <a:graphicData uri="http://schemas.openxmlformats.org/presentationml/2006/ole">
            <mc:AlternateContent xmlns:mc="http://schemas.openxmlformats.org/markup-compatibility/2006">
              <mc:Choice xmlns:v="urn:schemas-microsoft-com:vml" Requires="v">
                <p:oleObj name="Equation" r:id="rId10" imgW="1257120" imgH="228600" progId="Equation.DSMT4">
                  <p:embed/>
                </p:oleObj>
              </mc:Choice>
              <mc:Fallback>
                <p:oleObj name="Equation" r:id="rId10" imgW="1257120" imgH="228600" progId="Equation.DSMT4">
                  <p:embed/>
                  <p:pic>
                    <p:nvPicPr>
                      <p:cNvPr id="119822" name="Object 14"/>
                      <p:cNvPicPr>
                        <a:picLocks noChangeAspect="1" noChangeArrowheads="1"/>
                      </p:cNvPicPr>
                      <p:nvPr/>
                    </p:nvPicPr>
                    <p:blipFill>
                      <a:blip r:embed="rId11"/>
                      <a:srcRect/>
                      <a:stretch>
                        <a:fillRect/>
                      </a:stretch>
                    </p:blipFill>
                    <p:spPr bwMode="auto">
                      <a:xfrm>
                        <a:off x="3412222" y="5229200"/>
                        <a:ext cx="2695575" cy="452438"/>
                      </a:xfrm>
                      <a:prstGeom prst="rect">
                        <a:avLst/>
                      </a:prstGeom>
                      <a:noFill/>
                      <a:ln>
                        <a:noFill/>
                      </a:ln>
                      <a:effectLst/>
                    </p:spPr>
                  </p:pic>
                </p:oleObj>
              </mc:Fallback>
            </mc:AlternateContent>
          </a:graphicData>
        </a:graphic>
      </p:graphicFrame>
      <p:graphicFrame>
        <p:nvGraphicFramePr>
          <p:cNvPr id="119823" name="Object 15"/>
          <p:cNvGraphicFramePr>
            <a:graphicFrameLocks noChangeAspect="1"/>
          </p:cNvGraphicFramePr>
          <p:nvPr/>
        </p:nvGraphicFramePr>
        <p:xfrm>
          <a:off x="3495676" y="5877272"/>
          <a:ext cx="2600325" cy="411162"/>
        </p:xfrm>
        <a:graphic>
          <a:graphicData uri="http://schemas.openxmlformats.org/presentationml/2006/ole">
            <mc:AlternateContent xmlns:mc="http://schemas.openxmlformats.org/markup-compatibility/2006">
              <mc:Choice xmlns:v="urn:schemas-microsoft-com:vml" Requires="v">
                <p:oleObj name="Equation" r:id="rId12" imgW="1269720" imgH="228600" progId="Equation.DSMT4">
                  <p:embed/>
                </p:oleObj>
              </mc:Choice>
              <mc:Fallback>
                <p:oleObj name="Equation" r:id="rId12" imgW="1269720" imgH="228600" progId="Equation.DSMT4">
                  <p:embed/>
                  <p:pic>
                    <p:nvPicPr>
                      <p:cNvPr id="119823" name="Object 15"/>
                      <p:cNvPicPr>
                        <a:picLocks noChangeAspect="1" noChangeArrowheads="1"/>
                      </p:cNvPicPr>
                      <p:nvPr/>
                    </p:nvPicPr>
                    <p:blipFill>
                      <a:blip r:embed="rId13"/>
                      <a:srcRect/>
                      <a:stretch>
                        <a:fillRect/>
                      </a:stretch>
                    </p:blipFill>
                    <p:spPr bwMode="auto">
                      <a:xfrm>
                        <a:off x="3495676" y="5877272"/>
                        <a:ext cx="2600325" cy="411162"/>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460577400"/>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Text Box 2"/>
          <p:cNvSpPr txBox="1">
            <a:spLocks noChangeArrowheads="1"/>
          </p:cNvSpPr>
          <p:nvPr/>
        </p:nvSpPr>
        <p:spPr bwMode="auto">
          <a:xfrm>
            <a:off x="2895600" y="1066801"/>
            <a:ext cx="64008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800"/>
              <a:t>求分配给各分系统的可靠度为</a:t>
            </a:r>
          </a:p>
        </p:txBody>
      </p:sp>
      <p:graphicFrame>
        <p:nvGraphicFramePr>
          <p:cNvPr id="120835" name="Object 3"/>
          <p:cNvGraphicFramePr>
            <a:graphicFrameLocks noChangeAspect="1"/>
          </p:cNvGraphicFramePr>
          <p:nvPr/>
        </p:nvGraphicFramePr>
        <p:xfrm>
          <a:off x="3276600" y="1752601"/>
          <a:ext cx="3733800" cy="690563"/>
        </p:xfrm>
        <a:graphic>
          <a:graphicData uri="http://schemas.openxmlformats.org/presentationml/2006/ole">
            <mc:AlternateContent xmlns:mc="http://schemas.openxmlformats.org/markup-compatibility/2006">
              <mc:Choice xmlns:v="urn:schemas-microsoft-com:vml" Requires="v">
                <p:oleObj name="Equation" r:id="rId2" imgW="4114800" imgH="761760" progId="Equation.3">
                  <p:embed/>
                </p:oleObj>
              </mc:Choice>
              <mc:Fallback>
                <p:oleObj name="Equation" r:id="rId2" imgW="4114800" imgH="761760" progId="Equation.3">
                  <p:embed/>
                  <p:pic>
                    <p:nvPicPr>
                      <p:cNvPr id="120835" name="Object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6600" y="1752601"/>
                        <a:ext cx="3733800" cy="6905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0836" name="Object 4"/>
          <p:cNvGraphicFramePr>
            <a:graphicFrameLocks noChangeAspect="1"/>
          </p:cNvGraphicFramePr>
          <p:nvPr/>
        </p:nvGraphicFramePr>
        <p:xfrm>
          <a:off x="3352800" y="2514601"/>
          <a:ext cx="2286000" cy="466725"/>
        </p:xfrm>
        <a:graphic>
          <a:graphicData uri="http://schemas.openxmlformats.org/presentationml/2006/ole">
            <mc:AlternateContent xmlns:mc="http://schemas.openxmlformats.org/markup-compatibility/2006">
              <mc:Choice xmlns:v="urn:schemas-microsoft-com:vml" Requires="v">
                <p:oleObj name="Equation" r:id="rId4" imgW="1993680" imgH="406080" progId="Equation.3">
                  <p:embed/>
                </p:oleObj>
              </mc:Choice>
              <mc:Fallback>
                <p:oleObj name="Equation" r:id="rId4" imgW="1993680" imgH="406080" progId="Equation.3">
                  <p:embed/>
                  <p:pic>
                    <p:nvPicPr>
                      <p:cNvPr id="120836"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52800" y="2514601"/>
                        <a:ext cx="2286000" cy="466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0837" name="Object 5"/>
          <p:cNvGraphicFramePr>
            <a:graphicFrameLocks noChangeAspect="1"/>
          </p:cNvGraphicFramePr>
          <p:nvPr/>
        </p:nvGraphicFramePr>
        <p:xfrm>
          <a:off x="3352800" y="3048000"/>
          <a:ext cx="2209800" cy="458788"/>
        </p:xfrm>
        <a:graphic>
          <a:graphicData uri="http://schemas.openxmlformats.org/presentationml/2006/ole">
            <mc:AlternateContent xmlns:mc="http://schemas.openxmlformats.org/markup-compatibility/2006">
              <mc:Choice xmlns:v="urn:schemas-microsoft-com:vml" Requires="v">
                <p:oleObj name="Equation" r:id="rId6" imgW="2019240" imgH="419040" progId="Equation.3">
                  <p:embed/>
                </p:oleObj>
              </mc:Choice>
              <mc:Fallback>
                <p:oleObj name="Equation" r:id="rId6" imgW="2019240" imgH="419040" progId="Equation.3">
                  <p:embed/>
                  <p:pic>
                    <p:nvPicPr>
                      <p:cNvPr id="120837" name="Object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52800" y="3048000"/>
                        <a:ext cx="2209800" cy="4587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0838" name="Object 6"/>
          <p:cNvGraphicFramePr>
            <a:graphicFrameLocks noChangeAspect="1"/>
          </p:cNvGraphicFramePr>
          <p:nvPr/>
        </p:nvGraphicFramePr>
        <p:xfrm>
          <a:off x="3352800" y="3657601"/>
          <a:ext cx="2057400" cy="422275"/>
        </p:xfrm>
        <a:graphic>
          <a:graphicData uri="http://schemas.openxmlformats.org/presentationml/2006/ole">
            <mc:AlternateContent xmlns:mc="http://schemas.openxmlformats.org/markup-compatibility/2006">
              <mc:Choice xmlns:v="urn:schemas-microsoft-com:vml" Requires="v">
                <p:oleObj name="Equation" r:id="rId8" imgW="1981080" imgH="406080" progId="Equation.3">
                  <p:embed/>
                </p:oleObj>
              </mc:Choice>
              <mc:Fallback>
                <p:oleObj name="Equation" r:id="rId8" imgW="1981080" imgH="406080" progId="Equation.3">
                  <p:embed/>
                  <p:pic>
                    <p:nvPicPr>
                      <p:cNvPr id="120838" name="Object 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352800" y="3657601"/>
                        <a:ext cx="2057400" cy="422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728051961"/>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Text Box 3"/>
          <p:cNvSpPr txBox="1">
            <a:spLocks noChangeArrowheads="1"/>
          </p:cNvSpPr>
          <p:nvPr/>
        </p:nvSpPr>
        <p:spPr bwMode="auto">
          <a:xfrm>
            <a:off x="1703388" y="333375"/>
            <a:ext cx="8856662"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spcBef>
                <a:spcPct val="50000"/>
              </a:spcBef>
            </a:pPr>
            <a:r>
              <a:rPr lang="en-US" altLang="zh-CN" sz="3600" b="1" dirty="0">
                <a:latin typeface="黑体" pitchFamily="49" charset="-122"/>
                <a:ea typeface="黑体" pitchFamily="49" charset="-122"/>
              </a:rPr>
              <a:t>3.3   </a:t>
            </a:r>
            <a:r>
              <a:rPr lang="zh-CN" altLang="en-US" sz="3600" b="1" dirty="0">
                <a:latin typeface="黑体" pitchFamily="49" charset="-122"/>
                <a:ea typeface="黑体" pitchFamily="49" charset="-122"/>
              </a:rPr>
              <a:t>可靠性分配：分配流程</a:t>
            </a:r>
          </a:p>
        </p:txBody>
      </p:sp>
      <p:sp>
        <p:nvSpPr>
          <p:cNvPr id="172035" name="Rectangle 4"/>
          <p:cNvSpPr>
            <a:spLocks noChangeArrowheads="1"/>
          </p:cNvSpPr>
          <p:nvPr/>
        </p:nvSpPr>
        <p:spPr bwMode="auto">
          <a:xfrm>
            <a:off x="1524001" y="1977509"/>
            <a:ext cx="184731"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endParaRPr lang="zh-CN" altLang="en-US"/>
          </a:p>
        </p:txBody>
      </p:sp>
      <p:graphicFrame>
        <p:nvGraphicFramePr>
          <p:cNvPr id="172036" name="Object 5"/>
          <p:cNvGraphicFramePr>
            <a:graphicFrameLocks noChangeAspect="1"/>
          </p:cNvGraphicFramePr>
          <p:nvPr/>
        </p:nvGraphicFramePr>
        <p:xfrm>
          <a:off x="1631950" y="1255714"/>
          <a:ext cx="8928100" cy="4765675"/>
        </p:xfrm>
        <a:graphic>
          <a:graphicData uri="http://schemas.openxmlformats.org/presentationml/2006/ole">
            <mc:AlternateContent xmlns:mc="http://schemas.openxmlformats.org/markup-compatibility/2006">
              <mc:Choice xmlns:v="urn:schemas-microsoft-com:vml" Requires="v">
                <p:oleObj name="Visio" r:id="rId2" imgW="6154790" imgH="2554802" progId="Visio.Drawing.11">
                  <p:embed/>
                </p:oleObj>
              </mc:Choice>
              <mc:Fallback>
                <p:oleObj name="Visio" r:id="rId2" imgW="6154790" imgH="2554802" progId="Visio.Drawing.11">
                  <p:embed/>
                  <p:pic>
                    <p:nvPicPr>
                      <p:cNvPr id="172036" name="Object 5"/>
                      <p:cNvPicPr>
                        <a:picLocks noChangeAspect="1" noChangeArrowheads="1"/>
                      </p:cNvPicPr>
                      <p:nvPr/>
                    </p:nvPicPr>
                    <p:blipFill>
                      <a:blip r:embed="rId3"/>
                      <a:srcRect/>
                      <a:stretch>
                        <a:fillRect/>
                      </a:stretch>
                    </p:blipFill>
                    <p:spPr bwMode="auto">
                      <a:xfrm>
                        <a:off x="1631950" y="1255714"/>
                        <a:ext cx="8928100" cy="4765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4062564506"/>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Text Box 3"/>
          <p:cNvSpPr txBox="1">
            <a:spLocks noChangeArrowheads="1"/>
          </p:cNvSpPr>
          <p:nvPr/>
        </p:nvSpPr>
        <p:spPr bwMode="auto">
          <a:xfrm>
            <a:off x="1703388" y="333375"/>
            <a:ext cx="8856662"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spcBef>
                <a:spcPct val="50000"/>
              </a:spcBef>
            </a:pPr>
            <a:r>
              <a:rPr lang="en-US" altLang="zh-CN" sz="3600" b="1">
                <a:latin typeface="黑体" pitchFamily="49" charset="-122"/>
                <a:ea typeface="黑体" pitchFamily="49" charset="-122"/>
              </a:rPr>
              <a:t>3.3   </a:t>
            </a:r>
            <a:r>
              <a:rPr lang="zh-CN" altLang="en-US" sz="3600" b="1" dirty="0">
                <a:latin typeface="黑体" pitchFamily="49" charset="-122"/>
                <a:ea typeface="黑体" pitchFamily="49" charset="-122"/>
              </a:rPr>
              <a:t>可靠性分配：预计与分配比较</a:t>
            </a:r>
          </a:p>
        </p:txBody>
      </p:sp>
      <p:sp>
        <p:nvSpPr>
          <p:cNvPr id="174083" name="Rectangle 4"/>
          <p:cNvSpPr>
            <a:spLocks noChangeArrowheads="1"/>
          </p:cNvSpPr>
          <p:nvPr/>
        </p:nvSpPr>
        <p:spPr bwMode="auto">
          <a:xfrm>
            <a:off x="1524001" y="1744147"/>
            <a:ext cx="184731"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endParaRPr lang="zh-CN" altLang="en-US"/>
          </a:p>
        </p:txBody>
      </p:sp>
      <p:graphicFrame>
        <p:nvGraphicFramePr>
          <p:cNvPr id="174084" name="Object 5"/>
          <p:cNvGraphicFramePr>
            <a:graphicFrameLocks noChangeAspect="1"/>
          </p:cNvGraphicFramePr>
          <p:nvPr/>
        </p:nvGraphicFramePr>
        <p:xfrm>
          <a:off x="1524001" y="1557338"/>
          <a:ext cx="8964613" cy="4895850"/>
        </p:xfrm>
        <a:graphic>
          <a:graphicData uri="http://schemas.openxmlformats.org/presentationml/2006/ole">
            <mc:AlternateContent xmlns:mc="http://schemas.openxmlformats.org/markup-compatibility/2006">
              <mc:Choice xmlns:v="urn:schemas-microsoft-com:vml" Requires="v">
                <p:oleObj name="Visio" r:id="rId2" imgW="5115116" imgH="2876419" progId="Visio.Drawing.11">
                  <p:embed/>
                </p:oleObj>
              </mc:Choice>
              <mc:Fallback>
                <p:oleObj name="Visio" r:id="rId2" imgW="5115116" imgH="2876419" progId="Visio.Drawing.11">
                  <p:embed/>
                  <p:pic>
                    <p:nvPicPr>
                      <p:cNvPr id="174084" name="Object 5"/>
                      <p:cNvPicPr>
                        <a:picLocks noChangeAspect="1" noChangeArrowheads="1"/>
                      </p:cNvPicPr>
                      <p:nvPr/>
                    </p:nvPicPr>
                    <p:blipFill>
                      <a:blip r:embed="rId3"/>
                      <a:srcRect/>
                      <a:stretch>
                        <a:fillRect/>
                      </a:stretch>
                    </p:blipFill>
                    <p:spPr bwMode="auto">
                      <a:xfrm>
                        <a:off x="1524001" y="1557338"/>
                        <a:ext cx="8964613" cy="4895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4670901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0C913308-F349-4B6D-A68A-DD1791B4A57B}" type="slidenum">
              <a:rPr lang="zh-CN" altLang="en-US" smtClean="0"/>
              <a:t>17</a:t>
            </a:fld>
            <a:endParaRPr lang="zh-CN" altLang="en-US"/>
          </a:p>
        </p:txBody>
      </p:sp>
      <p:pic>
        <p:nvPicPr>
          <p:cNvPr id="28677" name="Picture 5" descr="C:\Users\zdp\AppData\Roaming\Tencent\Users\106601855\QQ\WinTemp\RichOle\}$1AB1AA7~J_H)PHHGC(H%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91545" y="188640"/>
            <a:ext cx="8531937" cy="39086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25763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0C913308-F349-4B6D-A68A-DD1791B4A57B}" type="slidenum">
              <a:rPr lang="zh-CN" altLang="en-US" smtClean="0"/>
              <a:t>18</a:t>
            </a:fld>
            <a:endParaRPr lang="zh-CN" altLang="en-US"/>
          </a:p>
        </p:txBody>
      </p:sp>
      <p:pic>
        <p:nvPicPr>
          <p:cNvPr id="29697" name="Picture 1" descr="C:\Users\zdp\AppData\Roaming\Tencent\Users\106601855\QQ\WinTemp\RichOle\$_ROX4Y8Q)@IE3EEU55}@2H.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5560" y="332656"/>
            <a:ext cx="8224802" cy="30243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40509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0C913308-F349-4B6D-A68A-DD1791B4A57B}" type="slidenum">
              <a:rPr lang="zh-CN" altLang="en-US" smtClean="0"/>
              <a:t>19</a:t>
            </a:fld>
            <a:endParaRPr lang="zh-CN" altLang="en-US"/>
          </a:p>
        </p:txBody>
      </p:sp>
      <p:pic>
        <p:nvPicPr>
          <p:cNvPr id="30721" name="Picture 1" descr="C:\Users\zdp\AppData\Roaming\Tencent\Users\106601855\QQ\WinTemp\RichOle\47H}UF(%7%OAOP(6_N]AL7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5560" y="500999"/>
            <a:ext cx="8208912" cy="3993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33693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3" name="Picture 1" descr="C:\Users\zdp\AppData\Roaming\Tencent\Users\106601855\QQ\WinTemp\RichOle\2IHKKEXP$JG$%(2HSETCIX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90100" y="525962"/>
            <a:ext cx="8968150" cy="4415206"/>
          </a:xfrm>
          <a:prstGeom prst="rect">
            <a:avLst/>
          </a:prstGeom>
          <a:noFill/>
          <a:extLst>
            <a:ext uri="{909E8E84-426E-40DD-AFC4-6F175D3DCCD1}">
              <a14:hiddenFill xmlns:a14="http://schemas.microsoft.com/office/drawing/2010/main">
                <a:solidFill>
                  <a:srgbClr val="FFFFFF"/>
                </a:solidFill>
              </a14:hiddenFill>
            </a:ext>
          </a:extLst>
        </p:spPr>
      </p:pic>
      <p:sp>
        <p:nvSpPr>
          <p:cNvPr id="4" name="灯片编号占位符 3"/>
          <p:cNvSpPr>
            <a:spLocks noGrp="1"/>
          </p:cNvSpPr>
          <p:nvPr>
            <p:ph type="sldNum" sz="quarter" idx="12"/>
          </p:nvPr>
        </p:nvSpPr>
        <p:spPr/>
        <p:txBody>
          <a:bodyPr/>
          <a:lstStyle/>
          <a:p>
            <a:fld id="{0C913308-F349-4B6D-A68A-DD1791B4A57B}" type="slidenum">
              <a:rPr lang="zh-CN" altLang="en-US" smtClean="0"/>
              <a:t>2</a:t>
            </a:fld>
            <a:endParaRPr lang="zh-CN" altLang="en-US"/>
          </a:p>
        </p:txBody>
      </p:sp>
    </p:spTree>
    <p:extLst>
      <p:ext uri="{BB962C8B-B14F-4D97-AF65-F5344CB8AC3E}">
        <p14:creationId xmlns:p14="http://schemas.microsoft.com/office/powerpoint/2010/main" val="19096638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0C913308-F349-4B6D-A68A-DD1791B4A57B}" type="slidenum">
              <a:rPr lang="zh-CN" altLang="en-US" smtClean="0"/>
              <a:t>20</a:t>
            </a:fld>
            <a:endParaRPr lang="zh-CN" altLang="en-US"/>
          </a:p>
        </p:txBody>
      </p:sp>
      <p:sp>
        <p:nvSpPr>
          <p:cNvPr id="3" name="灯片编号占位符 1"/>
          <p:cNvSpPr txBox="1">
            <a:spLocks/>
          </p:cNvSpPr>
          <p:nvPr/>
        </p:nvSpPr>
        <p:spPr>
          <a:xfrm>
            <a:off x="8077200" y="6356351"/>
            <a:ext cx="21336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C913308-F349-4B6D-A68A-DD1791B4A57B}" type="slidenum">
              <a:rPr lang="zh-CN" altLang="en-US"/>
              <a:pPr/>
              <a:t>20</a:t>
            </a:fld>
            <a:endParaRPr lang="zh-CN" altLang="en-US"/>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75520" y="260648"/>
            <a:ext cx="8581389" cy="49685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descr="C:\Users\zdp\AppData\Roaming\Tencent\Users\106601855\QQ\WinTemp\RichOle\MJSUWQ6I3SYZXQ$8[E{41NA.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15881" y="5419663"/>
            <a:ext cx="3266607" cy="8477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04271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0C913308-F349-4B6D-A68A-DD1791B4A57B}" type="slidenum">
              <a:rPr lang="zh-CN" altLang="en-US" smtClean="0"/>
              <a:t>21</a:t>
            </a:fld>
            <a:endParaRPr lang="zh-CN" altLang="en-US"/>
          </a:p>
        </p:txBody>
      </p:sp>
      <p:pic>
        <p:nvPicPr>
          <p:cNvPr id="31745" name="Picture 1" descr="C:\Users\zdp\AppData\Roaming\Tencent\Users\106601855\QQ\WinTemp\RichOle\`AP)P]`U%B4`~`(D9][@_%K.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91544" y="188640"/>
            <a:ext cx="8359426" cy="3888432"/>
          </a:xfrm>
          <a:prstGeom prst="rect">
            <a:avLst/>
          </a:prstGeom>
          <a:noFill/>
          <a:extLst>
            <a:ext uri="{909E8E84-426E-40DD-AFC4-6F175D3DCCD1}">
              <a14:hiddenFill xmlns:a14="http://schemas.microsoft.com/office/drawing/2010/main">
                <a:solidFill>
                  <a:srgbClr val="FFFFFF"/>
                </a:solidFill>
              </a14:hiddenFill>
            </a:ext>
          </a:extLst>
        </p:spPr>
      </p:pic>
      <p:pic>
        <p:nvPicPr>
          <p:cNvPr id="31746" name="Picture 2" descr="C:\Users\zdp\AppData\Roaming\Tencent\Users\106601855\QQ\WinTemp\RichOle\_(CF%}JD0MH@A((P_~SZGO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48938" y="4293097"/>
            <a:ext cx="8003704" cy="14578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32378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5" name="Picture 1" descr="C:\Users\zdp\AppData\Roaming\Tencent\Users\106601855\QQ\WinTemp\RichOle\TVP]KQ87A@_F{T%OWKI`4[L.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15680" y="14659"/>
            <a:ext cx="5040560" cy="779712"/>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descr="C:\Users\zdp\AppData\Roaming\Tencent\Users\106601855\QQ\WinTemp\RichOle\W{7`]7Q]3}J2VT(]75D~14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5560" y="1124744"/>
            <a:ext cx="8208912" cy="3981147"/>
          </a:xfrm>
          <a:prstGeom prst="rect">
            <a:avLst/>
          </a:prstGeom>
          <a:noFill/>
          <a:extLst>
            <a:ext uri="{909E8E84-426E-40DD-AFC4-6F175D3DCCD1}">
              <a14:hiddenFill xmlns:a14="http://schemas.microsoft.com/office/drawing/2010/main">
                <a:solidFill>
                  <a:srgbClr val="FFFFFF"/>
                </a:solidFill>
              </a14:hiddenFill>
            </a:ext>
          </a:extLst>
        </p:spPr>
      </p:pic>
      <p:sp>
        <p:nvSpPr>
          <p:cNvPr id="4" name="灯片编号占位符 3"/>
          <p:cNvSpPr>
            <a:spLocks noGrp="1"/>
          </p:cNvSpPr>
          <p:nvPr>
            <p:ph type="sldNum" sz="quarter" idx="12"/>
          </p:nvPr>
        </p:nvSpPr>
        <p:spPr/>
        <p:txBody>
          <a:bodyPr/>
          <a:lstStyle/>
          <a:p>
            <a:fld id="{0C913308-F349-4B6D-A68A-DD1791B4A57B}" type="slidenum">
              <a:rPr lang="zh-CN" altLang="en-US" smtClean="0"/>
              <a:t>22</a:t>
            </a:fld>
            <a:endParaRPr lang="zh-CN" altLang="en-US"/>
          </a:p>
        </p:txBody>
      </p:sp>
    </p:spTree>
    <p:extLst>
      <p:ext uri="{BB962C8B-B14F-4D97-AF65-F5344CB8AC3E}">
        <p14:creationId xmlns:p14="http://schemas.microsoft.com/office/powerpoint/2010/main" val="12428434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solidFill>
            <a:schemeClr val="accent1"/>
          </a:solidFill>
        </p:spPr>
        <p:txBody>
          <a:bodyPr vert="horz" lIns="91440" tIns="45720" rIns="91440" bIns="45720" rtlCol="0" anchor="ctr">
            <a:noAutofit/>
          </a:bodyPr>
          <a:lstStyle/>
          <a:p>
            <a:r>
              <a:rPr lang="zh-CN" altLang="zh-CN" sz="4000" b="1" dirty="0">
                <a:solidFill>
                  <a:schemeClr val="bg1"/>
                </a:solidFill>
                <a:latin typeface="华文细黑" panose="02010600040101010101" pitchFamily="2" charset="-122"/>
                <a:ea typeface="华文细黑" panose="02010600040101010101" pitchFamily="2" charset="-122"/>
              </a:rPr>
              <a:t>可靠性建模流程</a:t>
            </a:r>
            <a:endParaRPr lang="zh-CN" altLang="en-US" sz="4000" b="1" dirty="0">
              <a:solidFill>
                <a:schemeClr val="bg1"/>
              </a:solidFill>
              <a:latin typeface="华文细黑" panose="02010600040101010101" pitchFamily="2" charset="-122"/>
              <a:ea typeface="华文细黑" panose="02010600040101010101" pitchFamily="2" charset="-122"/>
            </a:endParaRPr>
          </a:p>
        </p:txBody>
      </p:sp>
      <p:sp>
        <p:nvSpPr>
          <p:cNvPr id="4" name="灯片编号占位符 3"/>
          <p:cNvSpPr>
            <a:spLocks noGrp="1"/>
          </p:cNvSpPr>
          <p:nvPr>
            <p:ph type="sldNum" sz="quarter" idx="12"/>
          </p:nvPr>
        </p:nvSpPr>
        <p:spPr/>
        <p:txBody>
          <a:bodyPr/>
          <a:lstStyle/>
          <a:p>
            <a:fld id="{0C913308-F349-4B6D-A68A-DD1791B4A57B}" type="slidenum">
              <a:rPr lang="zh-CN" altLang="en-US" smtClean="0"/>
              <a:t>23</a:t>
            </a:fld>
            <a:endParaRPr lang="zh-CN" altLang="en-US"/>
          </a:p>
        </p:txBody>
      </p:sp>
      <p:sp>
        <p:nvSpPr>
          <p:cNvPr id="5" name="Rectangle 2"/>
          <p:cNvSpPr>
            <a:spLocks noChangeArrowheads="1"/>
          </p:cNvSpPr>
          <p:nvPr/>
        </p:nvSpPr>
        <p:spPr bwMode="auto">
          <a:xfrm>
            <a:off x="1524001"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6" name="对象 5"/>
          <p:cNvGraphicFramePr>
            <a:graphicFrameLocks noChangeAspect="1"/>
          </p:cNvGraphicFramePr>
          <p:nvPr/>
        </p:nvGraphicFramePr>
        <p:xfrm>
          <a:off x="4799856" y="1484784"/>
          <a:ext cx="2978512" cy="5400600"/>
        </p:xfrm>
        <a:graphic>
          <a:graphicData uri="http://schemas.openxmlformats.org/presentationml/2006/ole">
            <mc:AlternateContent xmlns:mc="http://schemas.openxmlformats.org/markup-compatibility/2006">
              <mc:Choice xmlns:v="urn:schemas-microsoft-com:vml" Requires="v">
                <p:oleObj name="Visio" r:id="rId2" imgW="2273867" imgH="4301227" progId="Visio.Drawing.11">
                  <p:embed/>
                </p:oleObj>
              </mc:Choice>
              <mc:Fallback>
                <p:oleObj name="Visio" r:id="rId2" imgW="2273867" imgH="4301227" progId="Visio.Drawing.11">
                  <p:embed/>
                  <p:pic>
                    <p:nvPicPr>
                      <p:cNvPr id="6" name="对象 5"/>
                      <p:cNvPicPr>
                        <a:picLocks noChangeAspect="1" noChangeArrowheads="1"/>
                      </p:cNvPicPr>
                      <p:nvPr/>
                    </p:nvPicPr>
                    <p:blipFill>
                      <a:blip r:embed="rId3"/>
                      <a:srcRect/>
                      <a:stretch>
                        <a:fillRect/>
                      </a:stretch>
                    </p:blipFill>
                    <p:spPr bwMode="auto">
                      <a:xfrm>
                        <a:off x="4799856" y="1484784"/>
                        <a:ext cx="2978512" cy="5400600"/>
                      </a:xfrm>
                      <a:prstGeom prst="rect">
                        <a:avLst/>
                      </a:prstGeom>
                      <a:noFill/>
                    </p:spPr>
                  </p:pic>
                </p:oleObj>
              </mc:Fallback>
            </mc:AlternateContent>
          </a:graphicData>
        </a:graphic>
      </p:graphicFrame>
    </p:spTree>
    <p:extLst>
      <p:ext uri="{BB962C8B-B14F-4D97-AF65-F5344CB8AC3E}">
        <p14:creationId xmlns:p14="http://schemas.microsoft.com/office/powerpoint/2010/main" val="18092611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9" name="Picture 1" descr="C:\Users\zdp\AppData\Roaming\Tencent\Users\106601855\QQ\WinTemp\RichOle\99_OY4A~M3(SQK$MRI}E_%V.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87688" y="116632"/>
            <a:ext cx="5544616" cy="1340803"/>
          </a:xfrm>
          <a:prstGeom prst="rect">
            <a:avLst/>
          </a:prstGeom>
          <a:noFill/>
          <a:extLst>
            <a:ext uri="{909E8E84-426E-40DD-AFC4-6F175D3DCCD1}">
              <a14:hiddenFill xmlns:a14="http://schemas.microsoft.com/office/drawing/2010/main">
                <a:solidFill>
                  <a:srgbClr val="FFFFFF"/>
                </a:solidFill>
              </a14:hiddenFill>
            </a:ext>
          </a:extLst>
        </p:spPr>
      </p:pic>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51844" y="1533525"/>
            <a:ext cx="8048613" cy="44082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灯片编号占位符 3"/>
          <p:cNvSpPr>
            <a:spLocks noGrp="1"/>
          </p:cNvSpPr>
          <p:nvPr>
            <p:ph type="sldNum" sz="quarter" idx="12"/>
          </p:nvPr>
        </p:nvSpPr>
        <p:spPr/>
        <p:txBody>
          <a:bodyPr/>
          <a:lstStyle/>
          <a:p>
            <a:fld id="{0C913308-F349-4B6D-A68A-DD1791B4A57B}" type="slidenum">
              <a:rPr lang="zh-CN" altLang="en-US" smtClean="0"/>
              <a:t>24</a:t>
            </a:fld>
            <a:endParaRPr lang="zh-CN" altLang="en-US"/>
          </a:p>
        </p:txBody>
      </p:sp>
    </p:spTree>
    <p:extLst>
      <p:ext uri="{BB962C8B-B14F-4D97-AF65-F5344CB8AC3E}">
        <p14:creationId xmlns:p14="http://schemas.microsoft.com/office/powerpoint/2010/main" val="11453380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3" name="Picture 1" descr="C:\Users\zdp\AppData\Roaming\Tencent\Users\106601855\QQ\WinTemp\RichOle\41S}P}~P8Y())URJD2(61GX.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1505" y="116633"/>
            <a:ext cx="8932515" cy="817501"/>
          </a:xfrm>
          <a:prstGeom prst="rect">
            <a:avLst/>
          </a:prstGeom>
          <a:noFill/>
          <a:extLst>
            <a:ext uri="{909E8E84-426E-40DD-AFC4-6F175D3DCCD1}">
              <a14:hiddenFill xmlns:a14="http://schemas.microsoft.com/office/drawing/2010/main">
                <a:solidFill>
                  <a:srgbClr val="FFFFFF"/>
                </a:solidFill>
              </a14:hiddenFill>
            </a:ext>
          </a:extLst>
        </p:spPr>
      </p:pic>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91544" y="1340769"/>
            <a:ext cx="7930794" cy="43437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灯片编号占位符 3"/>
          <p:cNvSpPr>
            <a:spLocks noGrp="1"/>
          </p:cNvSpPr>
          <p:nvPr>
            <p:ph type="sldNum" sz="quarter" idx="12"/>
          </p:nvPr>
        </p:nvSpPr>
        <p:spPr/>
        <p:txBody>
          <a:bodyPr/>
          <a:lstStyle/>
          <a:p>
            <a:fld id="{0C913308-F349-4B6D-A68A-DD1791B4A57B}" type="slidenum">
              <a:rPr lang="zh-CN" altLang="en-US" smtClean="0"/>
              <a:t>25</a:t>
            </a:fld>
            <a:endParaRPr lang="zh-CN" altLang="en-US"/>
          </a:p>
        </p:txBody>
      </p:sp>
    </p:spTree>
    <p:extLst>
      <p:ext uri="{BB962C8B-B14F-4D97-AF65-F5344CB8AC3E}">
        <p14:creationId xmlns:p14="http://schemas.microsoft.com/office/powerpoint/2010/main" val="41564992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C:\Users\zdp\AppData\Roaming\Tencent\Users\106601855\QQ\WinTemp\RichOle\3LH_7Y~R]ITZ@$GB[$M5G]F.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23592" y="116632"/>
            <a:ext cx="7864202" cy="656478"/>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2" descr="C:\Users\zdp\AppData\Roaming\Tencent\Users\106601855\QQ\WinTemp\RichOle\9J~3`U[~5LRl7YQ(NA2~6.png"/>
          <p:cNvSpPr>
            <a:spLocks noChangeAspect="1" noChangeArrowheads="1"/>
          </p:cNvSpPr>
          <p:nvPr/>
        </p:nvSpPr>
        <p:spPr bwMode="auto">
          <a:xfrm>
            <a:off x="1524000" y="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 name="AutoShape 3" descr="C:\Users\zdp\AppData\Roaming\Tencent\Users\106601855\QQ\WinTemp\RichOle\9J~3`U[~5LRl7YQ(NA2~6.png"/>
          <p:cNvSpPr>
            <a:spLocks noChangeAspect="1" noChangeArrowheads="1"/>
          </p:cNvSpPr>
          <p:nvPr/>
        </p:nvSpPr>
        <p:spPr bwMode="auto">
          <a:xfrm>
            <a:off x="1676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AutoShape 4" descr="C:\Users\zdp\AppData\Roaming\Tencent\Users\106601855\QQ\WinTemp\RichOle\9J~3`U[~5LRl7YQ(NA2~6.png"/>
          <p:cNvSpPr>
            <a:spLocks noChangeAspect="1" noChangeArrowheads="1"/>
          </p:cNvSpPr>
          <p:nvPr/>
        </p:nvSpPr>
        <p:spPr bwMode="auto">
          <a:xfrm>
            <a:off x="1828800" y="30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9221" name="Picture 5" descr="C:\Users\zdp\AppData\Roaming\Tencent\Users\106601855\QQ\WinTemp\RichOle\}JGJ9D79E@[_0PF}VNFFIG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1200" y="1340768"/>
            <a:ext cx="8458994" cy="4825490"/>
          </a:xfrm>
          <a:prstGeom prst="rect">
            <a:avLst/>
          </a:prstGeom>
          <a:noFill/>
          <a:extLst>
            <a:ext uri="{909E8E84-426E-40DD-AFC4-6F175D3DCCD1}">
              <a14:hiddenFill xmlns:a14="http://schemas.microsoft.com/office/drawing/2010/main">
                <a:solidFill>
                  <a:srgbClr val="FFFFFF"/>
                </a:solidFill>
              </a14:hiddenFill>
            </a:ext>
          </a:extLst>
        </p:spPr>
      </p:pic>
      <p:sp>
        <p:nvSpPr>
          <p:cNvPr id="7" name="灯片编号占位符 6"/>
          <p:cNvSpPr>
            <a:spLocks noGrp="1"/>
          </p:cNvSpPr>
          <p:nvPr>
            <p:ph type="sldNum" sz="quarter" idx="12"/>
          </p:nvPr>
        </p:nvSpPr>
        <p:spPr/>
        <p:txBody>
          <a:bodyPr/>
          <a:lstStyle/>
          <a:p>
            <a:fld id="{0C913308-F349-4B6D-A68A-DD1791B4A57B}" type="slidenum">
              <a:rPr lang="zh-CN" altLang="en-US" smtClean="0"/>
              <a:t>26</a:t>
            </a:fld>
            <a:endParaRPr lang="zh-CN" altLang="en-US"/>
          </a:p>
        </p:txBody>
      </p:sp>
    </p:spTree>
    <p:extLst>
      <p:ext uri="{BB962C8B-B14F-4D97-AF65-F5344CB8AC3E}">
        <p14:creationId xmlns:p14="http://schemas.microsoft.com/office/powerpoint/2010/main" val="37659723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 descr="C:\Users\zdp\AppData\Roaming\Tencent\Users\106601855\QQ\WinTemp\RichOle\M}5F96__I4(C%2QK~1DZ9Q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91544" y="620689"/>
            <a:ext cx="8164810" cy="4502349"/>
          </a:xfrm>
          <a:prstGeom prst="rect">
            <a:avLst/>
          </a:prstGeom>
          <a:noFill/>
          <a:extLst>
            <a:ext uri="{909E8E84-426E-40DD-AFC4-6F175D3DCCD1}">
              <a14:hiddenFill xmlns:a14="http://schemas.microsoft.com/office/drawing/2010/main">
                <a:solidFill>
                  <a:srgbClr val="FFFFFF"/>
                </a:solidFill>
              </a14:hiddenFill>
            </a:ext>
          </a:extLst>
        </p:spPr>
      </p:pic>
      <p:sp>
        <p:nvSpPr>
          <p:cNvPr id="4" name="灯片编号占位符 3"/>
          <p:cNvSpPr>
            <a:spLocks noGrp="1"/>
          </p:cNvSpPr>
          <p:nvPr>
            <p:ph type="sldNum" sz="quarter" idx="12"/>
          </p:nvPr>
        </p:nvSpPr>
        <p:spPr/>
        <p:txBody>
          <a:bodyPr/>
          <a:lstStyle/>
          <a:p>
            <a:fld id="{0C913308-F349-4B6D-A68A-DD1791B4A57B}" type="slidenum">
              <a:rPr lang="zh-CN" altLang="en-US" smtClean="0"/>
              <a:t>27</a:t>
            </a:fld>
            <a:endParaRPr lang="zh-CN" altLang="en-US"/>
          </a:p>
        </p:txBody>
      </p:sp>
    </p:spTree>
    <p:extLst>
      <p:ext uri="{BB962C8B-B14F-4D97-AF65-F5344CB8AC3E}">
        <p14:creationId xmlns:p14="http://schemas.microsoft.com/office/powerpoint/2010/main" val="367205275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5" name="Picture 1" descr="C:\Users\zdp\AppData\Roaming\Tencent\Users\106601855\QQ\WinTemp\RichOle\66[6%[VRMTUZ9Y4NEL@J3HW.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75520" y="188640"/>
            <a:ext cx="8496944" cy="3746572"/>
          </a:xfrm>
          <a:prstGeom prst="rect">
            <a:avLst/>
          </a:prstGeom>
          <a:noFill/>
          <a:extLst>
            <a:ext uri="{909E8E84-426E-40DD-AFC4-6F175D3DCCD1}">
              <a14:hiddenFill xmlns:a14="http://schemas.microsoft.com/office/drawing/2010/main">
                <a:solidFill>
                  <a:srgbClr val="FFFFFF"/>
                </a:solidFill>
              </a14:hiddenFill>
            </a:ext>
          </a:extLst>
        </p:spPr>
      </p:pic>
      <p:pic>
        <p:nvPicPr>
          <p:cNvPr id="11266" name="Picture 2" descr="C:\Users\zdp\AppData\Roaming\Tencent\Users\106601855\QQ\WinTemp\RichOle\60{T[JMI6BL1917UX3940XX.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99160" y="4149081"/>
            <a:ext cx="4449664" cy="1851487"/>
          </a:xfrm>
          <a:prstGeom prst="rect">
            <a:avLst/>
          </a:prstGeom>
          <a:noFill/>
          <a:extLst>
            <a:ext uri="{909E8E84-426E-40DD-AFC4-6F175D3DCCD1}">
              <a14:hiddenFill xmlns:a14="http://schemas.microsoft.com/office/drawing/2010/main">
                <a:solidFill>
                  <a:srgbClr val="FFFFFF"/>
                </a:solidFill>
              </a14:hiddenFill>
            </a:ext>
          </a:extLst>
        </p:spPr>
      </p:pic>
      <p:sp>
        <p:nvSpPr>
          <p:cNvPr id="4" name="灯片编号占位符 3"/>
          <p:cNvSpPr>
            <a:spLocks noGrp="1"/>
          </p:cNvSpPr>
          <p:nvPr>
            <p:ph type="sldNum" sz="quarter" idx="12"/>
          </p:nvPr>
        </p:nvSpPr>
        <p:spPr/>
        <p:txBody>
          <a:bodyPr/>
          <a:lstStyle/>
          <a:p>
            <a:fld id="{0C913308-F349-4B6D-A68A-DD1791B4A57B}" type="slidenum">
              <a:rPr lang="zh-CN" altLang="en-US" smtClean="0"/>
              <a:t>28</a:t>
            </a:fld>
            <a:endParaRPr lang="zh-CN" altLang="en-US"/>
          </a:p>
        </p:txBody>
      </p:sp>
    </p:spTree>
    <p:extLst>
      <p:ext uri="{BB962C8B-B14F-4D97-AF65-F5344CB8AC3E}">
        <p14:creationId xmlns:p14="http://schemas.microsoft.com/office/powerpoint/2010/main" val="397927814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89" name="Picture 1" descr="C:\Users\zdp\AppData\Roaming\Tencent\Users\106601855\QQ\WinTemp\RichOle\[GF~LFGC7J`7(PCJLH7V5MB.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9537" y="764705"/>
            <a:ext cx="8068419" cy="4179861"/>
          </a:xfrm>
          <a:prstGeom prst="rect">
            <a:avLst/>
          </a:prstGeom>
          <a:noFill/>
          <a:extLst>
            <a:ext uri="{909E8E84-426E-40DD-AFC4-6F175D3DCCD1}">
              <a14:hiddenFill xmlns:a14="http://schemas.microsoft.com/office/drawing/2010/main">
                <a:solidFill>
                  <a:srgbClr val="FFFFFF"/>
                </a:solidFill>
              </a14:hiddenFill>
            </a:ext>
          </a:extLst>
        </p:spPr>
      </p:pic>
      <p:sp>
        <p:nvSpPr>
          <p:cNvPr id="4" name="灯片编号占位符 3"/>
          <p:cNvSpPr>
            <a:spLocks noGrp="1"/>
          </p:cNvSpPr>
          <p:nvPr>
            <p:ph type="sldNum" sz="quarter" idx="12"/>
          </p:nvPr>
        </p:nvSpPr>
        <p:spPr/>
        <p:txBody>
          <a:bodyPr/>
          <a:lstStyle/>
          <a:p>
            <a:fld id="{0C913308-F349-4B6D-A68A-DD1791B4A57B}" type="slidenum">
              <a:rPr lang="zh-CN" altLang="en-US" smtClean="0"/>
              <a:t>29</a:t>
            </a:fld>
            <a:endParaRPr lang="zh-CN" altLang="en-US"/>
          </a:p>
        </p:txBody>
      </p:sp>
    </p:spTree>
    <p:extLst>
      <p:ext uri="{BB962C8B-B14F-4D97-AF65-F5344CB8AC3E}">
        <p14:creationId xmlns:p14="http://schemas.microsoft.com/office/powerpoint/2010/main" val="33346059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p:cNvSpPr>
          <p:nvPr>
            <p:ph type="title"/>
          </p:nvPr>
        </p:nvSpPr>
        <p:spPr>
          <a:xfrm>
            <a:off x="1981200" y="274638"/>
            <a:ext cx="8363272" cy="778098"/>
          </a:xfrm>
          <a:solidFill>
            <a:schemeClr val="accent1"/>
          </a:solidFill>
        </p:spPr>
        <p:txBody>
          <a:bodyPr>
            <a:noAutofit/>
          </a:bodyPr>
          <a:lstStyle/>
          <a:p>
            <a:r>
              <a:rPr lang="zh-CN" altLang="en-US" sz="4000" b="1" dirty="0">
                <a:solidFill>
                  <a:schemeClr val="bg1"/>
                </a:solidFill>
                <a:latin typeface="华文细黑" panose="02010600040101010101" pitchFamily="2" charset="-122"/>
                <a:ea typeface="华文细黑" panose="02010600040101010101" pitchFamily="2" charset="-122"/>
              </a:rPr>
              <a:t>软件可靠性定义</a:t>
            </a:r>
          </a:p>
        </p:txBody>
      </p:sp>
      <p:sp>
        <p:nvSpPr>
          <p:cNvPr id="6" name="内容占位符 2"/>
          <p:cNvSpPr>
            <a:spLocks noGrp="1"/>
          </p:cNvSpPr>
          <p:nvPr>
            <p:ph idx="1"/>
          </p:nvPr>
        </p:nvSpPr>
        <p:spPr>
          <a:xfrm>
            <a:off x="1991544" y="1268761"/>
            <a:ext cx="8229600" cy="4525963"/>
          </a:xfrm>
        </p:spPr>
        <p:txBody>
          <a:bodyPr>
            <a:normAutofit/>
          </a:bodyPr>
          <a:lstStyle/>
          <a:p>
            <a:r>
              <a:rPr lang="en-US" altLang="zh-CN" b="1" dirty="0"/>
              <a:t>1983</a:t>
            </a:r>
            <a:r>
              <a:rPr lang="zh-CN" altLang="zh-CN" b="1" dirty="0"/>
              <a:t>年美国</a:t>
            </a:r>
            <a:r>
              <a:rPr lang="en-US" altLang="zh-CN" b="1" dirty="0"/>
              <a:t>IEEE</a:t>
            </a:r>
            <a:r>
              <a:rPr lang="zh-CN" altLang="zh-CN" b="1" dirty="0"/>
              <a:t>计算机学会对 “软件可靠性”一次正式做出如下定义：</a:t>
            </a:r>
            <a:endParaRPr lang="en-US" altLang="zh-CN" b="1" dirty="0"/>
          </a:p>
          <a:p>
            <a:pPr lvl="1" algn="just"/>
            <a:r>
              <a:rPr lang="zh-CN" altLang="zh-CN" b="1" dirty="0">
                <a:solidFill>
                  <a:srgbClr val="00B0F0"/>
                </a:solidFill>
                <a:latin typeface="华文仿宋" panose="02010600040101010101" pitchFamily="2" charset="-122"/>
                <a:ea typeface="华文仿宋" panose="02010600040101010101" pitchFamily="2" charset="-122"/>
              </a:rPr>
              <a:t>在规定条件下，在规定的时间内，软件不引起系统失效的概率，该概率是系统输入和系统使用的函数，也是软件中存在的错误的函数；系统输入将确定是否会遇到已存在的错误（如果错误存在的话）；</a:t>
            </a:r>
          </a:p>
          <a:p>
            <a:pPr lvl="1" algn="just"/>
            <a:r>
              <a:rPr lang="zh-CN" altLang="zh-CN" b="1" dirty="0">
                <a:solidFill>
                  <a:srgbClr val="00B0F0"/>
                </a:solidFill>
                <a:latin typeface="华文仿宋" panose="02010600040101010101" pitchFamily="2" charset="-122"/>
                <a:ea typeface="华文仿宋" panose="02010600040101010101" pitchFamily="2" charset="-122"/>
              </a:rPr>
              <a:t>在规定的时间周期内，在所述条件下程序执行所要求的功能的能力。</a:t>
            </a:r>
          </a:p>
        </p:txBody>
      </p:sp>
      <p:sp>
        <p:nvSpPr>
          <p:cNvPr id="7" name="灯片编号占位符 3"/>
          <p:cNvSpPr>
            <a:spLocks noGrp="1"/>
          </p:cNvSpPr>
          <p:nvPr>
            <p:ph type="sldNum" sz="quarter" idx="12"/>
          </p:nvPr>
        </p:nvSpPr>
        <p:spPr>
          <a:xfrm>
            <a:off x="8077200" y="6356351"/>
            <a:ext cx="2133600" cy="365125"/>
          </a:xfrm>
        </p:spPr>
        <p:txBody>
          <a:bodyPr/>
          <a:lstStyle/>
          <a:p>
            <a:fld id="{0C913308-F349-4B6D-A68A-DD1791B4A57B}" type="slidenum">
              <a:rPr lang="zh-CN" altLang="en-US" smtClean="0"/>
              <a:t>3</a:t>
            </a:fld>
            <a:endParaRPr lang="zh-CN" altLang="en-US"/>
          </a:p>
        </p:txBody>
      </p:sp>
    </p:spTree>
    <p:extLst>
      <p:ext uri="{BB962C8B-B14F-4D97-AF65-F5344CB8AC3E}">
        <p14:creationId xmlns:p14="http://schemas.microsoft.com/office/powerpoint/2010/main" val="341606305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0C913308-F349-4B6D-A68A-DD1791B4A57B}" type="slidenum">
              <a:rPr lang="zh-CN" altLang="en-US" smtClean="0"/>
              <a:t>30</a:t>
            </a:fld>
            <a:endParaRPr lang="zh-CN" altLang="en-US"/>
          </a:p>
        </p:txBody>
      </p:sp>
      <p:pic>
        <p:nvPicPr>
          <p:cNvPr id="13313" name="Picture 1" descr="C:\Users\zdp\AppData\Roaming\Tencent\Users\106601855\QQ\WinTemp\RichOle\6_C82W27)M{XF{Y2JX}Q$K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9537" y="529006"/>
            <a:ext cx="8223101" cy="37866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70456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0C913308-F349-4B6D-A68A-DD1791B4A57B}" type="slidenum">
              <a:rPr lang="zh-CN" altLang="en-US" smtClean="0"/>
              <a:t>31</a:t>
            </a:fld>
            <a:endParaRPr lang="zh-CN" altLang="en-US"/>
          </a:p>
        </p:txBody>
      </p:sp>
      <p:pic>
        <p:nvPicPr>
          <p:cNvPr id="14337" name="Picture 1" descr="C:\Users\zdp\AppData\Roaming\Tencent\Users\106601855\QQ\WinTemp\RichOle\MA)A7N8$%6P2]A%6TS~9MD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7568" y="692696"/>
            <a:ext cx="8086163" cy="43204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230973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0C913308-F349-4B6D-A68A-DD1791B4A57B}" type="slidenum">
              <a:rPr lang="zh-CN" altLang="en-US" smtClean="0"/>
              <a:t>32</a:t>
            </a:fld>
            <a:endParaRPr lang="zh-CN" altLang="en-US"/>
          </a:p>
        </p:txBody>
      </p:sp>
      <p:pic>
        <p:nvPicPr>
          <p:cNvPr id="15361" name="Picture 1" descr="C:\Users\zdp\AppData\Roaming\Tencent\Users\106601855\QQ\WinTemp\RichOle\16%SWS0}9ZT6[89L0}PO)6J.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7569" y="188641"/>
            <a:ext cx="7867253" cy="677181"/>
          </a:xfrm>
          <a:prstGeom prst="rect">
            <a:avLst/>
          </a:prstGeom>
          <a:noFill/>
          <a:extLst>
            <a:ext uri="{909E8E84-426E-40DD-AFC4-6F175D3DCCD1}">
              <a14:hiddenFill xmlns:a14="http://schemas.microsoft.com/office/drawing/2010/main">
                <a:solidFill>
                  <a:srgbClr val="FFFFFF"/>
                </a:solidFill>
              </a14:hiddenFill>
            </a:ext>
          </a:extLst>
        </p:spPr>
      </p:pic>
      <p:pic>
        <p:nvPicPr>
          <p:cNvPr id="1536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7568" y="1052736"/>
            <a:ext cx="8225794" cy="47525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173030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0C913308-F349-4B6D-A68A-DD1791B4A57B}" type="slidenum">
              <a:rPr lang="zh-CN" altLang="en-US" smtClean="0"/>
              <a:t>33</a:t>
            </a:fld>
            <a:endParaRPr lang="zh-CN" altLang="en-US"/>
          </a:p>
        </p:txBody>
      </p:sp>
      <p:pic>
        <p:nvPicPr>
          <p:cNvPr id="16385" name="Picture 1" descr="C:\Users\zdp\AppData\Roaming\Tencent\Users\106601855\QQ\WinTemp\RichOle\I3[JZ7W%M}2COR7`5P`DXU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1504" y="332657"/>
            <a:ext cx="8929464" cy="37996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46583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0C913308-F349-4B6D-A68A-DD1791B4A57B}" type="slidenum">
              <a:rPr lang="zh-CN" altLang="en-US" smtClean="0"/>
              <a:t>34</a:t>
            </a:fld>
            <a:endParaRPr lang="zh-CN" altLang="en-US"/>
          </a:p>
        </p:txBody>
      </p:sp>
      <p:pic>
        <p:nvPicPr>
          <p:cNvPr id="17409" name="Picture 1" descr="C:\Users\zdp\AppData\Roaming\Tencent\Users\106601855\QQ\WinTemp\RichOle\Z2LLU(WQ001GK(SPQQD@]IY.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47529" y="476673"/>
            <a:ext cx="8499355" cy="3931041"/>
          </a:xfrm>
          <a:prstGeom prst="rect">
            <a:avLst/>
          </a:prstGeom>
          <a:noFill/>
          <a:extLst>
            <a:ext uri="{909E8E84-426E-40DD-AFC4-6F175D3DCCD1}">
              <a14:hiddenFill xmlns:a14="http://schemas.microsoft.com/office/drawing/2010/main">
                <a:solidFill>
                  <a:srgbClr val="FFFFFF"/>
                </a:solidFill>
              </a14:hiddenFill>
            </a:ext>
          </a:extLst>
        </p:spPr>
      </p:pic>
      <p:pic>
        <p:nvPicPr>
          <p:cNvPr id="1741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51584" y="4650955"/>
            <a:ext cx="6480720" cy="10473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581762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0C913308-F349-4B6D-A68A-DD1791B4A57B}" type="slidenum">
              <a:rPr lang="zh-CN" altLang="en-US" smtClean="0"/>
              <a:t>35</a:t>
            </a:fld>
            <a:endParaRPr lang="zh-CN" altLang="en-US"/>
          </a:p>
        </p:txBody>
      </p:sp>
      <p:pic>
        <p:nvPicPr>
          <p:cNvPr id="18433" name="Picture 1" descr="C:\Users\zdp\AppData\Roaming\Tencent\Users\106601855\QQ\WinTemp\RichOle\4{M4QZ246)JS`TMU3EA3VKL.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91545" y="260648"/>
            <a:ext cx="7704856" cy="3394714"/>
          </a:xfrm>
          <a:prstGeom prst="rect">
            <a:avLst/>
          </a:prstGeom>
          <a:noFill/>
          <a:extLst>
            <a:ext uri="{909E8E84-426E-40DD-AFC4-6F175D3DCCD1}">
              <a14:hiddenFill xmlns:a14="http://schemas.microsoft.com/office/drawing/2010/main">
                <a:solidFill>
                  <a:srgbClr val="FFFFFF"/>
                </a:solidFill>
              </a14:hiddenFill>
            </a:ext>
          </a:extLst>
        </p:spPr>
      </p:pic>
      <p:pic>
        <p:nvPicPr>
          <p:cNvPr id="1843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25750" y="3655362"/>
            <a:ext cx="6540500" cy="1231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98883" y="5013177"/>
            <a:ext cx="5400600" cy="16639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141165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p:cNvSpPr>
            <a:spLocks noGrp="1"/>
          </p:cNvSpPr>
          <p:nvPr>
            <p:ph type="title"/>
          </p:nvPr>
        </p:nvSpPr>
        <p:spPr>
          <a:xfrm>
            <a:off x="1981200" y="274638"/>
            <a:ext cx="8363272" cy="778098"/>
          </a:xfrm>
          <a:solidFill>
            <a:schemeClr val="accent1"/>
          </a:solidFill>
        </p:spPr>
        <p:txBody>
          <a:bodyPr>
            <a:noAutofit/>
          </a:bodyPr>
          <a:lstStyle/>
          <a:p>
            <a:r>
              <a:rPr lang="en-US" altLang="zh-CN" sz="3600" b="1" dirty="0" err="1">
                <a:solidFill>
                  <a:schemeClr val="bg1"/>
                </a:solidFill>
                <a:latin typeface="Times New Roman" panose="02020603050405020304" pitchFamily="18" charset="0"/>
                <a:ea typeface="华文细黑" panose="02010600040101010101" pitchFamily="2" charset="-122"/>
                <a:cs typeface="Times New Roman" panose="02020603050405020304" pitchFamily="18" charset="0"/>
              </a:rPr>
              <a:t>Jelinski-Moranda</a:t>
            </a:r>
            <a:r>
              <a:rPr lang="zh-CN" altLang="en-US" sz="3600" b="1" dirty="0">
                <a:solidFill>
                  <a:schemeClr val="bg1"/>
                </a:solidFill>
                <a:latin typeface="Times New Roman" panose="02020603050405020304" pitchFamily="18" charset="0"/>
                <a:ea typeface="华文细黑" panose="02010600040101010101" pitchFamily="2" charset="-122"/>
                <a:cs typeface="Times New Roman" panose="02020603050405020304" pitchFamily="18" charset="0"/>
              </a:rPr>
              <a:t>模型</a:t>
            </a:r>
          </a:p>
        </p:txBody>
      </p:sp>
      <p:sp>
        <p:nvSpPr>
          <p:cNvPr id="8" name="TextBox 7"/>
          <p:cNvSpPr txBox="1"/>
          <p:nvPr/>
        </p:nvSpPr>
        <p:spPr>
          <a:xfrm>
            <a:off x="1991545" y="1124745"/>
            <a:ext cx="1710725" cy="461665"/>
          </a:xfrm>
          <a:prstGeom prst="rect">
            <a:avLst/>
          </a:prstGeom>
          <a:noFill/>
        </p:spPr>
        <p:txBody>
          <a:bodyPr wrap="none" rtlCol="0">
            <a:spAutoFit/>
          </a:bodyPr>
          <a:lstStyle/>
          <a:p>
            <a:pPr marL="285750" indent="-285750">
              <a:buFont typeface="Wingdings" panose="05000000000000000000" pitchFamily="2" charset="2"/>
              <a:buChar char="l"/>
            </a:pPr>
            <a:r>
              <a:rPr lang="zh-CN" altLang="en-US" sz="2400" b="1" dirty="0"/>
              <a:t>编程实现</a:t>
            </a:r>
          </a:p>
        </p:txBody>
      </p:sp>
      <p:pic>
        <p:nvPicPr>
          <p:cNvPr id="1331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47528" y="1700808"/>
            <a:ext cx="8331200" cy="482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1519140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0C913308-F349-4B6D-A68A-DD1791B4A57B}" type="slidenum">
              <a:rPr lang="zh-CN" altLang="en-US" smtClean="0"/>
              <a:t>37</a:t>
            </a:fld>
            <a:endParaRPr lang="zh-CN" altLang="en-US"/>
          </a:p>
        </p:txBody>
      </p:sp>
      <p:pic>
        <p:nvPicPr>
          <p:cNvPr id="19457" name="Picture 1" descr="C:\Users\zdp\AppData\Roaming\Tencent\Users\106601855\QQ\WinTemp\RichOle\RTH$T{$14Q}E(Q`L$3M3MY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63552" y="404665"/>
            <a:ext cx="8414766" cy="4819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250829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0C913308-F349-4B6D-A68A-DD1791B4A57B}" type="slidenum">
              <a:rPr lang="zh-CN" altLang="en-US" smtClean="0"/>
              <a:t>38</a:t>
            </a:fld>
            <a:endParaRPr lang="zh-CN" altLang="en-US"/>
          </a:p>
        </p:txBody>
      </p:sp>
      <p:pic>
        <p:nvPicPr>
          <p:cNvPr id="20481" name="Picture 1" descr="C:\Users\zdp\AppData\Roaming\Tencent\Users\106601855\QQ\WinTemp\RichOle\1K6Z_S](}${M~2]`AEURIK8.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79576" y="476673"/>
            <a:ext cx="7816518" cy="25298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919051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0C913308-F349-4B6D-A68A-DD1791B4A57B}" type="slidenum">
              <a:rPr lang="zh-CN" altLang="en-US" smtClean="0"/>
              <a:t>39</a:t>
            </a:fld>
            <a:endParaRPr lang="zh-CN" altLang="en-US" dirty="0"/>
          </a:p>
        </p:txBody>
      </p:sp>
      <p:sp>
        <p:nvSpPr>
          <p:cNvPr id="3" name="标题 1"/>
          <p:cNvSpPr txBox="1">
            <a:spLocks/>
          </p:cNvSpPr>
          <p:nvPr/>
        </p:nvSpPr>
        <p:spPr>
          <a:xfrm>
            <a:off x="1981200" y="305279"/>
            <a:ext cx="8363272" cy="778098"/>
          </a:xfrm>
          <a:prstGeom prst="rect">
            <a:avLst/>
          </a:prstGeom>
          <a:solidFill>
            <a:schemeClr val="accent1"/>
          </a:solidFill>
        </p:spPr>
        <p:txBody>
          <a:bodyP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sz="3600" dirty="0" err="1">
                <a:solidFill>
                  <a:schemeClr val="bg1"/>
                </a:solidFill>
              </a:rPr>
              <a:t>Goel-Okumoto</a:t>
            </a:r>
            <a:r>
              <a:rPr lang="en-US" altLang="zh-CN" sz="3600" dirty="0">
                <a:solidFill>
                  <a:schemeClr val="bg1"/>
                </a:solidFill>
              </a:rPr>
              <a:t>(G-O)</a:t>
            </a:r>
            <a:r>
              <a:rPr lang="zh-CN" altLang="zh-CN" sz="3600" dirty="0">
                <a:solidFill>
                  <a:schemeClr val="bg1"/>
                </a:solidFill>
              </a:rPr>
              <a:t> 模型</a:t>
            </a:r>
            <a:endParaRPr lang="zh-CN" altLang="en-US" sz="3600" b="1" dirty="0">
              <a:solidFill>
                <a:schemeClr val="bg1"/>
              </a:solidFill>
              <a:latin typeface="Times New Roman" panose="02020603050405020304" pitchFamily="18" charset="0"/>
              <a:ea typeface="华文细黑" panose="02010600040101010101" pitchFamily="2" charset="-122"/>
              <a:cs typeface="Times New Roman" panose="02020603050405020304" pitchFamily="18" charset="0"/>
            </a:endParaRPr>
          </a:p>
        </p:txBody>
      </p:sp>
      <mc:AlternateContent xmlns:mc="http://schemas.openxmlformats.org/markup-compatibility/2006">
        <mc:Choice xmlns:a14="http://schemas.microsoft.com/office/drawing/2010/main" Requires="a14">
          <p:sp>
            <p:nvSpPr>
              <p:cNvPr id="4" name="矩形 3"/>
              <p:cNvSpPr/>
              <p:nvPr/>
            </p:nvSpPr>
            <p:spPr>
              <a:xfrm>
                <a:off x="2207568" y="1196752"/>
                <a:ext cx="8136904" cy="4462760"/>
              </a:xfrm>
              <a:prstGeom prst="rect">
                <a:avLst/>
              </a:prstGeom>
            </p:spPr>
            <p:txBody>
              <a:bodyPr wrap="square">
                <a:spAutoFit/>
              </a:bodyPr>
              <a:lstStyle/>
              <a:p>
                <a:pPr algn="just">
                  <a:spcBef>
                    <a:spcPts val="600"/>
                  </a:spcBef>
                </a:pPr>
                <a:r>
                  <a:rPr lang="en-US" altLang="zh-CN" sz="2400" b="1" dirty="0"/>
                  <a:t>         </a:t>
                </a:r>
                <a:r>
                  <a:rPr lang="en-US" altLang="zh-CN" sz="2400" b="1" dirty="0" err="1"/>
                  <a:t>Goel-Okumoto</a:t>
                </a:r>
                <a:r>
                  <a:rPr lang="zh-CN" altLang="zh-CN" sz="2400" b="1" dirty="0"/>
                  <a:t>软件可靠性模型</a:t>
                </a:r>
                <a:r>
                  <a:rPr lang="en-US" altLang="zh-CN" sz="2400" b="1" dirty="0"/>
                  <a:t>(G-O</a:t>
                </a:r>
                <a:r>
                  <a:rPr lang="zh-CN" altLang="zh-CN" sz="2400" b="1" dirty="0"/>
                  <a:t>模型</a:t>
                </a:r>
                <a:r>
                  <a:rPr lang="en-US" altLang="zh-CN" sz="2400" b="1" dirty="0"/>
                  <a:t>)</a:t>
                </a:r>
                <a:r>
                  <a:rPr lang="zh-CN" altLang="zh-CN" sz="2400" b="1" dirty="0"/>
                  <a:t>于</a:t>
                </a:r>
                <a:r>
                  <a:rPr lang="en-US" altLang="zh-CN" sz="2400" b="1" dirty="0"/>
                  <a:t>1979</a:t>
                </a:r>
                <a:r>
                  <a:rPr lang="zh-CN" altLang="zh-CN" sz="2400" b="1" dirty="0"/>
                  <a:t>年由</a:t>
                </a:r>
                <a:r>
                  <a:rPr lang="en-US" altLang="zh-CN" sz="2400" b="1" dirty="0" err="1"/>
                  <a:t>Goel</a:t>
                </a:r>
                <a:r>
                  <a:rPr lang="zh-CN" altLang="zh-CN" sz="2400" b="1" dirty="0"/>
                  <a:t>和</a:t>
                </a:r>
                <a:r>
                  <a:rPr lang="en-US" altLang="zh-CN" sz="2400" b="1" dirty="0" err="1"/>
                  <a:t>Okumoto</a:t>
                </a:r>
                <a:r>
                  <a:rPr lang="zh-CN" altLang="zh-CN" sz="2400" b="1" dirty="0"/>
                  <a:t>提出，属于</a:t>
                </a:r>
                <a:r>
                  <a:rPr lang="en-US" altLang="zh-CN" sz="2400" b="1" dirty="0"/>
                  <a:t>NHPP</a:t>
                </a:r>
                <a:r>
                  <a:rPr lang="zh-CN" altLang="zh-CN" sz="2400" b="1" dirty="0"/>
                  <a:t>有限错误模型，其基本假设如下：</a:t>
                </a:r>
                <a:endParaRPr lang="en-US" altLang="zh-CN" sz="2400" b="1" dirty="0"/>
              </a:p>
              <a:p>
                <a:pPr lvl="1" algn="just">
                  <a:spcBef>
                    <a:spcPts val="600"/>
                  </a:spcBef>
                </a:pPr>
                <a:r>
                  <a:rPr lang="en-US" altLang="zh-CN" sz="2400" b="1" dirty="0">
                    <a:solidFill>
                      <a:srgbClr val="0070C0"/>
                    </a:solidFill>
                    <a:latin typeface="华文仿宋" panose="02010600040101010101" pitchFamily="2" charset="-122"/>
                    <a:ea typeface="华文仿宋" panose="02010600040101010101" pitchFamily="2" charset="-122"/>
                  </a:rPr>
                  <a:t>1) </a:t>
                </a:r>
                <a:r>
                  <a:rPr lang="zh-CN" altLang="zh-CN" sz="2400" b="1" dirty="0">
                    <a:solidFill>
                      <a:srgbClr val="0070C0"/>
                    </a:solidFill>
                    <a:latin typeface="华文仿宋" panose="02010600040101010101" pitchFamily="2" charset="-122"/>
                    <a:ea typeface="华文仿宋" panose="02010600040101010101" pitchFamily="2" charset="-122"/>
                  </a:rPr>
                  <a:t>测试未运行时的软件失效为</a:t>
                </a:r>
                <a:r>
                  <a:rPr lang="en-US" altLang="zh-CN" sz="2400" b="1" dirty="0">
                    <a:solidFill>
                      <a:srgbClr val="0070C0"/>
                    </a:solidFill>
                    <a:latin typeface="华文仿宋" panose="02010600040101010101" pitchFamily="2" charset="-122"/>
                    <a:ea typeface="华文仿宋" panose="02010600040101010101" pitchFamily="2" charset="-122"/>
                  </a:rPr>
                  <a:t>0</a:t>
                </a:r>
                <a:r>
                  <a:rPr lang="zh-CN" altLang="zh-CN" sz="2400" b="1" dirty="0">
                    <a:solidFill>
                      <a:srgbClr val="0070C0"/>
                    </a:solidFill>
                    <a:latin typeface="华文仿宋" panose="02010600040101010101" pitchFamily="2" charset="-122"/>
                    <a:ea typeface="华文仿宋" panose="02010600040101010101" pitchFamily="2" charset="-122"/>
                  </a:rPr>
                  <a:t>；当测试进行时，软件失效服从均值为</a:t>
                </a:r>
                <a14:m>
                  <m:oMath xmlns:m="http://schemas.openxmlformats.org/officeDocument/2006/math">
                    <m:r>
                      <a:rPr lang="en-US" altLang="zh-CN" sz="2400" b="1" i="1">
                        <a:solidFill>
                          <a:srgbClr val="0070C0"/>
                        </a:solidFill>
                        <a:latin typeface="Cambria Math"/>
                      </a:rPr>
                      <m:t>𝐦</m:t>
                    </m:r>
                    <m:d>
                      <m:dPr>
                        <m:ctrlPr>
                          <a:rPr lang="zh-CN" altLang="zh-CN" sz="2400" b="1" i="1">
                            <a:solidFill>
                              <a:srgbClr val="0070C0"/>
                            </a:solidFill>
                            <a:latin typeface="Cambria Math" panose="02040503050406030204" pitchFamily="18" charset="0"/>
                          </a:rPr>
                        </m:ctrlPr>
                      </m:dPr>
                      <m:e>
                        <m:r>
                          <a:rPr lang="en-US" altLang="zh-CN" sz="2400" b="1" i="1">
                            <a:solidFill>
                              <a:srgbClr val="0070C0"/>
                            </a:solidFill>
                            <a:latin typeface="Cambria Math"/>
                          </a:rPr>
                          <m:t>𝒕</m:t>
                        </m:r>
                      </m:e>
                    </m:d>
                  </m:oMath>
                </a14:m>
                <a:r>
                  <a:rPr lang="zh-CN" altLang="zh-CN" sz="2400" b="1" dirty="0">
                    <a:solidFill>
                      <a:srgbClr val="0070C0"/>
                    </a:solidFill>
                    <a:latin typeface="华文仿宋" panose="02010600040101010101" pitchFamily="2" charset="-122"/>
                    <a:ea typeface="华文仿宋" panose="02010600040101010101" pitchFamily="2" charset="-122"/>
                  </a:rPr>
                  <a:t>的泊松分布；</a:t>
                </a:r>
                <a:endParaRPr lang="en-US" altLang="zh-CN" sz="2400" b="1" dirty="0">
                  <a:solidFill>
                    <a:srgbClr val="0070C0"/>
                  </a:solidFill>
                  <a:latin typeface="华文仿宋" panose="02010600040101010101" pitchFamily="2" charset="-122"/>
                  <a:ea typeface="华文仿宋" panose="02010600040101010101" pitchFamily="2" charset="-122"/>
                </a:endParaRPr>
              </a:p>
              <a:p>
                <a:pPr lvl="1" algn="just">
                  <a:spcBef>
                    <a:spcPts val="600"/>
                  </a:spcBef>
                </a:pPr>
                <a:r>
                  <a:rPr lang="en-US" altLang="zh-CN" sz="2400" b="1" dirty="0">
                    <a:solidFill>
                      <a:srgbClr val="0070C0"/>
                    </a:solidFill>
                    <a:latin typeface="华文仿宋" panose="02010600040101010101" pitchFamily="2" charset="-122"/>
                    <a:ea typeface="华文仿宋" panose="02010600040101010101" pitchFamily="2" charset="-122"/>
                  </a:rPr>
                  <a:t>2) </a:t>
                </a:r>
                <a:r>
                  <a:rPr lang="zh-CN" altLang="zh-CN" sz="2400" b="1" dirty="0">
                    <a:solidFill>
                      <a:srgbClr val="0070C0"/>
                    </a:solidFill>
                    <a:latin typeface="华文仿宋" panose="02010600040101010101" pitchFamily="2" charset="-122"/>
                    <a:ea typeface="华文仿宋" panose="02010600040101010101" pitchFamily="2" charset="-122"/>
                  </a:rPr>
                  <a:t>当</a:t>
                </a:r>
                <a14:m>
                  <m:oMath xmlns:m="http://schemas.openxmlformats.org/officeDocument/2006/math">
                    <m:r>
                      <a:rPr lang="en-US" altLang="zh-CN" sz="2400" b="1">
                        <a:solidFill>
                          <a:srgbClr val="0070C0"/>
                        </a:solidFill>
                        <a:latin typeface="Cambria Math"/>
                      </a:rPr>
                      <m:t>△</m:t>
                    </m:r>
                    <m:r>
                      <a:rPr lang="en-US" altLang="zh-CN" sz="2400" b="1" i="1">
                        <a:solidFill>
                          <a:srgbClr val="0070C0"/>
                        </a:solidFill>
                        <a:latin typeface="Cambria Math"/>
                      </a:rPr>
                      <m:t>𝐭</m:t>
                    </m:r>
                    <m:r>
                      <a:rPr lang="en-US" altLang="zh-CN" sz="2400" b="1">
                        <a:solidFill>
                          <a:srgbClr val="0070C0"/>
                        </a:solidFill>
                        <a:latin typeface="Cambria Math"/>
                      </a:rPr>
                      <m:t>→</m:t>
                    </m:r>
                    <m:r>
                      <a:rPr lang="en-US" altLang="zh-CN" sz="2400" b="1" i="1">
                        <a:solidFill>
                          <a:srgbClr val="0070C0"/>
                        </a:solidFill>
                        <a:latin typeface="Cambria Math"/>
                      </a:rPr>
                      <m:t>𝟎</m:t>
                    </m:r>
                  </m:oMath>
                </a14:m>
                <a:r>
                  <a:rPr lang="en-US" altLang="zh-CN" sz="2400" b="1" dirty="0">
                    <a:solidFill>
                      <a:srgbClr val="0070C0"/>
                    </a:solidFill>
                    <a:latin typeface="华文仿宋" panose="02010600040101010101" pitchFamily="2" charset="-122"/>
                    <a:ea typeface="华文仿宋" panose="02010600040101010101" pitchFamily="2" charset="-122"/>
                  </a:rPr>
                  <a:t> </a:t>
                </a:r>
                <a:r>
                  <a:rPr lang="zh-CN" altLang="zh-CN" sz="2400" b="1" dirty="0">
                    <a:solidFill>
                      <a:srgbClr val="0070C0"/>
                    </a:solidFill>
                    <a:latin typeface="华文仿宋" panose="02010600040101010101" pitchFamily="2" charset="-122"/>
                    <a:ea typeface="华文仿宋" panose="02010600040101010101" pitchFamily="2" charset="-122"/>
                  </a:rPr>
                  <a:t>时</a:t>
                </a:r>
                <a:r>
                  <a:rPr lang="en-US" altLang="zh-CN" sz="2400" b="1" dirty="0">
                    <a:solidFill>
                      <a:srgbClr val="0070C0"/>
                    </a:solidFill>
                    <a:latin typeface="华文仿宋" panose="02010600040101010101" pitchFamily="2" charset="-122"/>
                    <a:ea typeface="华文仿宋" panose="02010600040101010101" pitchFamily="2" charset="-122"/>
                  </a:rPr>
                  <a:t>, </a:t>
                </a:r>
                <a:r>
                  <a:rPr lang="zh-CN" altLang="zh-CN" sz="2400" b="1" dirty="0">
                    <a:solidFill>
                      <a:srgbClr val="0070C0"/>
                    </a:solidFill>
                    <a:latin typeface="华文仿宋" panose="02010600040101010101" pitchFamily="2" charset="-122"/>
                    <a:ea typeface="华文仿宋" panose="02010600040101010101" pitchFamily="2" charset="-122"/>
                  </a:rPr>
                  <a:t>测试时间</a:t>
                </a:r>
                <a14:m>
                  <m:oMath xmlns:m="http://schemas.openxmlformats.org/officeDocument/2006/math">
                    <m:d>
                      <m:dPr>
                        <m:ctrlPr>
                          <a:rPr lang="zh-CN" altLang="zh-CN" sz="2400" b="1" i="1">
                            <a:solidFill>
                              <a:srgbClr val="0070C0"/>
                            </a:solidFill>
                            <a:latin typeface="Cambria Math" panose="02040503050406030204" pitchFamily="18" charset="0"/>
                          </a:rPr>
                        </m:ctrlPr>
                      </m:dPr>
                      <m:e>
                        <m:r>
                          <a:rPr lang="en-US" altLang="zh-CN" sz="2400" b="1" i="1">
                            <a:solidFill>
                              <a:srgbClr val="0070C0"/>
                            </a:solidFill>
                            <a:latin typeface="Cambria Math"/>
                          </a:rPr>
                          <m:t>𝒕</m:t>
                        </m:r>
                        <m:r>
                          <a:rPr lang="en-US" altLang="zh-CN" sz="2400" b="1" i="1">
                            <a:solidFill>
                              <a:srgbClr val="0070C0"/>
                            </a:solidFill>
                            <a:latin typeface="Cambria Math"/>
                          </a:rPr>
                          <m:t>,</m:t>
                        </m:r>
                        <m:r>
                          <a:rPr lang="en-US" altLang="zh-CN" sz="2400" b="1" i="1">
                            <a:solidFill>
                              <a:srgbClr val="0070C0"/>
                            </a:solidFill>
                            <a:latin typeface="Cambria Math"/>
                          </a:rPr>
                          <m:t>𝒕</m:t>
                        </m:r>
                        <m:r>
                          <a:rPr lang="en-US" altLang="zh-CN" sz="2400" b="1" i="1">
                            <a:solidFill>
                              <a:srgbClr val="0070C0"/>
                            </a:solidFill>
                            <a:latin typeface="Cambria Math"/>
                          </a:rPr>
                          <m:t>+</m:t>
                        </m:r>
                        <m:r>
                          <a:rPr lang="en-US" altLang="zh-CN" sz="2400" b="1" i="1">
                            <a:solidFill>
                              <a:srgbClr val="0070C0"/>
                            </a:solidFill>
                            <a:latin typeface="Cambria Math"/>
                          </a:rPr>
                          <m:t>𝜟</m:t>
                        </m:r>
                        <m:r>
                          <a:rPr lang="en-US" altLang="zh-CN" sz="2400" b="1" i="1">
                            <a:solidFill>
                              <a:srgbClr val="0070C0"/>
                            </a:solidFill>
                            <a:latin typeface="Cambria Math"/>
                          </a:rPr>
                          <m:t>𝒕</m:t>
                        </m:r>
                      </m:e>
                    </m:d>
                  </m:oMath>
                </a14:m>
                <a:r>
                  <a:rPr lang="zh-CN" altLang="zh-CN" sz="2400" b="1" dirty="0">
                    <a:solidFill>
                      <a:srgbClr val="0070C0"/>
                    </a:solidFill>
                    <a:latin typeface="华文仿宋" panose="02010600040101010101" pitchFamily="2" charset="-122"/>
                    <a:ea typeface="华文仿宋" panose="02010600040101010101" pitchFamily="2" charset="-122"/>
                  </a:rPr>
                  <a:t>内产生的失效与软件残留错误成正比；</a:t>
                </a:r>
                <a:endParaRPr lang="en-US" altLang="zh-CN" sz="2400" b="1" dirty="0">
                  <a:solidFill>
                    <a:srgbClr val="0070C0"/>
                  </a:solidFill>
                  <a:latin typeface="华文仿宋" panose="02010600040101010101" pitchFamily="2" charset="-122"/>
                  <a:ea typeface="华文仿宋" panose="02010600040101010101" pitchFamily="2" charset="-122"/>
                </a:endParaRPr>
              </a:p>
              <a:p>
                <a:pPr lvl="1" algn="just">
                  <a:spcBef>
                    <a:spcPts val="600"/>
                  </a:spcBef>
                </a:pPr>
                <a:r>
                  <a:rPr lang="en-US" altLang="zh-CN" sz="2400" b="1" dirty="0">
                    <a:solidFill>
                      <a:srgbClr val="0070C0"/>
                    </a:solidFill>
                    <a:latin typeface="华文仿宋" panose="02010600040101010101" pitchFamily="2" charset="-122"/>
                    <a:ea typeface="华文仿宋" panose="02010600040101010101" pitchFamily="2" charset="-122"/>
                  </a:rPr>
                  <a:t>3) </a:t>
                </a:r>
                <a:r>
                  <a:rPr lang="zh-CN" altLang="zh-CN" sz="2400" b="1" dirty="0">
                    <a:solidFill>
                      <a:srgbClr val="0070C0"/>
                    </a:solidFill>
                    <a:latin typeface="华文仿宋" panose="02010600040101010101" pitchFamily="2" charset="-122"/>
                    <a:ea typeface="华文仿宋" panose="02010600040101010101" pitchFamily="2" charset="-122"/>
                  </a:rPr>
                  <a:t>对于任一组有限时间点，在对应时间段分别发生的失效次数相互独立；</a:t>
                </a:r>
                <a:endParaRPr lang="en-US" altLang="zh-CN" sz="2400" b="1" dirty="0">
                  <a:solidFill>
                    <a:srgbClr val="0070C0"/>
                  </a:solidFill>
                  <a:latin typeface="华文仿宋" panose="02010600040101010101" pitchFamily="2" charset="-122"/>
                  <a:ea typeface="华文仿宋" panose="02010600040101010101" pitchFamily="2" charset="-122"/>
                </a:endParaRPr>
              </a:p>
              <a:p>
                <a:pPr lvl="1" algn="just">
                  <a:spcBef>
                    <a:spcPts val="600"/>
                  </a:spcBef>
                </a:pPr>
                <a:r>
                  <a:rPr lang="en-US" altLang="zh-CN" sz="2400" b="1" dirty="0">
                    <a:solidFill>
                      <a:srgbClr val="0070C0"/>
                    </a:solidFill>
                    <a:latin typeface="华文仿宋" panose="02010600040101010101" pitchFamily="2" charset="-122"/>
                    <a:ea typeface="华文仿宋" panose="02010600040101010101" pitchFamily="2" charset="-122"/>
                  </a:rPr>
                  <a:t>4) </a:t>
                </a:r>
                <a:r>
                  <a:rPr lang="zh-CN" altLang="zh-CN" sz="2400" b="1" dirty="0">
                    <a:solidFill>
                      <a:srgbClr val="0070C0"/>
                    </a:solidFill>
                    <a:latin typeface="华文仿宋" panose="02010600040101010101" pitchFamily="2" charset="-122"/>
                    <a:ea typeface="华文仿宋" panose="02010600040101010101" pitchFamily="2" charset="-122"/>
                  </a:rPr>
                  <a:t>每次只修正一个错误，当软件故障出现时，引发故障的错误被立即排除，并不会引入新的错误。</a:t>
                </a:r>
                <a:endParaRPr lang="zh-CN" altLang="en-US" sz="2400" dirty="0">
                  <a:solidFill>
                    <a:srgbClr val="0070C0"/>
                  </a:solidFill>
                </a:endParaRPr>
              </a:p>
            </p:txBody>
          </p:sp>
        </mc:Choice>
        <mc:Fallback>
          <p:sp>
            <p:nvSpPr>
              <p:cNvPr id="4" name="矩形 3"/>
              <p:cNvSpPr>
                <a:spLocks noRot="1" noChangeAspect="1" noMove="1" noResize="1" noEditPoints="1" noAdjustHandles="1" noChangeArrowheads="1" noChangeShapeType="1" noTextEdit="1"/>
              </p:cNvSpPr>
              <p:nvPr/>
            </p:nvSpPr>
            <p:spPr>
              <a:xfrm>
                <a:off x="2207568" y="1196752"/>
                <a:ext cx="8136904" cy="4462760"/>
              </a:xfrm>
              <a:prstGeom prst="rect">
                <a:avLst/>
              </a:prstGeom>
              <a:blipFill>
                <a:blip r:embed="rId2"/>
                <a:stretch>
                  <a:fillRect l="-1124" t="-956" r="-1199" b="-218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7749384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p:cNvSpPr>
          <p:nvPr>
            <p:ph type="title"/>
          </p:nvPr>
        </p:nvSpPr>
        <p:spPr>
          <a:xfrm>
            <a:off x="1981200" y="274638"/>
            <a:ext cx="8363272" cy="778098"/>
          </a:xfrm>
          <a:solidFill>
            <a:schemeClr val="accent1"/>
          </a:solidFill>
        </p:spPr>
        <p:txBody>
          <a:bodyPr>
            <a:noAutofit/>
          </a:bodyPr>
          <a:lstStyle/>
          <a:p>
            <a:r>
              <a:rPr lang="zh-CN" altLang="en-US" sz="4000" b="1" dirty="0">
                <a:solidFill>
                  <a:schemeClr val="bg1"/>
                </a:solidFill>
                <a:latin typeface="华文细黑" panose="02010600040101010101" pitchFamily="2" charset="-122"/>
                <a:ea typeface="华文细黑" panose="02010600040101010101" pitchFamily="2" charset="-122"/>
              </a:rPr>
              <a:t>软件可靠性的参数</a:t>
            </a:r>
          </a:p>
        </p:txBody>
      </p:sp>
      <p:sp>
        <p:nvSpPr>
          <p:cNvPr id="6" name="内容占位符 2"/>
          <p:cNvSpPr>
            <a:spLocks noGrp="1"/>
          </p:cNvSpPr>
          <p:nvPr>
            <p:ph idx="1"/>
          </p:nvPr>
        </p:nvSpPr>
        <p:spPr>
          <a:xfrm>
            <a:off x="1991544" y="1268761"/>
            <a:ext cx="8229600" cy="4525963"/>
          </a:xfrm>
        </p:spPr>
        <p:txBody>
          <a:bodyPr>
            <a:normAutofit/>
          </a:bodyPr>
          <a:lstStyle/>
          <a:p>
            <a:r>
              <a:rPr lang="zh-CN" altLang="zh-CN" b="1" dirty="0"/>
              <a:t>可靠度</a:t>
            </a:r>
          </a:p>
          <a:p>
            <a:pPr lvl="1" algn="just"/>
            <a:r>
              <a:rPr lang="zh-CN" altLang="zh-CN" b="1" dirty="0">
                <a:solidFill>
                  <a:srgbClr val="0070C0"/>
                </a:solidFill>
                <a:latin typeface="华文仿宋" panose="02010600040101010101" pitchFamily="2" charset="-122"/>
                <a:ea typeface="华文仿宋" panose="02010600040101010101" pitchFamily="2" charset="-122"/>
              </a:rPr>
              <a:t>软件可靠度是指软件在规定的条件下、规定的时间段内完成预定的功能的概率。或者说是软件在规定时间内无失效发生的概率。</a:t>
            </a:r>
            <a:endParaRPr lang="en-US" altLang="zh-CN" b="1" dirty="0">
              <a:solidFill>
                <a:srgbClr val="0070C0"/>
              </a:solidFill>
              <a:latin typeface="华文仿宋" panose="02010600040101010101" pitchFamily="2" charset="-122"/>
              <a:ea typeface="华文仿宋" panose="02010600040101010101" pitchFamily="2" charset="-122"/>
            </a:endParaRPr>
          </a:p>
          <a:p>
            <a:pPr algn="just"/>
            <a:r>
              <a:rPr lang="zh-CN" altLang="zh-CN" sz="2400" dirty="0"/>
              <a:t>用随机变数</a:t>
            </a:r>
            <a:r>
              <a:rPr lang="en-US" altLang="zh-CN" sz="2400" dirty="0"/>
              <a:t>  </a:t>
            </a:r>
            <a:r>
              <a:rPr lang="zh-CN" altLang="zh-CN" sz="2400" dirty="0"/>
              <a:t>表示从软件运行开始到系统失效所经历的时间，用</a:t>
            </a:r>
            <a:r>
              <a:rPr lang="en-US" altLang="zh-CN" sz="2400" dirty="0"/>
              <a:t>        </a:t>
            </a:r>
            <a:r>
              <a:rPr lang="zh-CN" altLang="zh-CN" sz="2400" dirty="0"/>
              <a:t>表示</a:t>
            </a:r>
            <a:r>
              <a:rPr lang="en-US" altLang="zh-CN" sz="2400" dirty="0"/>
              <a:t>   </a:t>
            </a:r>
            <a:r>
              <a:rPr lang="zh-CN" altLang="zh-CN" sz="2400" dirty="0"/>
              <a:t>的分布函数，用</a:t>
            </a:r>
            <a:r>
              <a:rPr lang="en-US" altLang="zh-CN" sz="2400" dirty="0"/>
              <a:t>   </a:t>
            </a:r>
            <a:r>
              <a:rPr lang="zh-CN" altLang="zh-CN" sz="2400" dirty="0"/>
              <a:t>表示任意给定的时刻，用</a:t>
            </a:r>
            <a:r>
              <a:rPr lang="en-US" altLang="zh-CN" sz="2400" dirty="0"/>
              <a:t>          </a:t>
            </a:r>
            <a:r>
              <a:rPr lang="zh-CN" altLang="zh-CN" sz="2400" dirty="0"/>
              <a:t>表示软件在</a:t>
            </a:r>
            <a:r>
              <a:rPr lang="en-US" altLang="zh-CN" sz="2400" dirty="0"/>
              <a:t>    </a:t>
            </a:r>
            <a:r>
              <a:rPr lang="zh-CN" altLang="zh-CN" sz="2400" dirty="0"/>
              <a:t>时刻的可靠度，则数学公式如下</a:t>
            </a:r>
            <a:r>
              <a:rPr lang="zh-CN" altLang="zh-CN" dirty="0"/>
              <a:t>：</a:t>
            </a:r>
            <a:endParaRPr lang="zh-CN" altLang="zh-CN" b="1" dirty="0">
              <a:solidFill>
                <a:srgbClr val="00B0F0"/>
              </a:solidFill>
            </a:endParaRPr>
          </a:p>
        </p:txBody>
      </p:sp>
      <p:sp>
        <p:nvSpPr>
          <p:cNvPr id="7" name="灯片编号占位符 3"/>
          <p:cNvSpPr>
            <a:spLocks noGrp="1"/>
          </p:cNvSpPr>
          <p:nvPr>
            <p:ph type="sldNum" sz="quarter" idx="12"/>
          </p:nvPr>
        </p:nvSpPr>
        <p:spPr>
          <a:xfrm>
            <a:off x="8077200" y="6356351"/>
            <a:ext cx="2133600" cy="365125"/>
          </a:xfrm>
        </p:spPr>
        <p:txBody>
          <a:bodyPr/>
          <a:lstStyle/>
          <a:p>
            <a:fld id="{0C913308-F349-4B6D-A68A-DD1791B4A57B}" type="slidenum">
              <a:rPr lang="zh-CN" altLang="en-US" smtClean="0"/>
              <a:t>4</a:t>
            </a:fld>
            <a:endParaRPr lang="zh-CN" altLang="en-US"/>
          </a:p>
        </p:txBody>
      </p:sp>
      <p:sp>
        <p:nvSpPr>
          <p:cNvPr id="21" name="Rectangle 15"/>
          <p:cNvSpPr>
            <a:spLocks noChangeArrowheads="1"/>
          </p:cNvSpPr>
          <p:nvPr/>
        </p:nvSpPr>
        <p:spPr bwMode="auto">
          <a:xfrm>
            <a:off x="1524001"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22" name="对象 21"/>
          <p:cNvGraphicFramePr>
            <a:graphicFrameLocks noChangeAspect="1"/>
          </p:cNvGraphicFramePr>
          <p:nvPr/>
        </p:nvGraphicFramePr>
        <p:xfrm>
          <a:off x="4007768" y="2996952"/>
          <a:ext cx="251520" cy="402432"/>
        </p:xfrm>
        <a:graphic>
          <a:graphicData uri="http://schemas.openxmlformats.org/presentationml/2006/ole">
            <mc:AlternateContent xmlns:mc="http://schemas.openxmlformats.org/markup-compatibility/2006">
              <mc:Choice xmlns:v="urn:schemas-microsoft-com:vml" Requires="v">
                <p:oleObj name="Equation" r:id="rId3" imgW="126835" imgH="202936" progId="Equation.DSMT4">
                  <p:embed/>
                </p:oleObj>
              </mc:Choice>
              <mc:Fallback>
                <p:oleObj name="Equation" r:id="rId3" imgW="126835" imgH="202936" progId="Equation.DSMT4">
                  <p:embed/>
                  <p:pic>
                    <p:nvPicPr>
                      <p:cNvPr id="22" name="对象 2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07768" y="2996952"/>
                        <a:ext cx="251520" cy="402432"/>
                      </a:xfrm>
                      <a:prstGeom prst="rect">
                        <a:avLst/>
                      </a:prstGeom>
                      <a:noFill/>
                    </p:spPr>
                  </p:pic>
                </p:oleObj>
              </mc:Fallback>
            </mc:AlternateContent>
          </a:graphicData>
        </a:graphic>
      </p:graphicFrame>
      <p:sp>
        <p:nvSpPr>
          <p:cNvPr id="23" name="Rectangle 17"/>
          <p:cNvSpPr>
            <a:spLocks noChangeArrowheads="1"/>
          </p:cNvSpPr>
          <p:nvPr/>
        </p:nvSpPr>
        <p:spPr bwMode="auto">
          <a:xfrm>
            <a:off x="1524001"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24" name="对象 23"/>
          <p:cNvGraphicFramePr>
            <a:graphicFrameLocks noChangeAspect="1"/>
          </p:cNvGraphicFramePr>
          <p:nvPr/>
        </p:nvGraphicFramePr>
        <p:xfrm>
          <a:off x="3287688" y="3356992"/>
          <a:ext cx="648072" cy="424599"/>
        </p:xfrm>
        <a:graphic>
          <a:graphicData uri="http://schemas.openxmlformats.org/presentationml/2006/ole">
            <mc:AlternateContent xmlns:mc="http://schemas.openxmlformats.org/markup-compatibility/2006">
              <mc:Choice xmlns:v="urn:schemas-microsoft-com:vml" Requires="v">
                <p:oleObj name="Equation" r:id="rId5" imgW="368300" imgH="241300" progId="Equation.DSMT4">
                  <p:embed/>
                </p:oleObj>
              </mc:Choice>
              <mc:Fallback>
                <p:oleObj name="Equation" r:id="rId5" imgW="368300" imgH="241300" progId="Equation.DSMT4">
                  <p:embed/>
                  <p:pic>
                    <p:nvPicPr>
                      <p:cNvPr id="24" name="对象 2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87688" y="3356992"/>
                        <a:ext cx="648072" cy="424599"/>
                      </a:xfrm>
                      <a:prstGeom prst="rect">
                        <a:avLst/>
                      </a:prstGeom>
                      <a:noFill/>
                    </p:spPr>
                  </p:pic>
                </p:oleObj>
              </mc:Fallback>
            </mc:AlternateContent>
          </a:graphicData>
        </a:graphic>
      </p:graphicFrame>
      <p:graphicFrame>
        <p:nvGraphicFramePr>
          <p:cNvPr id="25" name="对象 24"/>
          <p:cNvGraphicFramePr>
            <a:graphicFrameLocks noChangeAspect="1"/>
          </p:cNvGraphicFramePr>
          <p:nvPr/>
        </p:nvGraphicFramePr>
        <p:xfrm>
          <a:off x="4511825" y="3315394"/>
          <a:ext cx="250825" cy="401638"/>
        </p:xfrm>
        <a:graphic>
          <a:graphicData uri="http://schemas.openxmlformats.org/presentationml/2006/ole">
            <mc:AlternateContent xmlns:mc="http://schemas.openxmlformats.org/markup-compatibility/2006">
              <mc:Choice xmlns:v="urn:schemas-microsoft-com:vml" Requires="v">
                <p:oleObj name="Equation" r:id="rId7" imgW="126835" imgH="202936" progId="Equation.DSMT4">
                  <p:embed/>
                </p:oleObj>
              </mc:Choice>
              <mc:Fallback>
                <p:oleObj name="Equation" r:id="rId7" imgW="126835" imgH="202936" progId="Equation.DSMT4">
                  <p:embed/>
                  <p:pic>
                    <p:nvPicPr>
                      <p:cNvPr id="25" name="对象 2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11825" y="3315394"/>
                        <a:ext cx="250825" cy="401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6" name="Rectangle 21"/>
          <p:cNvSpPr>
            <a:spLocks noChangeArrowheads="1"/>
          </p:cNvSpPr>
          <p:nvPr/>
        </p:nvSpPr>
        <p:spPr bwMode="auto">
          <a:xfrm>
            <a:off x="1524001"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27" name="对象 26"/>
          <p:cNvGraphicFramePr>
            <a:graphicFrameLocks noChangeAspect="1"/>
          </p:cNvGraphicFramePr>
          <p:nvPr/>
        </p:nvGraphicFramePr>
        <p:xfrm>
          <a:off x="6888088" y="3356993"/>
          <a:ext cx="216024" cy="370327"/>
        </p:xfrm>
        <a:graphic>
          <a:graphicData uri="http://schemas.openxmlformats.org/presentationml/2006/ole">
            <mc:AlternateContent xmlns:mc="http://schemas.openxmlformats.org/markup-compatibility/2006">
              <mc:Choice xmlns:v="urn:schemas-microsoft-com:vml" Requires="v">
                <p:oleObj name="Equation" r:id="rId8" imgW="88746" imgH="152136" progId="Equation.DSMT4">
                  <p:embed/>
                </p:oleObj>
              </mc:Choice>
              <mc:Fallback>
                <p:oleObj name="Equation" r:id="rId8" imgW="88746" imgH="152136" progId="Equation.DSMT4">
                  <p:embed/>
                  <p:pic>
                    <p:nvPicPr>
                      <p:cNvPr id="27" name="对象 2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888088" y="3356993"/>
                        <a:ext cx="216024" cy="370327"/>
                      </a:xfrm>
                      <a:prstGeom prst="rect">
                        <a:avLst/>
                      </a:prstGeom>
                      <a:noFill/>
                    </p:spPr>
                  </p:pic>
                </p:oleObj>
              </mc:Fallback>
            </mc:AlternateContent>
          </a:graphicData>
        </a:graphic>
      </p:graphicFrame>
      <p:sp>
        <p:nvSpPr>
          <p:cNvPr id="28" name="Rectangle 23"/>
          <p:cNvSpPr>
            <a:spLocks noChangeArrowheads="1"/>
          </p:cNvSpPr>
          <p:nvPr/>
        </p:nvSpPr>
        <p:spPr bwMode="auto">
          <a:xfrm>
            <a:off x="1524001"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29" name="对象 28"/>
          <p:cNvGraphicFramePr>
            <a:graphicFrameLocks noChangeAspect="1"/>
          </p:cNvGraphicFramePr>
          <p:nvPr/>
        </p:nvGraphicFramePr>
        <p:xfrm>
          <a:off x="2783633" y="3789040"/>
          <a:ext cx="617645" cy="404664"/>
        </p:xfrm>
        <a:graphic>
          <a:graphicData uri="http://schemas.openxmlformats.org/presentationml/2006/ole">
            <mc:AlternateContent xmlns:mc="http://schemas.openxmlformats.org/markup-compatibility/2006">
              <mc:Choice xmlns:v="urn:schemas-microsoft-com:vml" Requires="v">
                <p:oleObj name="Equation" r:id="rId10" imgW="368300" imgH="241300" progId="Equation.DSMT4">
                  <p:embed/>
                </p:oleObj>
              </mc:Choice>
              <mc:Fallback>
                <p:oleObj name="Equation" r:id="rId10" imgW="368300" imgH="241300" progId="Equation.DSMT4">
                  <p:embed/>
                  <p:pic>
                    <p:nvPicPr>
                      <p:cNvPr id="29" name="对象 28"/>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783633" y="3789040"/>
                        <a:ext cx="617645" cy="404664"/>
                      </a:xfrm>
                      <a:prstGeom prst="rect">
                        <a:avLst/>
                      </a:prstGeom>
                      <a:noFill/>
                    </p:spPr>
                  </p:pic>
                </p:oleObj>
              </mc:Fallback>
            </mc:AlternateContent>
          </a:graphicData>
        </a:graphic>
      </p:graphicFrame>
      <p:graphicFrame>
        <p:nvGraphicFramePr>
          <p:cNvPr id="30" name="对象 29"/>
          <p:cNvGraphicFramePr>
            <a:graphicFrameLocks noChangeAspect="1"/>
          </p:cNvGraphicFramePr>
          <p:nvPr/>
        </p:nvGraphicFramePr>
        <p:xfrm>
          <a:off x="5015880" y="3789041"/>
          <a:ext cx="215900" cy="369887"/>
        </p:xfrm>
        <a:graphic>
          <a:graphicData uri="http://schemas.openxmlformats.org/presentationml/2006/ole">
            <mc:AlternateContent xmlns:mc="http://schemas.openxmlformats.org/markup-compatibility/2006">
              <mc:Choice xmlns:v="urn:schemas-microsoft-com:vml" Requires="v">
                <p:oleObj name="Equation" r:id="rId12" imgW="88746" imgH="152136" progId="Equation.DSMT4">
                  <p:embed/>
                </p:oleObj>
              </mc:Choice>
              <mc:Fallback>
                <p:oleObj name="Equation" r:id="rId12" imgW="88746" imgH="152136" progId="Equation.DSMT4">
                  <p:embed/>
                  <p:pic>
                    <p:nvPicPr>
                      <p:cNvPr id="30" name="对象 2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015880" y="3789041"/>
                        <a:ext cx="2159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1" name="Rectangle 27"/>
          <p:cNvSpPr>
            <a:spLocks noChangeArrowheads="1"/>
          </p:cNvSpPr>
          <p:nvPr/>
        </p:nvSpPr>
        <p:spPr bwMode="auto">
          <a:xfrm>
            <a:off x="1524001"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32" name="对象 31"/>
          <p:cNvGraphicFramePr>
            <a:graphicFrameLocks noChangeAspect="1"/>
          </p:cNvGraphicFramePr>
          <p:nvPr/>
        </p:nvGraphicFramePr>
        <p:xfrm>
          <a:off x="4079776" y="4293097"/>
          <a:ext cx="3528392" cy="489339"/>
        </p:xfrm>
        <a:graphic>
          <a:graphicData uri="http://schemas.openxmlformats.org/presentationml/2006/ole">
            <mc:AlternateContent xmlns:mc="http://schemas.openxmlformats.org/markup-compatibility/2006">
              <mc:Choice xmlns:v="urn:schemas-microsoft-com:vml" Requires="v">
                <p:oleObj name="Equation" r:id="rId13" imgW="1739900" imgH="241300" progId="Equation.DSMT4">
                  <p:embed/>
                </p:oleObj>
              </mc:Choice>
              <mc:Fallback>
                <p:oleObj name="Equation" r:id="rId13" imgW="1739900" imgH="241300" progId="Equation.DSMT4">
                  <p:embed/>
                  <p:pic>
                    <p:nvPicPr>
                      <p:cNvPr id="32" name="对象 31"/>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079776" y="4293097"/>
                        <a:ext cx="3528392" cy="489339"/>
                      </a:xfrm>
                      <a:prstGeom prst="rect">
                        <a:avLst/>
                      </a:prstGeom>
                      <a:noFill/>
                    </p:spPr>
                  </p:pic>
                </p:oleObj>
              </mc:Fallback>
            </mc:AlternateContent>
          </a:graphicData>
        </a:graphic>
      </p:graphicFrame>
    </p:spTree>
    <p:extLst>
      <p:ext uri="{BB962C8B-B14F-4D97-AF65-F5344CB8AC3E}">
        <p14:creationId xmlns:p14="http://schemas.microsoft.com/office/powerpoint/2010/main" val="129514266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0C913308-F349-4B6D-A68A-DD1791B4A57B}" type="slidenum">
              <a:rPr lang="zh-CN" altLang="en-US" smtClean="0"/>
              <a:t>40</a:t>
            </a:fld>
            <a:endParaRPr lang="zh-CN" altLang="en-US"/>
          </a:p>
        </p:txBody>
      </p:sp>
      <p:sp>
        <p:nvSpPr>
          <p:cNvPr id="3" name="标题 1"/>
          <p:cNvSpPr txBox="1">
            <a:spLocks/>
          </p:cNvSpPr>
          <p:nvPr/>
        </p:nvSpPr>
        <p:spPr>
          <a:xfrm>
            <a:off x="1981200" y="305279"/>
            <a:ext cx="8363272" cy="778098"/>
          </a:xfrm>
          <a:prstGeom prst="rect">
            <a:avLst/>
          </a:prstGeom>
          <a:solidFill>
            <a:schemeClr val="accent1"/>
          </a:solidFill>
        </p:spPr>
        <p:txBody>
          <a:bodyP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sz="3600" dirty="0" err="1">
                <a:solidFill>
                  <a:schemeClr val="bg1"/>
                </a:solidFill>
              </a:rPr>
              <a:t>Goel-Okumoto</a:t>
            </a:r>
            <a:r>
              <a:rPr lang="en-US" altLang="zh-CN" sz="3600" dirty="0">
                <a:solidFill>
                  <a:schemeClr val="bg1"/>
                </a:solidFill>
              </a:rPr>
              <a:t>(G-O)</a:t>
            </a:r>
            <a:r>
              <a:rPr lang="zh-CN" altLang="zh-CN" sz="3600" dirty="0">
                <a:solidFill>
                  <a:schemeClr val="bg1"/>
                </a:solidFill>
              </a:rPr>
              <a:t> 模型</a:t>
            </a:r>
            <a:endParaRPr lang="zh-CN" altLang="en-US" sz="3600" b="1" dirty="0">
              <a:solidFill>
                <a:schemeClr val="bg1"/>
              </a:solidFill>
              <a:latin typeface="Times New Roman" panose="02020603050405020304" pitchFamily="18" charset="0"/>
              <a:ea typeface="华文细黑" panose="02010600040101010101" pitchFamily="2" charset="-122"/>
              <a:cs typeface="Times New Roman" panose="02020603050405020304" pitchFamily="18" charset="0"/>
            </a:endParaRPr>
          </a:p>
        </p:txBody>
      </p:sp>
      <mc:AlternateContent xmlns:mc="http://schemas.openxmlformats.org/markup-compatibility/2006">
        <mc:Choice xmlns:a14="http://schemas.microsoft.com/office/drawing/2010/main" Requires="a14">
          <p:sp>
            <p:nvSpPr>
              <p:cNvPr id="4" name="矩形 3"/>
              <p:cNvSpPr/>
              <p:nvPr/>
            </p:nvSpPr>
            <p:spPr>
              <a:xfrm>
                <a:off x="2135560" y="1268761"/>
                <a:ext cx="8208912" cy="461665"/>
              </a:xfrm>
              <a:prstGeom prst="rect">
                <a:avLst/>
              </a:prstGeom>
            </p:spPr>
            <p:txBody>
              <a:bodyPr wrap="square">
                <a:spAutoFit/>
              </a:bodyPr>
              <a:lstStyle/>
              <a:p>
                <a:r>
                  <a:rPr lang="en-US" altLang="zh-CN" sz="2400" b="1" dirty="0"/>
                  <a:t>G-O</a:t>
                </a:r>
                <a:r>
                  <a:rPr lang="zh-CN" altLang="zh-CN" sz="2400" b="1" dirty="0"/>
                  <a:t>模型在测试区间</a:t>
                </a:r>
                <a14:m>
                  <m:oMath xmlns:m="http://schemas.openxmlformats.org/officeDocument/2006/math">
                    <m:d>
                      <m:dPr>
                        <m:begChr m:val="["/>
                        <m:endChr m:val="]"/>
                        <m:ctrlPr>
                          <a:rPr lang="zh-CN" altLang="zh-CN" sz="2400" b="1" i="1">
                            <a:latin typeface="Cambria Math" panose="02040503050406030204" pitchFamily="18" charset="0"/>
                          </a:rPr>
                        </m:ctrlPr>
                      </m:dPr>
                      <m:e>
                        <m:r>
                          <a:rPr lang="en-US" altLang="zh-CN" sz="2400" b="1" i="1">
                            <a:latin typeface="Cambria Math"/>
                          </a:rPr>
                          <m:t>𝟎</m:t>
                        </m:r>
                        <m:r>
                          <a:rPr lang="en-US" altLang="zh-CN" sz="2400" b="1" i="1">
                            <a:latin typeface="Cambria Math"/>
                          </a:rPr>
                          <m:t>.</m:t>
                        </m:r>
                        <m:r>
                          <a:rPr lang="en-US" altLang="zh-CN" sz="2400" b="1" i="1">
                            <a:latin typeface="Cambria Math"/>
                          </a:rPr>
                          <m:t>𝒕</m:t>
                        </m:r>
                      </m:e>
                    </m:d>
                  </m:oMath>
                </a14:m>
                <a:r>
                  <a:rPr lang="zh-CN" altLang="zh-CN" sz="2400" b="1" dirty="0"/>
                  <a:t>内的累计失效数期望函数为</a:t>
                </a:r>
                <a:endParaRPr lang="zh-CN" altLang="en-US" sz="2400" b="1" dirty="0"/>
              </a:p>
            </p:txBody>
          </p:sp>
        </mc:Choice>
        <mc:Fallback>
          <p:sp>
            <p:nvSpPr>
              <p:cNvPr id="4" name="矩形 3"/>
              <p:cNvSpPr>
                <a:spLocks noRot="1" noChangeAspect="1" noMove="1" noResize="1" noEditPoints="1" noAdjustHandles="1" noChangeArrowheads="1" noChangeShapeType="1" noTextEdit="1"/>
              </p:cNvSpPr>
              <p:nvPr/>
            </p:nvSpPr>
            <p:spPr>
              <a:xfrm>
                <a:off x="2135560" y="1268761"/>
                <a:ext cx="8208912" cy="461665"/>
              </a:xfrm>
              <a:prstGeom prst="rect">
                <a:avLst/>
              </a:prstGeom>
              <a:blipFill>
                <a:blip r:embed="rId2"/>
                <a:stretch>
                  <a:fillRect l="-1114" t="-9211" b="-30263"/>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 name="矩形 4"/>
              <p:cNvSpPr/>
              <p:nvPr/>
            </p:nvSpPr>
            <p:spPr>
              <a:xfrm>
                <a:off x="3719736" y="1916832"/>
                <a:ext cx="3528392" cy="509178"/>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400" b="1" i="1">
                          <a:latin typeface="Cambria Math"/>
                        </a:rPr>
                        <m:t>𝐦</m:t>
                      </m:r>
                      <m:d>
                        <m:dPr>
                          <m:ctrlPr>
                            <a:rPr lang="zh-CN" altLang="zh-CN" sz="2400" b="1" i="1">
                              <a:latin typeface="Cambria Math" panose="02040503050406030204" pitchFamily="18" charset="0"/>
                            </a:rPr>
                          </m:ctrlPr>
                        </m:dPr>
                        <m:e>
                          <m:r>
                            <a:rPr lang="en-US" altLang="zh-CN" sz="2400" b="1" i="1">
                              <a:latin typeface="Cambria Math"/>
                            </a:rPr>
                            <m:t>𝒕</m:t>
                          </m:r>
                        </m:e>
                      </m:d>
                      <m:r>
                        <a:rPr lang="en-US" altLang="zh-CN" sz="2400" b="1" i="1">
                          <a:latin typeface="Cambria Math"/>
                        </a:rPr>
                        <m:t>=</m:t>
                      </m:r>
                      <m:r>
                        <a:rPr lang="en-US" altLang="zh-CN" sz="2400" b="1" i="1">
                          <a:latin typeface="Cambria Math"/>
                        </a:rPr>
                        <m:t>𝒂</m:t>
                      </m:r>
                      <m:d>
                        <m:dPr>
                          <m:ctrlPr>
                            <a:rPr lang="zh-CN" altLang="zh-CN" sz="2400" b="1" i="1">
                              <a:latin typeface="Cambria Math" panose="02040503050406030204" pitchFamily="18" charset="0"/>
                            </a:rPr>
                          </m:ctrlPr>
                        </m:dPr>
                        <m:e>
                          <m:r>
                            <a:rPr lang="en-US" altLang="zh-CN" sz="2400" b="1" i="1">
                              <a:latin typeface="Cambria Math"/>
                            </a:rPr>
                            <m:t>𝟏</m:t>
                          </m:r>
                          <m:r>
                            <a:rPr lang="en-US" altLang="zh-CN" sz="2400" b="1" i="1">
                              <a:latin typeface="Cambria Math"/>
                            </a:rPr>
                            <m:t>−</m:t>
                          </m:r>
                          <m:sSup>
                            <m:sSupPr>
                              <m:ctrlPr>
                                <a:rPr lang="zh-CN" altLang="zh-CN" sz="2400" b="1" i="1">
                                  <a:latin typeface="Cambria Math" panose="02040503050406030204" pitchFamily="18" charset="0"/>
                                </a:rPr>
                              </m:ctrlPr>
                            </m:sSupPr>
                            <m:e>
                              <m:r>
                                <a:rPr lang="en-US" altLang="zh-CN" sz="2400" b="1" i="1">
                                  <a:latin typeface="Cambria Math"/>
                                </a:rPr>
                                <m:t>𝒆</m:t>
                              </m:r>
                            </m:e>
                            <m:sup>
                              <m:r>
                                <a:rPr lang="en-US" altLang="zh-CN" sz="2400" b="1" i="1">
                                  <a:latin typeface="Cambria Math"/>
                                </a:rPr>
                                <m:t>−</m:t>
                              </m:r>
                              <m:r>
                                <a:rPr lang="en-US" altLang="zh-CN" sz="2400" b="1" i="1">
                                  <a:latin typeface="Cambria Math"/>
                                </a:rPr>
                                <m:t>𝒃𝒕</m:t>
                              </m:r>
                            </m:sup>
                          </m:sSup>
                        </m:e>
                      </m:d>
                    </m:oMath>
                  </m:oMathPara>
                </a14:m>
                <a:endParaRPr lang="zh-CN" altLang="en-US" sz="2400" b="1" dirty="0"/>
              </a:p>
            </p:txBody>
          </p:sp>
        </mc:Choice>
        <mc:Fallback>
          <p:sp>
            <p:nvSpPr>
              <p:cNvPr id="5" name="矩形 4"/>
              <p:cNvSpPr>
                <a:spLocks noRot="1" noChangeAspect="1" noMove="1" noResize="1" noEditPoints="1" noAdjustHandles="1" noChangeArrowheads="1" noChangeShapeType="1" noTextEdit="1"/>
              </p:cNvSpPr>
              <p:nvPr/>
            </p:nvSpPr>
            <p:spPr>
              <a:xfrm>
                <a:off x="3719736" y="1916832"/>
                <a:ext cx="3528392" cy="509178"/>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 name="矩形 5"/>
              <p:cNvSpPr/>
              <p:nvPr/>
            </p:nvSpPr>
            <p:spPr>
              <a:xfrm>
                <a:off x="2117641" y="2564905"/>
                <a:ext cx="3395481" cy="461665"/>
              </a:xfrm>
              <a:prstGeom prst="rect">
                <a:avLst/>
              </a:prstGeom>
            </p:spPr>
            <p:txBody>
              <a:bodyPr wrap="none">
                <a:spAutoFit/>
              </a:bodyPr>
              <a:lstStyle/>
              <a:p>
                <a14:m>
                  <m:oMath xmlns:m="http://schemas.openxmlformats.org/officeDocument/2006/math">
                    <m:r>
                      <a:rPr lang="en-US" altLang="zh-CN" sz="2400" b="1" i="1">
                        <a:latin typeface="Cambria Math"/>
                      </a:rPr>
                      <m:t>𝐭</m:t>
                    </m:r>
                  </m:oMath>
                </a14:m>
                <a:r>
                  <a:rPr lang="zh-CN" altLang="zh-CN" sz="2400" b="1" dirty="0"/>
                  <a:t>为软件累计测试时间。</a:t>
                </a:r>
              </a:p>
            </p:txBody>
          </p:sp>
        </mc:Choice>
        <mc:Fallback>
          <p:sp>
            <p:nvSpPr>
              <p:cNvPr id="6" name="矩形 5"/>
              <p:cNvSpPr>
                <a:spLocks noRot="1" noChangeAspect="1" noMove="1" noResize="1" noEditPoints="1" noAdjustHandles="1" noChangeArrowheads="1" noChangeShapeType="1" noTextEdit="1"/>
              </p:cNvSpPr>
              <p:nvPr/>
            </p:nvSpPr>
            <p:spPr>
              <a:xfrm>
                <a:off x="2117641" y="2564905"/>
                <a:ext cx="3395481" cy="461665"/>
              </a:xfrm>
              <a:prstGeom prst="rect">
                <a:avLst/>
              </a:prstGeom>
              <a:blipFill>
                <a:blip r:embed="rId4"/>
                <a:stretch>
                  <a:fillRect l="-180" t="-9333" r="-1436" b="-32000"/>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7" name="矩形 6"/>
              <p:cNvSpPr/>
              <p:nvPr/>
            </p:nvSpPr>
            <p:spPr>
              <a:xfrm>
                <a:off x="3079058" y="3789040"/>
                <a:ext cx="4917821" cy="538994"/>
              </a:xfrm>
              <a:prstGeom prst="rect">
                <a:avLst/>
              </a:prstGeom>
            </p:spPr>
            <p:txBody>
              <a:bodyPr wrap="none">
                <a:spAutoFit/>
              </a:bodyPr>
              <a:lstStyle/>
              <a:p>
                <a14:m>
                  <m:oMath xmlns:m="http://schemas.openxmlformats.org/officeDocument/2006/math">
                    <m:r>
                      <a:rPr lang="en-US" altLang="zh-CN" sz="2400" b="1" i="1">
                        <a:latin typeface="Cambria Math"/>
                      </a:rPr>
                      <m:t>𝐑</m:t>
                    </m:r>
                    <m:d>
                      <m:dPr>
                        <m:ctrlPr>
                          <a:rPr lang="zh-CN" altLang="zh-CN" sz="2400" b="1" i="1">
                            <a:latin typeface="Cambria Math" panose="02040503050406030204" pitchFamily="18" charset="0"/>
                          </a:rPr>
                        </m:ctrlPr>
                      </m:dPr>
                      <m:e>
                        <m:r>
                          <a:rPr lang="en-US" altLang="zh-CN" sz="2400" b="1" i="1">
                            <a:latin typeface="Cambria Math"/>
                          </a:rPr>
                          <m:t>𝒔</m:t>
                        </m:r>
                      </m:e>
                      <m:e>
                        <m:r>
                          <a:rPr lang="en-US" altLang="zh-CN" sz="2400" b="1" i="1">
                            <a:latin typeface="Cambria Math"/>
                          </a:rPr>
                          <m:t>𝒕</m:t>
                        </m:r>
                      </m:e>
                    </m:d>
                    <m:r>
                      <a:rPr lang="en-US" altLang="zh-CN" sz="2400" b="1" i="1">
                        <a:latin typeface="Cambria Math"/>
                      </a:rPr>
                      <m:t>=</m:t>
                    </m:r>
                    <m:sSup>
                      <m:sSupPr>
                        <m:ctrlPr>
                          <a:rPr lang="zh-CN" altLang="zh-CN" sz="2400" b="1" i="1">
                            <a:latin typeface="Cambria Math" panose="02040503050406030204" pitchFamily="18" charset="0"/>
                          </a:rPr>
                        </m:ctrlPr>
                      </m:sSupPr>
                      <m:e>
                        <m:r>
                          <a:rPr lang="en-US" altLang="zh-CN" sz="2400" b="1" i="1">
                            <a:latin typeface="Cambria Math"/>
                          </a:rPr>
                          <m:t>𝒆</m:t>
                        </m:r>
                      </m:e>
                      <m:sup>
                        <m:r>
                          <a:rPr lang="en-US" altLang="zh-CN" sz="2400" b="1" i="1">
                            <a:latin typeface="Cambria Math"/>
                          </a:rPr>
                          <m:t>𝒂</m:t>
                        </m:r>
                        <m:r>
                          <a:rPr lang="en-US" altLang="zh-CN" sz="2400" b="1" i="1">
                            <a:latin typeface="Cambria Math"/>
                          </a:rPr>
                          <m:t>(</m:t>
                        </m:r>
                        <m:sSup>
                          <m:sSupPr>
                            <m:ctrlPr>
                              <a:rPr lang="zh-CN" altLang="zh-CN" sz="2400" b="1" i="1">
                                <a:latin typeface="Cambria Math" panose="02040503050406030204" pitchFamily="18" charset="0"/>
                              </a:rPr>
                            </m:ctrlPr>
                          </m:sSupPr>
                          <m:e>
                            <m:r>
                              <a:rPr lang="en-US" altLang="zh-CN" sz="2400" b="1" i="1">
                                <a:latin typeface="Cambria Math"/>
                              </a:rPr>
                              <m:t>𝒆</m:t>
                            </m:r>
                          </m:e>
                          <m:sup>
                            <m:r>
                              <a:rPr lang="en-US" altLang="zh-CN" sz="2400" b="1" i="1">
                                <a:latin typeface="Cambria Math"/>
                              </a:rPr>
                              <m:t>−</m:t>
                            </m:r>
                            <m:r>
                              <a:rPr lang="en-US" altLang="zh-CN" sz="2400" b="1" i="1">
                                <a:latin typeface="Cambria Math"/>
                              </a:rPr>
                              <m:t>𝒃</m:t>
                            </m:r>
                            <m:d>
                              <m:dPr>
                                <m:ctrlPr>
                                  <a:rPr lang="zh-CN" altLang="zh-CN" sz="2400" b="1" i="1">
                                    <a:latin typeface="Cambria Math" panose="02040503050406030204" pitchFamily="18" charset="0"/>
                                  </a:rPr>
                                </m:ctrlPr>
                              </m:dPr>
                              <m:e>
                                <m:r>
                                  <a:rPr lang="en-US" altLang="zh-CN" sz="2400" b="1" i="1">
                                    <a:latin typeface="Cambria Math"/>
                                  </a:rPr>
                                  <m:t>𝒕</m:t>
                                </m:r>
                                <m:r>
                                  <a:rPr lang="en-US" altLang="zh-CN" sz="2400" b="1" i="1">
                                    <a:latin typeface="Cambria Math"/>
                                  </a:rPr>
                                  <m:t>+</m:t>
                                </m:r>
                                <m:r>
                                  <a:rPr lang="en-US" altLang="zh-CN" sz="2400" b="1" i="1">
                                    <a:latin typeface="Cambria Math"/>
                                  </a:rPr>
                                  <m:t>𝒔</m:t>
                                </m:r>
                              </m:e>
                            </m:d>
                          </m:sup>
                        </m:sSup>
                        <m:r>
                          <a:rPr lang="en-US" altLang="zh-CN" sz="2400" b="1" i="1">
                            <a:latin typeface="Cambria Math"/>
                          </a:rPr>
                          <m:t>−</m:t>
                        </m:r>
                        <m:sSup>
                          <m:sSupPr>
                            <m:ctrlPr>
                              <a:rPr lang="zh-CN" altLang="zh-CN" sz="2400" b="1" i="1">
                                <a:latin typeface="Cambria Math" panose="02040503050406030204" pitchFamily="18" charset="0"/>
                              </a:rPr>
                            </m:ctrlPr>
                          </m:sSupPr>
                          <m:e>
                            <m:r>
                              <a:rPr lang="en-US" altLang="zh-CN" sz="2400" b="1" i="1">
                                <a:latin typeface="Cambria Math"/>
                              </a:rPr>
                              <m:t>𝒆</m:t>
                            </m:r>
                          </m:e>
                          <m:sup>
                            <m:r>
                              <a:rPr lang="en-US" altLang="zh-CN" sz="2400" b="1" i="1">
                                <a:latin typeface="Cambria Math"/>
                              </a:rPr>
                              <m:t>−</m:t>
                            </m:r>
                            <m:r>
                              <a:rPr lang="en-US" altLang="zh-CN" sz="2400" b="1" i="1">
                                <a:latin typeface="Cambria Math"/>
                              </a:rPr>
                              <m:t>𝒃𝒕</m:t>
                            </m:r>
                          </m:sup>
                        </m:sSup>
                        <m:r>
                          <a:rPr lang="en-US" altLang="zh-CN" sz="2400" b="1" i="1">
                            <a:latin typeface="Cambria Math"/>
                          </a:rPr>
                          <m:t>)</m:t>
                        </m:r>
                      </m:sup>
                    </m:sSup>
                  </m:oMath>
                </a14:m>
                <a:r>
                  <a:rPr lang="en-US" altLang="zh-CN" sz="2400" b="1" dirty="0"/>
                  <a:t>=</a:t>
                </a:r>
                <a14:m>
                  <m:oMath xmlns:m="http://schemas.openxmlformats.org/officeDocument/2006/math">
                    <m:sSup>
                      <m:sSupPr>
                        <m:ctrlPr>
                          <a:rPr lang="zh-CN" altLang="zh-CN" sz="2400" b="1" i="1">
                            <a:latin typeface="Cambria Math" panose="02040503050406030204" pitchFamily="18" charset="0"/>
                          </a:rPr>
                        </m:ctrlPr>
                      </m:sSupPr>
                      <m:e>
                        <m:r>
                          <a:rPr lang="en-US" altLang="zh-CN" sz="2400" b="1" i="1">
                            <a:latin typeface="Cambria Math"/>
                          </a:rPr>
                          <m:t>𝒆</m:t>
                        </m:r>
                      </m:e>
                      <m:sup>
                        <m:r>
                          <a:rPr lang="en-US" altLang="zh-CN" sz="2400" b="1" i="1">
                            <a:latin typeface="Cambria Math"/>
                          </a:rPr>
                          <m:t>−</m:t>
                        </m:r>
                        <m:r>
                          <a:rPr lang="en-US" altLang="zh-CN" sz="2400" b="1" i="1">
                            <a:latin typeface="Cambria Math"/>
                          </a:rPr>
                          <m:t>𝐦</m:t>
                        </m:r>
                        <m:r>
                          <a:rPr lang="en-US" altLang="zh-CN" sz="2400" b="1">
                            <a:latin typeface="Cambria Math"/>
                          </a:rPr>
                          <m:t>(</m:t>
                        </m:r>
                        <m:r>
                          <a:rPr lang="en-US" altLang="zh-CN" sz="2400" b="1" i="1">
                            <a:latin typeface="Cambria Math"/>
                          </a:rPr>
                          <m:t>𝐬</m:t>
                        </m:r>
                        <m:r>
                          <a:rPr lang="en-US" altLang="zh-CN" sz="2400" b="1">
                            <a:latin typeface="Cambria Math"/>
                          </a:rPr>
                          <m:t>)</m:t>
                        </m:r>
                        <m:sSup>
                          <m:sSupPr>
                            <m:ctrlPr>
                              <a:rPr lang="zh-CN" altLang="zh-CN" sz="2400" b="1" i="1">
                                <a:latin typeface="Cambria Math" panose="02040503050406030204" pitchFamily="18" charset="0"/>
                              </a:rPr>
                            </m:ctrlPr>
                          </m:sSupPr>
                          <m:e>
                            <m:r>
                              <a:rPr lang="en-US" altLang="zh-CN" sz="2400" b="1" i="1">
                                <a:latin typeface="Cambria Math"/>
                              </a:rPr>
                              <m:t>𝒆</m:t>
                            </m:r>
                          </m:e>
                          <m:sup>
                            <m:r>
                              <a:rPr lang="en-US" altLang="zh-CN" sz="2400" b="1" i="1">
                                <a:latin typeface="Cambria Math"/>
                              </a:rPr>
                              <m:t>−</m:t>
                            </m:r>
                            <m:r>
                              <a:rPr lang="en-US" altLang="zh-CN" sz="2400" b="1" i="1">
                                <a:latin typeface="Cambria Math"/>
                              </a:rPr>
                              <m:t>𝒃𝒕</m:t>
                            </m:r>
                          </m:sup>
                        </m:sSup>
                      </m:sup>
                    </m:sSup>
                  </m:oMath>
                </a14:m>
                <a:endParaRPr lang="zh-CN" altLang="zh-CN" sz="2400" b="1" dirty="0"/>
              </a:p>
            </p:txBody>
          </p:sp>
        </mc:Choice>
        <mc:Fallback>
          <p:sp>
            <p:nvSpPr>
              <p:cNvPr id="7" name="矩形 6"/>
              <p:cNvSpPr>
                <a:spLocks noRot="1" noChangeAspect="1" noMove="1" noResize="1" noEditPoints="1" noAdjustHandles="1" noChangeArrowheads="1" noChangeShapeType="1" noTextEdit="1"/>
              </p:cNvSpPr>
              <p:nvPr/>
            </p:nvSpPr>
            <p:spPr>
              <a:xfrm>
                <a:off x="3079058" y="3789040"/>
                <a:ext cx="4917821" cy="538994"/>
              </a:xfrm>
              <a:prstGeom prst="rect">
                <a:avLst/>
              </a:prstGeom>
              <a:blipFill>
                <a:blip r:embed="rId5"/>
                <a:stretch>
                  <a:fillRect b="-27273"/>
                </a:stretch>
              </a:blipFill>
            </p:spPr>
            <p:txBody>
              <a:bodyPr/>
              <a:lstStyle/>
              <a:p>
                <a:r>
                  <a:rPr lang="zh-CN" altLang="en-US">
                    <a:noFill/>
                  </a:rPr>
                  <a:t> </a:t>
                </a:r>
              </a:p>
            </p:txBody>
          </p:sp>
        </mc:Fallback>
      </mc:AlternateContent>
      <p:sp>
        <p:nvSpPr>
          <p:cNvPr id="8" name="矩形 7"/>
          <p:cNvSpPr/>
          <p:nvPr/>
        </p:nvSpPr>
        <p:spPr>
          <a:xfrm>
            <a:off x="2640219" y="3026569"/>
            <a:ext cx="2350323" cy="461665"/>
          </a:xfrm>
          <a:prstGeom prst="rect">
            <a:avLst/>
          </a:prstGeom>
        </p:spPr>
        <p:txBody>
          <a:bodyPr wrap="none">
            <a:spAutoFit/>
          </a:bodyPr>
          <a:lstStyle/>
          <a:p>
            <a:r>
              <a:rPr lang="zh-CN" altLang="zh-CN" sz="2400" b="1" dirty="0"/>
              <a:t>可靠性函数为：</a:t>
            </a:r>
          </a:p>
        </p:txBody>
      </p:sp>
    </p:spTree>
    <p:extLst>
      <p:ext uri="{BB962C8B-B14F-4D97-AF65-F5344CB8AC3E}">
        <p14:creationId xmlns:p14="http://schemas.microsoft.com/office/powerpoint/2010/main" val="352972586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0C913308-F349-4B6D-A68A-DD1791B4A57B}" type="slidenum">
              <a:rPr lang="zh-CN" altLang="en-US" smtClean="0"/>
              <a:t>41</a:t>
            </a:fld>
            <a:endParaRPr lang="zh-CN" altLang="en-US"/>
          </a:p>
        </p:txBody>
      </p:sp>
      <p:sp>
        <p:nvSpPr>
          <p:cNvPr id="3" name="灯片编号占位符 1"/>
          <p:cNvSpPr txBox="1">
            <a:spLocks/>
          </p:cNvSpPr>
          <p:nvPr/>
        </p:nvSpPr>
        <p:spPr>
          <a:xfrm>
            <a:off x="8077200" y="6356351"/>
            <a:ext cx="21336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C913308-F349-4B6D-A68A-DD1791B4A57B}" type="slidenum">
              <a:rPr lang="zh-CN" altLang="en-US"/>
              <a:pPr/>
              <a:t>41</a:t>
            </a:fld>
            <a:endParaRPr lang="zh-CN" altLang="en-US"/>
          </a:p>
        </p:txBody>
      </p:sp>
      <p:sp>
        <p:nvSpPr>
          <p:cNvPr id="4" name="标题 1"/>
          <p:cNvSpPr txBox="1">
            <a:spLocks/>
          </p:cNvSpPr>
          <p:nvPr/>
        </p:nvSpPr>
        <p:spPr>
          <a:xfrm>
            <a:off x="1981200" y="305279"/>
            <a:ext cx="8363272" cy="778098"/>
          </a:xfrm>
          <a:prstGeom prst="rect">
            <a:avLst/>
          </a:prstGeom>
          <a:solidFill>
            <a:schemeClr val="accent1"/>
          </a:solidFill>
        </p:spPr>
        <p:txBody>
          <a:bodyP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sz="3600" dirty="0" err="1">
                <a:solidFill>
                  <a:schemeClr val="bg1"/>
                </a:solidFill>
              </a:rPr>
              <a:t>Goel-Okumoto</a:t>
            </a:r>
            <a:r>
              <a:rPr lang="en-US" altLang="zh-CN" sz="3600" dirty="0">
                <a:solidFill>
                  <a:schemeClr val="bg1"/>
                </a:solidFill>
              </a:rPr>
              <a:t>(G-O)</a:t>
            </a:r>
            <a:r>
              <a:rPr lang="zh-CN" altLang="zh-CN" sz="3600" dirty="0">
                <a:solidFill>
                  <a:schemeClr val="bg1"/>
                </a:solidFill>
              </a:rPr>
              <a:t> 模型</a:t>
            </a:r>
            <a:endParaRPr lang="zh-CN" altLang="en-US" sz="3600" b="1" dirty="0">
              <a:solidFill>
                <a:schemeClr val="bg1"/>
              </a:solidFill>
              <a:latin typeface="Times New Roman" panose="02020603050405020304" pitchFamily="18" charset="0"/>
              <a:ea typeface="华文细黑" panose="02010600040101010101" pitchFamily="2" charset="-122"/>
              <a:cs typeface="Times New Roman" panose="02020603050405020304" pitchFamily="18" charset="0"/>
            </a:endParaRPr>
          </a:p>
        </p:txBody>
      </p:sp>
      <p:pic>
        <p:nvPicPr>
          <p:cNvPr id="184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94893" y="1412776"/>
            <a:ext cx="7535887" cy="25202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3946021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0C913308-F349-4B6D-A68A-DD1791B4A57B}" type="slidenum">
              <a:rPr lang="zh-CN" altLang="en-US" smtClean="0"/>
              <a:t>42</a:t>
            </a:fld>
            <a:endParaRPr lang="zh-CN" altLang="en-US"/>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97832" y="1620276"/>
            <a:ext cx="8077200" cy="353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1991545" y="1124745"/>
            <a:ext cx="1710725" cy="461665"/>
          </a:xfrm>
          <a:prstGeom prst="rect">
            <a:avLst/>
          </a:prstGeom>
          <a:noFill/>
        </p:spPr>
        <p:txBody>
          <a:bodyPr wrap="none" rtlCol="0">
            <a:spAutoFit/>
          </a:bodyPr>
          <a:lstStyle/>
          <a:p>
            <a:pPr marL="285750" indent="-285750">
              <a:buFont typeface="Wingdings" panose="05000000000000000000" pitchFamily="2" charset="2"/>
              <a:buChar char="l"/>
            </a:pPr>
            <a:r>
              <a:rPr lang="zh-CN" altLang="en-US" sz="2400" b="1" dirty="0"/>
              <a:t>编程实现</a:t>
            </a:r>
          </a:p>
        </p:txBody>
      </p:sp>
      <p:sp>
        <p:nvSpPr>
          <p:cNvPr id="6" name="标题 1"/>
          <p:cNvSpPr txBox="1">
            <a:spLocks/>
          </p:cNvSpPr>
          <p:nvPr/>
        </p:nvSpPr>
        <p:spPr>
          <a:xfrm>
            <a:off x="1981200" y="305279"/>
            <a:ext cx="8363272" cy="778098"/>
          </a:xfrm>
          <a:prstGeom prst="rect">
            <a:avLst/>
          </a:prstGeom>
          <a:solidFill>
            <a:schemeClr val="accent1"/>
          </a:solidFill>
        </p:spPr>
        <p:txBody>
          <a:bodyP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sz="3600" dirty="0" err="1">
                <a:solidFill>
                  <a:schemeClr val="bg1"/>
                </a:solidFill>
              </a:rPr>
              <a:t>Goel-Okumoto</a:t>
            </a:r>
            <a:r>
              <a:rPr lang="en-US" altLang="zh-CN" sz="3600" dirty="0">
                <a:solidFill>
                  <a:schemeClr val="bg1"/>
                </a:solidFill>
              </a:rPr>
              <a:t>(G-O)</a:t>
            </a:r>
            <a:r>
              <a:rPr lang="zh-CN" altLang="zh-CN" sz="3600" dirty="0">
                <a:solidFill>
                  <a:schemeClr val="bg1"/>
                </a:solidFill>
              </a:rPr>
              <a:t> 模型</a:t>
            </a:r>
            <a:endParaRPr lang="zh-CN" altLang="en-US" sz="3600" b="1" dirty="0">
              <a:solidFill>
                <a:schemeClr val="bg1"/>
              </a:solidFill>
              <a:latin typeface="Times New Roman" panose="02020603050405020304" pitchFamily="18" charset="0"/>
              <a:ea typeface="华文细黑"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66040473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0C913308-F349-4B6D-A68A-DD1791B4A57B}" type="slidenum">
              <a:rPr lang="zh-CN" altLang="en-US" smtClean="0"/>
              <a:t>43</a:t>
            </a:fld>
            <a:endParaRPr lang="zh-CN" altLang="en-US"/>
          </a:p>
        </p:txBody>
      </p:sp>
      <p:pic>
        <p:nvPicPr>
          <p:cNvPr id="21505" name="Picture 1" descr="C:\Users\zdp\AppData\Roaming\Tencent\Users\106601855\QQ\WinTemp\RichOle\][X]CMR6BT{YQ(E{3VPZC@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63552" y="188641"/>
            <a:ext cx="8244408" cy="1337565"/>
          </a:xfrm>
          <a:prstGeom prst="rect">
            <a:avLst/>
          </a:prstGeom>
          <a:noFill/>
          <a:extLst>
            <a:ext uri="{909E8E84-426E-40DD-AFC4-6F175D3DCCD1}">
              <a14:hiddenFill xmlns:a14="http://schemas.microsoft.com/office/drawing/2010/main">
                <a:solidFill>
                  <a:srgbClr val="FFFFFF"/>
                </a:solidFill>
              </a14:hiddenFill>
            </a:ext>
          </a:extLst>
        </p:spPr>
      </p:pic>
      <p:pic>
        <p:nvPicPr>
          <p:cNvPr id="2150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67294" y="1988841"/>
            <a:ext cx="8600707" cy="37190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7559617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0C913308-F349-4B6D-A68A-DD1791B4A57B}" type="slidenum">
              <a:rPr lang="zh-CN" altLang="en-US" smtClean="0"/>
              <a:t>44</a:t>
            </a:fld>
            <a:endParaRPr lang="zh-CN" altLang="en-US"/>
          </a:p>
        </p:txBody>
      </p:sp>
      <p:pic>
        <p:nvPicPr>
          <p:cNvPr id="2253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75520" y="332656"/>
            <a:ext cx="8749045" cy="3600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53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36828" y="4005064"/>
            <a:ext cx="7679653" cy="19442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9428469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0C913308-F349-4B6D-A68A-DD1791B4A57B}" type="slidenum">
              <a:rPr lang="zh-CN" altLang="en-US" smtClean="0"/>
              <a:t>45</a:t>
            </a:fld>
            <a:endParaRPr lang="zh-CN" altLang="en-US"/>
          </a:p>
        </p:txBody>
      </p:sp>
      <p:pic>
        <p:nvPicPr>
          <p:cNvPr id="23553" name="Picture 1" descr="C:\Users\zdp\AppData\Roaming\Tencent\Users\106601855\QQ\WinTemp\RichOle\ZM6@~SEVEY}J6](5TC%(~5X.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31547" y="116633"/>
            <a:ext cx="8719212" cy="3918173"/>
          </a:xfrm>
          <a:prstGeom prst="rect">
            <a:avLst/>
          </a:prstGeom>
          <a:noFill/>
          <a:extLst>
            <a:ext uri="{909E8E84-426E-40DD-AFC4-6F175D3DCCD1}">
              <a14:hiddenFill xmlns:a14="http://schemas.microsoft.com/office/drawing/2010/main">
                <a:solidFill>
                  <a:srgbClr val="FFFFFF"/>
                </a:solidFill>
              </a14:hiddenFill>
            </a:ext>
          </a:extLst>
        </p:spPr>
      </p:pic>
      <p:pic>
        <p:nvPicPr>
          <p:cNvPr id="23554" name="Picture 2" descr="C:\Users\zdp\AppData\Roaming\Tencent\Users\106601855\QQ\WinTemp\RichOle\H{{YKP[C(OUT_5_[JL40W(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51927" y="4221089"/>
            <a:ext cx="7927876" cy="1306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375965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0C913308-F349-4B6D-A68A-DD1791B4A57B}" type="slidenum">
              <a:rPr lang="zh-CN" altLang="en-US" smtClean="0"/>
              <a:t>46</a:t>
            </a:fld>
            <a:endParaRPr lang="zh-CN" altLang="en-US"/>
          </a:p>
        </p:txBody>
      </p:sp>
      <p:pic>
        <p:nvPicPr>
          <p:cNvPr id="24577" name="Picture 1" descr="C:\Users\zdp\AppData\Roaming\Tencent\Users\106601855\QQ\WinTemp\RichOle\E2@$CCHTCG1LOAS_XA~6M~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91545" y="260648"/>
            <a:ext cx="8204051" cy="3763390"/>
          </a:xfrm>
          <a:prstGeom prst="rect">
            <a:avLst/>
          </a:prstGeom>
          <a:noFill/>
          <a:extLst>
            <a:ext uri="{909E8E84-426E-40DD-AFC4-6F175D3DCCD1}">
              <a14:hiddenFill xmlns:a14="http://schemas.microsoft.com/office/drawing/2010/main">
                <a:solidFill>
                  <a:srgbClr val="FFFFFF"/>
                </a:solidFill>
              </a14:hiddenFill>
            </a:ext>
          </a:extLst>
        </p:spPr>
      </p:pic>
      <p:pic>
        <p:nvPicPr>
          <p:cNvPr id="24578" name="Picture 2" descr="C:\Users\zdp\AppData\Roaming\Tencent\Users\106601855\QQ\WinTemp\RichOle\`G~HM0BZYI)051LQ5%KRRH9.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91744" y="4024038"/>
            <a:ext cx="4815482" cy="13616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704440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0C913308-F349-4B6D-A68A-DD1791B4A57B}" type="slidenum">
              <a:rPr lang="zh-CN" altLang="en-US" smtClean="0"/>
              <a:t>47</a:t>
            </a:fld>
            <a:endParaRPr lang="zh-CN" altLang="en-US"/>
          </a:p>
        </p:txBody>
      </p:sp>
      <p:pic>
        <p:nvPicPr>
          <p:cNvPr id="25601" name="Picture 1" descr="C:\Users\zdp\AppData\Roaming\Tencent\Users\106601855\QQ\WinTemp\RichOle\}DF(0}XL3W39TP{P3JWQV_Y.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75520" y="188640"/>
            <a:ext cx="8568952" cy="3401636"/>
          </a:xfrm>
          <a:prstGeom prst="rect">
            <a:avLst/>
          </a:prstGeom>
          <a:noFill/>
          <a:extLst>
            <a:ext uri="{909E8E84-426E-40DD-AFC4-6F175D3DCCD1}">
              <a14:hiddenFill xmlns:a14="http://schemas.microsoft.com/office/drawing/2010/main">
                <a:solidFill>
                  <a:srgbClr val="FFFFFF"/>
                </a:solidFill>
              </a14:hiddenFill>
            </a:ext>
          </a:extLst>
        </p:spPr>
      </p:pic>
      <p:pic>
        <p:nvPicPr>
          <p:cNvPr id="25602" name="Picture 2" descr="C:\Users\zdp\AppData\Roaming\Tencent\Users\106601855\QQ\WinTemp\RichOle\8N{N7N`084VC@0RO2@)]UF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71664" y="3717032"/>
            <a:ext cx="6677302" cy="15841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181108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0C913308-F349-4B6D-A68A-DD1791B4A57B}" type="slidenum">
              <a:rPr lang="zh-CN" altLang="en-US" smtClean="0"/>
              <a:t>48</a:t>
            </a:fld>
            <a:endParaRPr lang="zh-CN" altLang="en-US"/>
          </a:p>
        </p:txBody>
      </p:sp>
      <p:pic>
        <p:nvPicPr>
          <p:cNvPr id="32769" name="Picture 1" descr="C:\Users\zdp\AppData\Roaming\Tencent\Users\106601855\QQ\WinTemp\RichOle\[4HGS0}96LE9BGQ7K9)9B%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71664" y="188640"/>
            <a:ext cx="6408712" cy="757680"/>
          </a:xfrm>
          <a:prstGeom prst="rect">
            <a:avLst/>
          </a:prstGeom>
          <a:noFill/>
          <a:extLst>
            <a:ext uri="{909E8E84-426E-40DD-AFC4-6F175D3DCCD1}">
              <a14:hiddenFill xmlns:a14="http://schemas.microsoft.com/office/drawing/2010/main">
                <a:solidFill>
                  <a:srgbClr val="FFFFFF"/>
                </a:solidFill>
              </a14:hiddenFill>
            </a:ext>
          </a:extLst>
        </p:spPr>
      </p:pic>
      <p:pic>
        <p:nvPicPr>
          <p:cNvPr id="32770" name="Picture 2" descr="C:\Users\zdp\AppData\Roaming\Tencent\Users\106601855\QQ\WinTemp\RichOle\WQ80NWP)OO~3P_L`]}61L)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19537" y="965504"/>
            <a:ext cx="8540155" cy="4359112"/>
          </a:xfrm>
          <a:prstGeom prst="rect">
            <a:avLst/>
          </a:prstGeom>
          <a:noFill/>
          <a:extLst>
            <a:ext uri="{909E8E84-426E-40DD-AFC4-6F175D3DCCD1}">
              <a14:hiddenFill xmlns:a14="http://schemas.microsoft.com/office/drawing/2010/main">
                <a:solidFill>
                  <a:srgbClr val="FFFFFF"/>
                </a:solidFill>
              </a14:hiddenFill>
            </a:ext>
          </a:extLst>
        </p:spPr>
      </p:pic>
      <p:pic>
        <p:nvPicPr>
          <p:cNvPr id="3277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67608" y="5324616"/>
            <a:ext cx="7696830" cy="9126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9648932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0C913308-F349-4B6D-A68A-DD1791B4A57B}" type="slidenum">
              <a:rPr lang="zh-CN" altLang="en-US" smtClean="0"/>
              <a:t>49</a:t>
            </a:fld>
            <a:endParaRPr lang="zh-CN" altLang="en-US"/>
          </a:p>
        </p:txBody>
      </p:sp>
      <p:pic>
        <p:nvPicPr>
          <p:cNvPr id="33793" name="Picture 1" descr="C:\Users\zdp\AppData\Roaming\Tencent\Users\106601855\QQ\WinTemp\RichOle\F(S}0WU@BO_7_89Y58YDX@5.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9536" y="404665"/>
            <a:ext cx="8399884" cy="38181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85772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p:cNvSpPr>
          <p:nvPr>
            <p:ph type="title"/>
          </p:nvPr>
        </p:nvSpPr>
        <p:spPr>
          <a:xfrm>
            <a:off x="1981200" y="274638"/>
            <a:ext cx="8363272" cy="778098"/>
          </a:xfrm>
          <a:solidFill>
            <a:schemeClr val="accent1"/>
          </a:solidFill>
        </p:spPr>
        <p:txBody>
          <a:bodyPr>
            <a:noAutofit/>
          </a:bodyPr>
          <a:lstStyle/>
          <a:p>
            <a:r>
              <a:rPr lang="zh-CN" altLang="en-US" sz="4000" b="1" dirty="0">
                <a:solidFill>
                  <a:schemeClr val="bg1"/>
                </a:solidFill>
                <a:latin typeface="华文细黑" panose="02010600040101010101" pitchFamily="2" charset="-122"/>
                <a:ea typeface="华文细黑" panose="02010600040101010101" pitchFamily="2" charset="-122"/>
              </a:rPr>
              <a:t>软件可靠性的参数</a:t>
            </a:r>
          </a:p>
        </p:txBody>
      </p:sp>
      <p:sp>
        <p:nvSpPr>
          <p:cNvPr id="6" name="内容占位符 2"/>
          <p:cNvSpPr>
            <a:spLocks noGrp="1"/>
          </p:cNvSpPr>
          <p:nvPr>
            <p:ph idx="1"/>
          </p:nvPr>
        </p:nvSpPr>
        <p:spPr>
          <a:xfrm>
            <a:off x="1991544" y="1268761"/>
            <a:ext cx="8229600" cy="4525963"/>
          </a:xfrm>
        </p:spPr>
        <p:txBody>
          <a:bodyPr>
            <a:normAutofit/>
          </a:bodyPr>
          <a:lstStyle/>
          <a:p>
            <a:r>
              <a:rPr lang="zh-CN" altLang="zh-CN" b="1" dirty="0"/>
              <a:t>失效率</a:t>
            </a:r>
          </a:p>
          <a:p>
            <a:pPr lvl="1" algn="just"/>
            <a:r>
              <a:rPr lang="zh-CN" altLang="zh-CN" b="1" dirty="0">
                <a:solidFill>
                  <a:srgbClr val="0070C0"/>
                </a:solidFill>
                <a:latin typeface="华文仿宋" panose="02010600040101010101" pitchFamily="2" charset="-122"/>
                <a:ea typeface="华文仿宋" panose="02010600040101010101" pitchFamily="2" charset="-122"/>
              </a:rPr>
              <a:t>失效率是指软件在</a:t>
            </a:r>
            <a:r>
              <a:rPr lang="en-US" altLang="zh-CN" b="1" dirty="0">
                <a:solidFill>
                  <a:srgbClr val="0070C0"/>
                </a:solidFill>
                <a:latin typeface="华文仿宋" panose="02010600040101010101" pitchFamily="2" charset="-122"/>
                <a:ea typeface="华文仿宋" panose="02010600040101010101" pitchFamily="2" charset="-122"/>
              </a:rPr>
              <a:t> </a:t>
            </a:r>
            <a:r>
              <a:rPr lang="en-US" altLang="zh-CN" b="1" i="1" dirty="0">
                <a:solidFill>
                  <a:srgbClr val="0070C0"/>
                </a:solidFill>
                <a:latin typeface="Times New Roman" panose="02020603050405020304" pitchFamily="18" charset="0"/>
                <a:ea typeface="华文仿宋" panose="02010600040101010101" pitchFamily="2" charset="-122"/>
                <a:cs typeface="Times New Roman" panose="02020603050405020304" pitchFamily="18" charset="0"/>
              </a:rPr>
              <a:t>t</a:t>
            </a:r>
            <a:r>
              <a:rPr lang="en-US" altLang="zh-CN" b="1" dirty="0">
                <a:solidFill>
                  <a:srgbClr val="0070C0"/>
                </a:solidFill>
                <a:latin typeface="华文仿宋" panose="02010600040101010101" pitchFamily="2" charset="-122"/>
                <a:ea typeface="华文仿宋" panose="02010600040101010101" pitchFamily="2" charset="-122"/>
              </a:rPr>
              <a:t> </a:t>
            </a:r>
            <a:r>
              <a:rPr lang="zh-CN" altLang="zh-CN" b="1" dirty="0">
                <a:solidFill>
                  <a:srgbClr val="0070C0"/>
                </a:solidFill>
                <a:latin typeface="华文仿宋" panose="02010600040101010101" pitchFamily="2" charset="-122"/>
                <a:ea typeface="华文仿宋" panose="02010600040101010101" pitchFamily="2" charset="-122"/>
              </a:rPr>
              <a:t>时刻没有发生失效的条件下，在</a:t>
            </a:r>
            <a:r>
              <a:rPr lang="en-US" altLang="zh-CN" b="1" dirty="0">
                <a:solidFill>
                  <a:srgbClr val="0070C0"/>
                </a:solidFill>
                <a:latin typeface="华文仿宋" panose="02010600040101010101" pitchFamily="2" charset="-122"/>
                <a:ea typeface="华文仿宋" panose="02010600040101010101" pitchFamily="2" charset="-122"/>
              </a:rPr>
              <a:t> </a:t>
            </a:r>
            <a:r>
              <a:rPr lang="zh-CN" altLang="zh-CN" b="1" dirty="0">
                <a:solidFill>
                  <a:srgbClr val="0070C0"/>
                </a:solidFill>
                <a:latin typeface="华文仿宋" panose="02010600040101010101" pitchFamily="2" charset="-122"/>
                <a:ea typeface="华文仿宋" panose="02010600040101010101" pitchFamily="2" charset="-122"/>
              </a:rPr>
              <a:t>区间</a:t>
            </a:r>
            <a:r>
              <a:rPr lang="en-US" altLang="zh-CN" b="1" dirty="0">
                <a:solidFill>
                  <a:srgbClr val="0070C0"/>
                </a:solidFill>
                <a:latin typeface="华文仿宋" panose="02010600040101010101" pitchFamily="2" charset="-122"/>
                <a:ea typeface="华文仿宋" panose="02010600040101010101" pitchFamily="2" charset="-122"/>
              </a:rPr>
              <a:t>         </a:t>
            </a:r>
            <a:r>
              <a:rPr lang="zh-CN" altLang="zh-CN" b="1" dirty="0">
                <a:solidFill>
                  <a:srgbClr val="0070C0"/>
                </a:solidFill>
                <a:latin typeface="华文仿宋" panose="02010600040101010101" pitchFamily="2" charset="-122"/>
                <a:ea typeface="华文仿宋" panose="02010600040101010101" pitchFamily="2" charset="-122"/>
              </a:rPr>
              <a:t>内，当</a:t>
            </a:r>
            <a:r>
              <a:rPr lang="en-US" altLang="zh-CN" b="1" dirty="0">
                <a:solidFill>
                  <a:srgbClr val="0070C0"/>
                </a:solidFill>
                <a:latin typeface="华文仿宋" panose="02010600040101010101" pitchFamily="2" charset="-122"/>
                <a:ea typeface="华文仿宋" panose="02010600040101010101" pitchFamily="2" charset="-122"/>
              </a:rPr>
              <a:t>   </a:t>
            </a:r>
            <a:r>
              <a:rPr lang="zh-CN" altLang="zh-CN" b="1" dirty="0">
                <a:solidFill>
                  <a:srgbClr val="0070C0"/>
                </a:solidFill>
                <a:latin typeface="华文仿宋" panose="02010600040101010101" pitchFamily="2" charset="-122"/>
                <a:ea typeface="华文仿宋" panose="02010600040101010101" pitchFamily="2" charset="-122"/>
              </a:rPr>
              <a:t>很小时，单位时间内发生失效的概率。</a:t>
            </a:r>
            <a:endParaRPr lang="en-US" altLang="zh-CN" b="1" dirty="0">
              <a:solidFill>
                <a:srgbClr val="0070C0"/>
              </a:solidFill>
              <a:latin typeface="华文仿宋" panose="02010600040101010101" pitchFamily="2" charset="-122"/>
              <a:ea typeface="华文仿宋" panose="02010600040101010101" pitchFamily="2" charset="-122"/>
            </a:endParaRPr>
          </a:p>
          <a:p>
            <a:pPr marL="457200" lvl="1" indent="0" algn="just">
              <a:buNone/>
            </a:pPr>
            <a:r>
              <a:rPr lang="zh-CN" altLang="zh-CN" dirty="0"/>
              <a:t>用随机变数</a:t>
            </a:r>
            <a:r>
              <a:rPr lang="en-US" altLang="zh-CN" dirty="0"/>
              <a:t>  </a:t>
            </a:r>
            <a:r>
              <a:rPr lang="zh-CN" altLang="zh-CN" dirty="0"/>
              <a:t>表示从软件运行开始到系统失效所经历的时间，用</a:t>
            </a:r>
            <a:r>
              <a:rPr lang="en-US" altLang="zh-CN" dirty="0"/>
              <a:t>  </a:t>
            </a:r>
            <a:r>
              <a:rPr lang="zh-CN" altLang="zh-CN" dirty="0"/>
              <a:t>表示任意给定的时刻，用</a:t>
            </a:r>
            <a:r>
              <a:rPr lang="en-US" altLang="zh-CN" dirty="0"/>
              <a:t>       </a:t>
            </a:r>
            <a:r>
              <a:rPr lang="zh-CN" altLang="zh-CN" dirty="0"/>
              <a:t>表示失效率，则失效率数学公式为：</a:t>
            </a:r>
          </a:p>
          <a:p>
            <a:pPr marL="457200" lvl="1" indent="0" algn="just">
              <a:buNone/>
            </a:pPr>
            <a:endParaRPr lang="zh-CN" altLang="zh-CN" b="1" dirty="0">
              <a:solidFill>
                <a:srgbClr val="00B0F0"/>
              </a:solidFill>
              <a:latin typeface="华文仿宋" panose="02010600040101010101" pitchFamily="2" charset="-122"/>
              <a:ea typeface="华文仿宋" panose="02010600040101010101" pitchFamily="2" charset="-122"/>
            </a:endParaRPr>
          </a:p>
        </p:txBody>
      </p:sp>
      <p:sp>
        <p:nvSpPr>
          <p:cNvPr id="7" name="灯片编号占位符 3"/>
          <p:cNvSpPr>
            <a:spLocks noGrp="1"/>
          </p:cNvSpPr>
          <p:nvPr>
            <p:ph type="sldNum" sz="quarter" idx="12"/>
          </p:nvPr>
        </p:nvSpPr>
        <p:spPr>
          <a:xfrm>
            <a:off x="8077200" y="6356351"/>
            <a:ext cx="2133600" cy="365125"/>
          </a:xfrm>
        </p:spPr>
        <p:txBody>
          <a:bodyPr/>
          <a:lstStyle/>
          <a:p>
            <a:fld id="{0C913308-F349-4B6D-A68A-DD1791B4A57B}" type="slidenum">
              <a:rPr lang="zh-CN" altLang="en-US" smtClean="0"/>
              <a:t>5</a:t>
            </a:fld>
            <a:endParaRPr lang="zh-CN" altLang="en-US"/>
          </a:p>
        </p:txBody>
      </p:sp>
      <p:sp>
        <p:nvSpPr>
          <p:cNvPr id="8" name="Rectangle 15"/>
          <p:cNvSpPr>
            <a:spLocks noChangeArrowheads="1"/>
          </p:cNvSpPr>
          <p:nvPr/>
        </p:nvSpPr>
        <p:spPr bwMode="auto">
          <a:xfrm>
            <a:off x="1524001"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17"/>
          <p:cNvSpPr>
            <a:spLocks noChangeArrowheads="1"/>
          </p:cNvSpPr>
          <p:nvPr/>
        </p:nvSpPr>
        <p:spPr bwMode="auto">
          <a:xfrm>
            <a:off x="1524001"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3" name="Rectangle 21"/>
          <p:cNvSpPr>
            <a:spLocks noChangeArrowheads="1"/>
          </p:cNvSpPr>
          <p:nvPr/>
        </p:nvSpPr>
        <p:spPr bwMode="auto">
          <a:xfrm>
            <a:off x="1524001"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5" name="Rectangle 23"/>
          <p:cNvSpPr>
            <a:spLocks noChangeArrowheads="1"/>
          </p:cNvSpPr>
          <p:nvPr/>
        </p:nvSpPr>
        <p:spPr bwMode="auto">
          <a:xfrm>
            <a:off x="1524001"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8" name="Rectangle 27"/>
          <p:cNvSpPr>
            <a:spLocks noChangeArrowheads="1"/>
          </p:cNvSpPr>
          <p:nvPr/>
        </p:nvSpPr>
        <p:spPr bwMode="auto">
          <a:xfrm>
            <a:off x="1524001"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0" name="Rectangle 2"/>
          <p:cNvSpPr>
            <a:spLocks noChangeArrowheads="1"/>
          </p:cNvSpPr>
          <p:nvPr/>
        </p:nvSpPr>
        <p:spPr bwMode="auto">
          <a:xfrm>
            <a:off x="1524001"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21" name="对象 20"/>
          <p:cNvGraphicFramePr>
            <a:graphicFrameLocks noChangeAspect="1"/>
          </p:cNvGraphicFramePr>
          <p:nvPr/>
        </p:nvGraphicFramePr>
        <p:xfrm>
          <a:off x="3431705" y="2204864"/>
          <a:ext cx="873695" cy="368426"/>
        </p:xfrm>
        <a:graphic>
          <a:graphicData uri="http://schemas.openxmlformats.org/presentationml/2006/ole">
            <mc:AlternateContent xmlns:mc="http://schemas.openxmlformats.org/markup-compatibility/2006">
              <mc:Choice xmlns:v="urn:schemas-microsoft-com:vml" Requires="v">
                <p:oleObj name="Equation" r:id="rId2" imgW="482400" imgH="203040" progId="Equation.DSMT4">
                  <p:embed/>
                </p:oleObj>
              </mc:Choice>
              <mc:Fallback>
                <p:oleObj name="Equation" r:id="rId2" imgW="482400" imgH="203040" progId="Equation.DSMT4">
                  <p:embed/>
                  <p:pic>
                    <p:nvPicPr>
                      <p:cNvPr id="21" name="对象 20"/>
                      <p:cNvPicPr>
                        <a:picLocks noChangeAspect="1" noChangeArrowheads="1"/>
                      </p:cNvPicPr>
                      <p:nvPr/>
                    </p:nvPicPr>
                    <p:blipFill>
                      <a:blip r:embed="rId3"/>
                      <a:srcRect/>
                      <a:stretch>
                        <a:fillRect/>
                      </a:stretch>
                    </p:blipFill>
                    <p:spPr bwMode="auto">
                      <a:xfrm>
                        <a:off x="3431705" y="2204864"/>
                        <a:ext cx="873695" cy="368426"/>
                      </a:xfrm>
                      <a:prstGeom prst="rect">
                        <a:avLst/>
                      </a:prstGeom>
                      <a:noFill/>
                    </p:spPr>
                  </p:pic>
                </p:oleObj>
              </mc:Fallback>
            </mc:AlternateContent>
          </a:graphicData>
        </a:graphic>
      </p:graphicFrame>
      <p:sp>
        <p:nvSpPr>
          <p:cNvPr id="22" name="Rectangle 4"/>
          <p:cNvSpPr>
            <a:spLocks noChangeArrowheads="1"/>
          </p:cNvSpPr>
          <p:nvPr/>
        </p:nvSpPr>
        <p:spPr bwMode="auto">
          <a:xfrm>
            <a:off x="1676401" y="-322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4" name="Rectangle 6"/>
          <p:cNvSpPr>
            <a:spLocks noChangeArrowheads="1"/>
          </p:cNvSpPr>
          <p:nvPr/>
        </p:nvSpPr>
        <p:spPr bwMode="auto">
          <a:xfrm>
            <a:off x="1524001"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25" name="对象 24"/>
          <p:cNvGraphicFramePr>
            <a:graphicFrameLocks noChangeAspect="1"/>
          </p:cNvGraphicFramePr>
          <p:nvPr/>
        </p:nvGraphicFramePr>
        <p:xfrm>
          <a:off x="5231904" y="2204865"/>
          <a:ext cx="323528" cy="301959"/>
        </p:xfrm>
        <a:graphic>
          <a:graphicData uri="http://schemas.openxmlformats.org/presentationml/2006/ole">
            <mc:AlternateContent xmlns:mc="http://schemas.openxmlformats.org/markup-compatibility/2006">
              <mc:Choice xmlns:v="urn:schemas-microsoft-com:vml" Requires="v">
                <p:oleObj name="Equation" r:id="rId4" imgW="190440" imgH="177480" progId="Equation.DSMT4">
                  <p:embed/>
                </p:oleObj>
              </mc:Choice>
              <mc:Fallback>
                <p:oleObj name="Equation" r:id="rId4" imgW="190440" imgH="177480" progId="Equation.DSMT4">
                  <p:embed/>
                  <p:pic>
                    <p:nvPicPr>
                      <p:cNvPr id="25" name="对象 24"/>
                      <p:cNvPicPr>
                        <a:picLocks noChangeAspect="1" noChangeArrowheads="1"/>
                      </p:cNvPicPr>
                      <p:nvPr/>
                    </p:nvPicPr>
                    <p:blipFill>
                      <a:blip r:embed="rId5"/>
                      <a:srcRect/>
                      <a:stretch>
                        <a:fillRect/>
                      </a:stretch>
                    </p:blipFill>
                    <p:spPr bwMode="auto">
                      <a:xfrm>
                        <a:off x="5231904" y="2204865"/>
                        <a:ext cx="323528" cy="301959"/>
                      </a:xfrm>
                      <a:prstGeom prst="rect">
                        <a:avLst/>
                      </a:prstGeom>
                      <a:noFill/>
                    </p:spPr>
                  </p:pic>
                </p:oleObj>
              </mc:Fallback>
            </mc:AlternateContent>
          </a:graphicData>
        </a:graphic>
      </p:graphicFrame>
      <p:graphicFrame>
        <p:nvGraphicFramePr>
          <p:cNvPr id="33" name="对象 32"/>
          <p:cNvGraphicFramePr>
            <a:graphicFrameLocks noChangeAspect="1"/>
          </p:cNvGraphicFramePr>
          <p:nvPr/>
        </p:nvGraphicFramePr>
        <p:xfrm>
          <a:off x="4079777" y="2955354"/>
          <a:ext cx="250825" cy="401638"/>
        </p:xfrm>
        <a:graphic>
          <a:graphicData uri="http://schemas.openxmlformats.org/presentationml/2006/ole">
            <mc:AlternateContent xmlns:mc="http://schemas.openxmlformats.org/markup-compatibility/2006">
              <mc:Choice xmlns:v="urn:schemas-microsoft-com:vml" Requires="v">
                <p:oleObj name="Equation" r:id="rId6" imgW="126835" imgH="202936" progId="Equation.DSMT4">
                  <p:embed/>
                </p:oleObj>
              </mc:Choice>
              <mc:Fallback>
                <p:oleObj name="Equation" r:id="rId6" imgW="126835" imgH="202936" progId="Equation.DSMT4">
                  <p:embed/>
                  <p:pic>
                    <p:nvPicPr>
                      <p:cNvPr id="33" name="对象 3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079777" y="2955354"/>
                        <a:ext cx="250825" cy="401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4" name="对象 33"/>
          <p:cNvGraphicFramePr>
            <a:graphicFrameLocks noChangeAspect="1"/>
          </p:cNvGraphicFramePr>
          <p:nvPr/>
        </p:nvGraphicFramePr>
        <p:xfrm>
          <a:off x="3431704" y="3356993"/>
          <a:ext cx="210152" cy="360040"/>
        </p:xfrm>
        <a:graphic>
          <a:graphicData uri="http://schemas.openxmlformats.org/presentationml/2006/ole">
            <mc:AlternateContent xmlns:mc="http://schemas.openxmlformats.org/markup-compatibility/2006">
              <mc:Choice xmlns:v="urn:schemas-microsoft-com:vml" Requires="v">
                <p:oleObj name="Equation" r:id="rId8" imgW="88746" imgH="152136" progId="Equation.DSMT4">
                  <p:embed/>
                </p:oleObj>
              </mc:Choice>
              <mc:Fallback>
                <p:oleObj name="Equation" r:id="rId8" imgW="88746" imgH="152136" progId="Equation.DSMT4">
                  <p:embed/>
                  <p:pic>
                    <p:nvPicPr>
                      <p:cNvPr id="34" name="对象 3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431704" y="3356993"/>
                        <a:ext cx="210152" cy="360040"/>
                      </a:xfrm>
                      <a:prstGeom prst="rect">
                        <a:avLst/>
                      </a:prstGeom>
                      <a:noFill/>
                      <a:ln>
                        <a:noFill/>
                      </a:ln>
                    </p:spPr>
                  </p:pic>
                </p:oleObj>
              </mc:Fallback>
            </mc:AlternateContent>
          </a:graphicData>
        </a:graphic>
      </p:graphicFrame>
      <p:sp>
        <p:nvSpPr>
          <p:cNvPr id="35" name="Rectangle 17"/>
          <p:cNvSpPr>
            <a:spLocks noChangeArrowheads="1"/>
          </p:cNvSpPr>
          <p:nvPr/>
        </p:nvSpPr>
        <p:spPr bwMode="auto">
          <a:xfrm>
            <a:off x="1524001"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36" name="对象 35"/>
          <p:cNvGraphicFramePr>
            <a:graphicFrameLocks noChangeAspect="1"/>
          </p:cNvGraphicFramePr>
          <p:nvPr/>
        </p:nvGraphicFramePr>
        <p:xfrm>
          <a:off x="7032105" y="3356992"/>
          <a:ext cx="517558" cy="360040"/>
        </p:xfrm>
        <a:graphic>
          <a:graphicData uri="http://schemas.openxmlformats.org/presentationml/2006/ole">
            <mc:AlternateContent xmlns:mc="http://schemas.openxmlformats.org/markup-compatibility/2006">
              <mc:Choice xmlns:v="urn:schemas-microsoft-com:vml" Requires="v">
                <p:oleObj name="Equation" r:id="rId10" imgW="291973" imgH="203112" progId="Equation.DSMT4">
                  <p:embed/>
                </p:oleObj>
              </mc:Choice>
              <mc:Fallback>
                <p:oleObj name="Equation" r:id="rId10" imgW="291973" imgH="203112" progId="Equation.DSMT4">
                  <p:embed/>
                  <p:pic>
                    <p:nvPicPr>
                      <p:cNvPr id="36" name="对象 3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032105" y="3356992"/>
                        <a:ext cx="517558" cy="360040"/>
                      </a:xfrm>
                      <a:prstGeom prst="rect">
                        <a:avLst/>
                      </a:prstGeom>
                      <a:noFill/>
                    </p:spPr>
                  </p:pic>
                </p:oleObj>
              </mc:Fallback>
            </mc:AlternateContent>
          </a:graphicData>
        </a:graphic>
      </p:graphicFrame>
      <p:sp>
        <p:nvSpPr>
          <p:cNvPr id="37" name="Rectangle 19"/>
          <p:cNvSpPr>
            <a:spLocks noChangeArrowheads="1"/>
          </p:cNvSpPr>
          <p:nvPr/>
        </p:nvSpPr>
        <p:spPr bwMode="auto">
          <a:xfrm>
            <a:off x="1524001"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38" name="对象 37"/>
          <p:cNvGraphicFramePr>
            <a:graphicFrameLocks noChangeAspect="1"/>
          </p:cNvGraphicFramePr>
          <p:nvPr/>
        </p:nvGraphicFramePr>
        <p:xfrm>
          <a:off x="3935761" y="4149080"/>
          <a:ext cx="4183215" cy="792088"/>
        </p:xfrm>
        <a:graphic>
          <a:graphicData uri="http://schemas.openxmlformats.org/presentationml/2006/ole">
            <mc:AlternateContent xmlns:mc="http://schemas.openxmlformats.org/markup-compatibility/2006">
              <mc:Choice xmlns:v="urn:schemas-microsoft-com:vml" Requires="v">
                <p:oleObj name="Equation" r:id="rId12" imgW="2145369" imgH="406224" progId="Equation.DSMT4">
                  <p:embed/>
                </p:oleObj>
              </mc:Choice>
              <mc:Fallback>
                <p:oleObj name="Equation" r:id="rId12" imgW="2145369" imgH="406224" progId="Equation.DSMT4">
                  <p:embed/>
                  <p:pic>
                    <p:nvPicPr>
                      <p:cNvPr id="38" name="对象 37"/>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935761" y="4149080"/>
                        <a:ext cx="4183215" cy="792088"/>
                      </a:xfrm>
                      <a:prstGeom prst="rect">
                        <a:avLst/>
                      </a:prstGeom>
                      <a:noFill/>
                    </p:spPr>
                  </p:pic>
                </p:oleObj>
              </mc:Fallback>
            </mc:AlternateContent>
          </a:graphicData>
        </a:graphic>
      </p:graphicFrame>
    </p:spTree>
    <p:extLst>
      <p:ext uri="{BB962C8B-B14F-4D97-AF65-F5344CB8AC3E}">
        <p14:creationId xmlns:p14="http://schemas.microsoft.com/office/powerpoint/2010/main" val="352408960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0C913308-F349-4B6D-A68A-DD1791B4A57B}" type="slidenum">
              <a:rPr lang="zh-CN" altLang="en-US" smtClean="0"/>
              <a:t>50</a:t>
            </a:fld>
            <a:endParaRPr lang="zh-CN" altLang="en-US"/>
          </a:p>
        </p:txBody>
      </p:sp>
      <p:pic>
        <p:nvPicPr>
          <p:cNvPr id="34817" name="Picture 1" descr="C:\Users\zdp\AppData\Roaming\Tencent\Users\106601855\QQ\WinTemp\RichOle\J4XDQ`EXGELTJ8@BPC1[Y)X.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47528" y="476672"/>
            <a:ext cx="8567142" cy="49772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784695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0C913308-F349-4B6D-A68A-DD1791B4A57B}" type="slidenum">
              <a:rPr lang="zh-CN" altLang="en-US" smtClean="0"/>
              <a:t>51</a:t>
            </a:fld>
            <a:endParaRPr lang="zh-CN" altLang="en-US"/>
          </a:p>
        </p:txBody>
      </p:sp>
      <p:pic>
        <p:nvPicPr>
          <p:cNvPr id="35841" name="Picture 1" descr="C:\Users\zdp\AppData\Roaming\Tencent\Users\106601855\QQ\WinTemp\RichOle\71D@(_YU2B4[~S%$%M)_5)Y.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5561" y="332657"/>
            <a:ext cx="8136235" cy="19876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095697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0C913308-F349-4B6D-A68A-DD1791B4A57B}" type="slidenum">
              <a:rPr lang="zh-CN" altLang="en-US" smtClean="0"/>
              <a:t>52</a:t>
            </a:fld>
            <a:endParaRPr lang="zh-CN" altLang="en-US"/>
          </a:p>
        </p:txBody>
      </p:sp>
      <p:pic>
        <p:nvPicPr>
          <p:cNvPr id="36865" name="Picture 1" descr="C:\Users\zdp\AppData\Roaming\Tencent\Users\106601855\QQ\WinTemp\RichOle\)IEYBOU${UH[W@V]Y0A_PFP.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79577" y="404665"/>
            <a:ext cx="7940999" cy="28894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075594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0C913308-F349-4B6D-A68A-DD1791B4A57B}" type="slidenum">
              <a:rPr lang="zh-CN" altLang="en-US" smtClean="0"/>
              <a:t>53</a:t>
            </a:fld>
            <a:endParaRPr lang="zh-CN" altLang="en-US"/>
          </a:p>
        </p:txBody>
      </p:sp>
      <p:pic>
        <p:nvPicPr>
          <p:cNvPr id="37889" name="Picture 1" descr="C:\Users\zdp\AppData\Roaming\Tencent\Users\106601855\QQ\WinTemp\RichOle\2J_J)BA8)MRG4@P~KH2WE(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7569" y="260648"/>
            <a:ext cx="7949603" cy="3857600"/>
          </a:xfrm>
          <a:prstGeom prst="rect">
            <a:avLst/>
          </a:prstGeom>
          <a:noFill/>
          <a:extLst>
            <a:ext uri="{909E8E84-426E-40DD-AFC4-6F175D3DCCD1}">
              <a14:hiddenFill xmlns:a14="http://schemas.microsoft.com/office/drawing/2010/main">
                <a:solidFill>
                  <a:srgbClr val="FFFFFF"/>
                </a:solidFill>
              </a14:hiddenFill>
            </a:ext>
          </a:extLst>
        </p:spPr>
      </p:pic>
      <p:pic>
        <p:nvPicPr>
          <p:cNvPr id="37890" name="Picture 2" descr="C:\Users\zdp\AppData\Roaming\Tencent\Users\106601855\QQ\WinTemp\RichOle\YWM{YC0%K7P%`6@H}3X4PEP.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86125" y="4221088"/>
            <a:ext cx="4392488" cy="11924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427234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0C913308-F349-4B6D-A68A-DD1791B4A57B}" type="slidenum">
              <a:rPr lang="zh-CN" altLang="en-US" smtClean="0"/>
              <a:t>54</a:t>
            </a:fld>
            <a:endParaRPr lang="zh-CN" altLang="en-US"/>
          </a:p>
        </p:txBody>
      </p:sp>
      <p:pic>
        <p:nvPicPr>
          <p:cNvPr id="38914" name="Picture 2" descr="C:\Users\zdp\AppData\Roaming\Tencent\Users\106601855\QQ\WinTemp\RichOle\{(@((P1Z~21UOO2LOKAU@C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91544" y="332657"/>
            <a:ext cx="8172400" cy="743577"/>
          </a:xfrm>
          <a:prstGeom prst="rect">
            <a:avLst/>
          </a:prstGeom>
          <a:noFill/>
          <a:extLst>
            <a:ext uri="{909E8E84-426E-40DD-AFC4-6F175D3DCCD1}">
              <a14:hiddenFill xmlns:a14="http://schemas.microsoft.com/office/drawing/2010/main">
                <a:solidFill>
                  <a:srgbClr val="FFFFFF"/>
                </a:solidFill>
              </a14:hiddenFill>
            </a:ext>
          </a:extLst>
        </p:spPr>
      </p:pic>
      <p:pic>
        <p:nvPicPr>
          <p:cNvPr id="16691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51112" y="1412777"/>
            <a:ext cx="7853265" cy="44351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1349616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0C913308-F349-4B6D-A68A-DD1791B4A57B}" type="slidenum">
              <a:rPr lang="zh-CN" altLang="en-US" smtClean="0"/>
              <a:t>55</a:t>
            </a:fld>
            <a:endParaRPr lang="zh-CN" altLang="en-US"/>
          </a:p>
        </p:txBody>
      </p:sp>
      <p:pic>
        <p:nvPicPr>
          <p:cNvPr id="39937" name="Picture 1" descr="C:\Users\zdp\AppData\Roaming\Tencent\Users\106601855\QQ\WinTemp\RichOle\K]CGF@49OA{28}[[`5FZ78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5560" y="260648"/>
            <a:ext cx="8058894" cy="4205524"/>
          </a:xfrm>
          <a:prstGeom prst="rect">
            <a:avLst/>
          </a:prstGeom>
          <a:noFill/>
          <a:extLst>
            <a:ext uri="{909E8E84-426E-40DD-AFC4-6F175D3DCCD1}">
              <a14:hiddenFill xmlns:a14="http://schemas.microsoft.com/office/drawing/2010/main">
                <a:solidFill>
                  <a:srgbClr val="FFFFFF"/>
                </a:solidFill>
              </a14:hiddenFill>
            </a:ext>
          </a:extLst>
        </p:spPr>
      </p:pic>
      <p:pic>
        <p:nvPicPr>
          <p:cNvPr id="3993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98775" y="4653136"/>
            <a:ext cx="6935936" cy="792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8450568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0C913308-F349-4B6D-A68A-DD1791B4A57B}" type="slidenum">
              <a:rPr lang="zh-CN" altLang="en-US" smtClean="0"/>
              <a:t>56</a:t>
            </a:fld>
            <a:endParaRPr lang="zh-CN" altLang="en-US"/>
          </a:p>
        </p:txBody>
      </p:sp>
      <p:pic>
        <p:nvPicPr>
          <p:cNvPr id="40961" name="Picture 1" descr="C:\Users\zdp\AppData\Roaming\Tencent\Users\106601855\QQ\WinTemp\RichOle\1O1IKAJY9Z7(G3MA~Y~B53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91545" y="188640"/>
            <a:ext cx="8598547" cy="45456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672856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0C913308-F349-4B6D-A68A-DD1791B4A57B}" type="slidenum">
              <a:rPr lang="zh-CN" altLang="en-US" smtClean="0"/>
              <a:t>57</a:t>
            </a:fld>
            <a:endParaRPr lang="zh-CN" altLang="en-US"/>
          </a:p>
        </p:txBody>
      </p:sp>
      <p:pic>
        <p:nvPicPr>
          <p:cNvPr id="41985" name="Picture 1" descr="C:\Users\zdp\AppData\Roaming\Tencent\Users\106601855\QQ\WinTemp\RichOle\DG03WQZ02Q7G5HY$%P5KW@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75521" y="116633"/>
            <a:ext cx="8678391" cy="723809"/>
          </a:xfrm>
          <a:prstGeom prst="rect">
            <a:avLst/>
          </a:prstGeom>
          <a:noFill/>
          <a:extLst>
            <a:ext uri="{909E8E84-426E-40DD-AFC4-6F175D3DCCD1}">
              <a14:hiddenFill xmlns:a14="http://schemas.microsoft.com/office/drawing/2010/main">
                <a:solidFill>
                  <a:srgbClr val="FFFFFF"/>
                </a:solidFill>
              </a14:hiddenFill>
            </a:ext>
          </a:extLst>
        </p:spPr>
      </p:pic>
      <p:pic>
        <p:nvPicPr>
          <p:cNvPr id="4198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03512" y="1052736"/>
            <a:ext cx="8927169" cy="42484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9267655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a:xfrm>
            <a:off x="8040216" y="6381329"/>
            <a:ext cx="2133600" cy="365125"/>
          </a:xfrm>
        </p:spPr>
        <p:txBody>
          <a:bodyPr/>
          <a:lstStyle/>
          <a:p>
            <a:fld id="{0C913308-F349-4B6D-A68A-DD1791B4A57B}" type="slidenum">
              <a:rPr lang="zh-CN" altLang="en-US" smtClean="0"/>
              <a:t>58</a:t>
            </a:fld>
            <a:endParaRPr lang="zh-CN" altLang="en-US"/>
          </a:p>
        </p:txBody>
      </p:sp>
      <p:pic>
        <p:nvPicPr>
          <p:cNvPr id="43009" name="Picture 1" descr="C:\Users\zdp\AppData\Roaming\Tencent\Users\106601855\QQ\WinTemp\RichOle\S`9X%SMS%LFS_K`T@FU65Q8.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75520" y="188640"/>
            <a:ext cx="8625579" cy="4464496"/>
          </a:xfrm>
          <a:prstGeom prst="rect">
            <a:avLst/>
          </a:prstGeom>
          <a:noFill/>
          <a:extLst>
            <a:ext uri="{909E8E84-426E-40DD-AFC4-6F175D3DCCD1}">
              <a14:hiddenFill xmlns:a14="http://schemas.microsoft.com/office/drawing/2010/main">
                <a:solidFill>
                  <a:srgbClr val="FFFFFF"/>
                </a:solidFill>
              </a14:hiddenFill>
            </a:ext>
          </a:extLst>
        </p:spPr>
      </p:pic>
      <p:pic>
        <p:nvPicPr>
          <p:cNvPr id="4301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95600" y="4719176"/>
            <a:ext cx="7926431" cy="8700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2614830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0C913308-F349-4B6D-A68A-DD1791B4A57B}" type="slidenum">
              <a:rPr lang="zh-CN" altLang="en-US" smtClean="0"/>
              <a:t>59</a:t>
            </a:fld>
            <a:endParaRPr lang="zh-CN" altLang="en-US"/>
          </a:p>
        </p:txBody>
      </p:sp>
      <p:pic>
        <p:nvPicPr>
          <p:cNvPr id="44033" name="Picture 1" descr="C:\Users\zdp\AppData\Roaming\Tencent\Users\106601855\QQ\WinTemp\RichOle\YOKX}Q2O5OV0N03]%3XRYQ5.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166520"/>
            <a:ext cx="9036496" cy="786779"/>
          </a:xfrm>
          <a:prstGeom prst="rect">
            <a:avLst/>
          </a:prstGeom>
          <a:noFill/>
          <a:extLst>
            <a:ext uri="{909E8E84-426E-40DD-AFC4-6F175D3DCCD1}">
              <a14:hiddenFill xmlns:a14="http://schemas.microsoft.com/office/drawing/2010/main">
                <a:solidFill>
                  <a:srgbClr val="FFFFFF"/>
                </a:solidFill>
              </a14:hiddenFill>
            </a:ext>
          </a:extLst>
        </p:spPr>
      </p:pic>
      <p:pic>
        <p:nvPicPr>
          <p:cNvPr id="44034" name="Picture 2" descr="C:\Users\zdp\AppData\Roaming\Tencent\Users\106601855\QQ\WinTemp\RichOle\5S1[$Y93%G_$8}4UK[MDF]W.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18061" y="928394"/>
            <a:ext cx="6048375" cy="5676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46436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p:cNvSpPr>
          <p:nvPr>
            <p:ph type="title"/>
          </p:nvPr>
        </p:nvSpPr>
        <p:spPr>
          <a:xfrm>
            <a:off x="1981200" y="274638"/>
            <a:ext cx="8363272" cy="778098"/>
          </a:xfrm>
          <a:solidFill>
            <a:schemeClr val="accent1"/>
          </a:solidFill>
        </p:spPr>
        <p:txBody>
          <a:bodyPr>
            <a:noAutofit/>
          </a:bodyPr>
          <a:lstStyle/>
          <a:p>
            <a:r>
              <a:rPr lang="zh-CN" altLang="en-US" sz="4000" b="1" dirty="0">
                <a:solidFill>
                  <a:schemeClr val="bg1"/>
                </a:solidFill>
                <a:latin typeface="华文细黑" panose="02010600040101010101" pitchFamily="2" charset="-122"/>
                <a:ea typeface="华文细黑" panose="02010600040101010101" pitchFamily="2" charset="-122"/>
              </a:rPr>
              <a:t>软件可靠性的参数</a:t>
            </a:r>
          </a:p>
        </p:txBody>
      </p:sp>
      <p:sp>
        <p:nvSpPr>
          <p:cNvPr id="6" name="内容占位符 2"/>
          <p:cNvSpPr>
            <a:spLocks noGrp="1"/>
          </p:cNvSpPr>
          <p:nvPr>
            <p:ph idx="1"/>
          </p:nvPr>
        </p:nvSpPr>
        <p:spPr>
          <a:xfrm>
            <a:off x="1991544" y="1268761"/>
            <a:ext cx="8496944" cy="4525963"/>
          </a:xfrm>
        </p:spPr>
        <p:txBody>
          <a:bodyPr>
            <a:normAutofit/>
          </a:bodyPr>
          <a:lstStyle/>
          <a:p>
            <a:r>
              <a:rPr lang="zh-CN" altLang="zh-CN" b="1" dirty="0"/>
              <a:t>平均失效间隔时间</a:t>
            </a:r>
            <a:r>
              <a:rPr lang="en-US" altLang="zh-CN" b="1" dirty="0"/>
              <a:t> </a:t>
            </a:r>
            <a:r>
              <a:rPr lang="en-US" altLang="zh-CN" b="1" i="1" dirty="0">
                <a:latin typeface="Times New Roman" panose="02020603050405020304" pitchFamily="18" charset="0"/>
                <a:cs typeface="Times New Roman" panose="02020603050405020304" pitchFamily="18" charset="0"/>
              </a:rPr>
              <a:t>MTBF</a:t>
            </a:r>
            <a:endParaRPr lang="zh-CN" altLang="zh-CN" b="1" i="1" dirty="0">
              <a:latin typeface="Times New Roman" panose="02020603050405020304" pitchFamily="18" charset="0"/>
              <a:cs typeface="Times New Roman" panose="02020603050405020304" pitchFamily="18" charset="0"/>
            </a:endParaRPr>
          </a:p>
          <a:p>
            <a:pPr lvl="1" algn="just"/>
            <a:r>
              <a:rPr lang="zh-CN" altLang="zh-CN" b="1" dirty="0">
                <a:solidFill>
                  <a:srgbClr val="0070C0"/>
                </a:solidFill>
                <a:latin typeface="华文仿宋" panose="02010600040101010101" pitchFamily="2" charset="-122"/>
                <a:ea typeface="华文仿宋" panose="02010600040101010101" pitchFamily="2" charset="-122"/>
              </a:rPr>
              <a:t>失效率是指软件在</a:t>
            </a:r>
            <a:r>
              <a:rPr lang="en-US" altLang="zh-CN" b="1" dirty="0">
                <a:solidFill>
                  <a:srgbClr val="0070C0"/>
                </a:solidFill>
                <a:latin typeface="华文仿宋" panose="02010600040101010101" pitchFamily="2" charset="-122"/>
                <a:ea typeface="华文仿宋" panose="02010600040101010101" pitchFamily="2" charset="-122"/>
              </a:rPr>
              <a:t> </a:t>
            </a:r>
            <a:r>
              <a:rPr lang="en-US" altLang="zh-CN" b="1" i="1" dirty="0">
                <a:solidFill>
                  <a:srgbClr val="0070C0"/>
                </a:solidFill>
                <a:latin typeface="Times New Roman" panose="02020603050405020304" pitchFamily="18" charset="0"/>
                <a:ea typeface="华文仿宋" panose="02010600040101010101" pitchFamily="2" charset="-122"/>
                <a:cs typeface="Times New Roman" panose="02020603050405020304" pitchFamily="18" charset="0"/>
              </a:rPr>
              <a:t>t</a:t>
            </a:r>
            <a:r>
              <a:rPr lang="en-US" altLang="zh-CN" b="1" dirty="0">
                <a:solidFill>
                  <a:srgbClr val="0070C0"/>
                </a:solidFill>
                <a:latin typeface="华文仿宋" panose="02010600040101010101" pitchFamily="2" charset="-122"/>
                <a:ea typeface="华文仿宋" panose="02010600040101010101" pitchFamily="2" charset="-122"/>
              </a:rPr>
              <a:t> </a:t>
            </a:r>
            <a:r>
              <a:rPr lang="zh-CN" altLang="zh-CN" b="1" dirty="0">
                <a:solidFill>
                  <a:srgbClr val="0070C0"/>
                </a:solidFill>
                <a:latin typeface="华文仿宋" panose="02010600040101010101" pitchFamily="2" charset="-122"/>
                <a:ea typeface="华文仿宋" panose="02010600040101010101" pitchFamily="2" charset="-122"/>
              </a:rPr>
              <a:t>时刻没有发生失效的条件下，在区间</a:t>
            </a:r>
            <a:r>
              <a:rPr lang="en-US" altLang="zh-CN" b="1" dirty="0">
                <a:solidFill>
                  <a:srgbClr val="0070C0"/>
                </a:solidFill>
                <a:latin typeface="华文仿宋" panose="02010600040101010101" pitchFamily="2" charset="-122"/>
                <a:ea typeface="华文仿宋" panose="02010600040101010101" pitchFamily="2" charset="-122"/>
              </a:rPr>
              <a:t>          </a:t>
            </a:r>
          </a:p>
          <a:p>
            <a:pPr marL="457200" lvl="1" indent="0" algn="just">
              <a:buNone/>
            </a:pPr>
            <a:r>
              <a:rPr lang="en-US" altLang="zh-CN" b="1" dirty="0">
                <a:solidFill>
                  <a:srgbClr val="0070C0"/>
                </a:solidFill>
                <a:latin typeface="华文仿宋" panose="02010600040101010101" pitchFamily="2" charset="-122"/>
                <a:ea typeface="华文仿宋" panose="02010600040101010101" pitchFamily="2" charset="-122"/>
              </a:rPr>
              <a:t>                </a:t>
            </a:r>
            <a:r>
              <a:rPr lang="zh-CN" altLang="zh-CN" b="1" dirty="0">
                <a:solidFill>
                  <a:srgbClr val="0070C0"/>
                </a:solidFill>
                <a:latin typeface="华文仿宋" panose="02010600040101010101" pitchFamily="2" charset="-122"/>
                <a:ea typeface="华文仿宋" panose="02010600040101010101" pitchFamily="2" charset="-122"/>
              </a:rPr>
              <a:t>内，当</a:t>
            </a:r>
            <a:r>
              <a:rPr lang="en-US" altLang="zh-CN" b="1" dirty="0">
                <a:solidFill>
                  <a:srgbClr val="0070C0"/>
                </a:solidFill>
                <a:latin typeface="华文仿宋" panose="02010600040101010101" pitchFamily="2" charset="-122"/>
                <a:ea typeface="华文仿宋" panose="02010600040101010101" pitchFamily="2" charset="-122"/>
              </a:rPr>
              <a:t>    </a:t>
            </a:r>
            <a:r>
              <a:rPr lang="zh-CN" altLang="zh-CN" b="1" dirty="0">
                <a:solidFill>
                  <a:srgbClr val="0070C0"/>
                </a:solidFill>
                <a:latin typeface="华文仿宋" panose="02010600040101010101" pitchFamily="2" charset="-122"/>
                <a:ea typeface="华文仿宋" panose="02010600040101010101" pitchFamily="2" charset="-122"/>
              </a:rPr>
              <a:t>很小时，单位时间内发生失效的概率。</a:t>
            </a:r>
            <a:endParaRPr lang="en-US" altLang="zh-CN" b="1" dirty="0">
              <a:solidFill>
                <a:srgbClr val="0070C0"/>
              </a:solidFill>
              <a:latin typeface="华文仿宋" panose="02010600040101010101" pitchFamily="2" charset="-122"/>
              <a:ea typeface="华文仿宋" panose="02010600040101010101" pitchFamily="2" charset="-122"/>
            </a:endParaRPr>
          </a:p>
          <a:p>
            <a:endParaRPr lang="en-US" altLang="zh-CN" sz="2400" i="1" dirty="0">
              <a:latin typeface="Times New Roman" panose="02020603050405020304" pitchFamily="18" charset="0"/>
              <a:cs typeface="Times New Roman" panose="02020603050405020304" pitchFamily="18" charset="0"/>
            </a:endParaRPr>
          </a:p>
          <a:p>
            <a:r>
              <a:rPr lang="en-US" altLang="zh-CN" sz="2400" i="1" dirty="0" err="1">
                <a:latin typeface="Times New Roman" panose="02020603050405020304" pitchFamily="18" charset="0"/>
                <a:cs typeface="Times New Roman" panose="02020603050405020304" pitchFamily="18" charset="0"/>
              </a:rPr>
              <a:t>MTBF</a:t>
            </a:r>
            <a:r>
              <a:rPr lang="en-US" altLang="zh-CN" sz="2400" dirty="0" err="1"/>
              <a:t>是指两次相邻失效时间间隔的均值。假设当两次相邻失效时间间隔为</a:t>
            </a:r>
            <a:r>
              <a:rPr lang="en-US" altLang="zh-CN" sz="2400" dirty="0"/>
              <a:t>   ，   </a:t>
            </a:r>
            <a:r>
              <a:rPr lang="en-US" altLang="zh-CN" sz="2400" dirty="0" err="1"/>
              <a:t>具有累</a:t>
            </a:r>
            <a:r>
              <a:rPr lang="zh-CN" altLang="en-US" sz="2400" dirty="0"/>
              <a:t>积</a:t>
            </a:r>
            <a:r>
              <a:rPr lang="en-US" altLang="zh-CN" sz="2400" dirty="0" err="1"/>
              <a:t>概率</a:t>
            </a:r>
            <a:r>
              <a:rPr lang="zh-CN" altLang="en-US" sz="2400" dirty="0"/>
              <a:t>分布</a:t>
            </a:r>
            <a:r>
              <a:rPr lang="en-US" altLang="zh-CN" sz="2400" dirty="0" err="1"/>
              <a:t>函数</a:t>
            </a:r>
            <a:r>
              <a:rPr lang="en-US" altLang="zh-CN" sz="2400" dirty="0"/>
              <a:t>                          </a:t>
            </a:r>
            <a:r>
              <a:rPr lang="en-US" altLang="zh-CN" sz="2400" dirty="0" err="1"/>
              <a:t>即可靠度函数</a:t>
            </a:r>
            <a:endParaRPr lang="en-US" altLang="zh-CN" sz="2400" dirty="0"/>
          </a:p>
          <a:p>
            <a:endParaRPr lang="en-US" altLang="zh-CN" sz="2400" dirty="0"/>
          </a:p>
          <a:p>
            <a:r>
              <a:rPr lang="zh-CN" altLang="en-US" sz="2400" dirty="0"/>
              <a:t>则</a:t>
            </a:r>
            <a:endParaRPr lang="en-US" altLang="zh-CN" sz="2400" dirty="0"/>
          </a:p>
          <a:p>
            <a:pPr marL="457200" lvl="1" indent="0" algn="just">
              <a:buNone/>
            </a:pPr>
            <a:endParaRPr lang="zh-CN" altLang="zh-CN" b="1" dirty="0">
              <a:solidFill>
                <a:srgbClr val="00B0F0"/>
              </a:solidFill>
              <a:latin typeface="华文仿宋" panose="02010600040101010101" pitchFamily="2" charset="-122"/>
              <a:ea typeface="华文仿宋" panose="02010600040101010101" pitchFamily="2" charset="-122"/>
            </a:endParaRPr>
          </a:p>
        </p:txBody>
      </p:sp>
      <p:sp>
        <p:nvSpPr>
          <p:cNvPr id="7" name="灯片编号占位符 3"/>
          <p:cNvSpPr>
            <a:spLocks noGrp="1"/>
          </p:cNvSpPr>
          <p:nvPr>
            <p:ph type="sldNum" sz="quarter" idx="12"/>
          </p:nvPr>
        </p:nvSpPr>
        <p:spPr>
          <a:xfrm>
            <a:off x="8077200" y="6356351"/>
            <a:ext cx="2133600" cy="365125"/>
          </a:xfrm>
        </p:spPr>
        <p:txBody>
          <a:bodyPr/>
          <a:lstStyle/>
          <a:p>
            <a:fld id="{0C913308-F349-4B6D-A68A-DD1791B4A57B}" type="slidenum">
              <a:rPr lang="zh-CN" altLang="en-US" smtClean="0"/>
              <a:t>6</a:t>
            </a:fld>
            <a:endParaRPr lang="zh-CN" altLang="en-US" dirty="0"/>
          </a:p>
        </p:txBody>
      </p:sp>
      <p:sp>
        <p:nvSpPr>
          <p:cNvPr id="8" name="Rectangle 15"/>
          <p:cNvSpPr>
            <a:spLocks noChangeArrowheads="1"/>
          </p:cNvSpPr>
          <p:nvPr/>
        </p:nvSpPr>
        <p:spPr bwMode="auto">
          <a:xfrm>
            <a:off x="1524001"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Rectangle 17"/>
          <p:cNvSpPr>
            <a:spLocks noChangeArrowheads="1"/>
          </p:cNvSpPr>
          <p:nvPr/>
        </p:nvSpPr>
        <p:spPr bwMode="auto">
          <a:xfrm>
            <a:off x="1524001"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21"/>
          <p:cNvSpPr>
            <a:spLocks noChangeArrowheads="1"/>
          </p:cNvSpPr>
          <p:nvPr/>
        </p:nvSpPr>
        <p:spPr bwMode="auto">
          <a:xfrm>
            <a:off x="1524001"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1" name="Rectangle 23"/>
          <p:cNvSpPr>
            <a:spLocks noChangeArrowheads="1"/>
          </p:cNvSpPr>
          <p:nvPr/>
        </p:nvSpPr>
        <p:spPr bwMode="auto">
          <a:xfrm>
            <a:off x="1524001"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2" name="Rectangle 27"/>
          <p:cNvSpPr>
            <a:spLocks noChangeArrowheads="1"/>
          </p:cNvSpPr>
          <p:nvPr/>
        </p:nvSpPr>
        <p:spPr bwMode="auto">
          <a:xfrm>
            <a:off x="1524001"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3" name="Rectangle 2"/>
          <p:cNvSpPr>
            <a:spLocks noChangeArrowheads="1"/>
          </p:cNvSpPr>
          <p:nvPr/>
        </p:nvSpPr>
        <p:spPr bwMode="auto">
          <a:xfrm>
            <a:off x="1524001"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4" name="对象 13"/>
          <p:cNvGraphicFramePr>
            <a:graphicFrameLocks noChangeAspect="1"/>
          </p:cNvGraphicFramePr>
          <p:nvPr/>
        </p:nvGraphicFramePr>
        <p:xfrm>
          <a:off x="2927649" y="2276872"/>
          <a:ext cx="873695" cy="368426"/>
        </p:xfrm>
        <a:graphic>
          <a:graphicData uri="http://schemas.openxmlformats.org/presentationml/2006/ole">
            <mc:AlternateContent xmlns:mc="http://schemas.openxmlformats.org/markup-compatibility/2006">
              <mc:Choice xmlns:v="urn:schemas-microsoft-com:vml" Requires="v">
                <p:oleObj name="Equation" r:id="rId2" imgW="482400" imgH="203040" progId="Equation.DSMT4">
                  <p:embed/>
                </p:oleObj>
              </mc:Choice>
              <mc:Fallback>
                <p:oleObj name="Equation" r:id="rId2" imgW="482400" imgH="203040" progId="Equation.DSMT4">
                  <p:embed/>
                  <p:pic>
                    <p:nvPicPr>
                      <p:cNvPr id="14" name="对象 13"/>
                      <p:cNvPicPr>
                        <a:picLocks noChangeAspect="1" noChangeArrowheads="1"/>
                      </p:cNvPicPr>
                      <p:nvPr/>
                    </p:nvPicPr>
                    <p:blipFill>
                      <a:blip r:embed="rId3"/>
                      <a:srcRect/>
                      <a:stretch>
                        <a:fillRect/>
                      </a:stretch>
                    </p:blipFill>
                    <p:spPr bwMode="auto">
                      <a:xfrm>
                        <a:off x="2927649" y="2276872"/>
                        <a:ext cx="873695" cy="368426"/>
                      </a:xfrm>
                      <a:prstGeom prst="rect">
                        <a:avLst/>
                      </a:prstGeom>
                      <a:noFill/>
                    </p:spPr>
                  </p:pic>
                </p:oleObj>
              </mc:Fallback>
            </mc:AlternateContent>
          </a:graphicData>
        </a:graphic>
      </p:graphicFrame>
      <p:sp>
        <p:nvSpPr>
          <p:cNvPr id="15" name="Rectangle 4"/>
          <p:cNvSpPr>
            <a:spLocks noChangeArrowheads="1"/>
          </p:cNvSpPr>
          <p:nvPr/>
        </p:nvSpPr>
        <p:spPr bwMode="auto">
          <a:xfrm>
            <a:off x="1676401" y="-322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6" name="Rectangle 6"/>
          <p:cNvSpPr>
            <a:spLocks noChangeArrowheads="1"/>
          </p:cNvSpPr>
          <p:nvPr/>
        </p:nvSpPr>
        <p:spPr bwMode="auto">
          <a:xfrm>
            <a:off x="1524001"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7" name="对象 16"/>
          <p:cNvGraphicFramePr>
            <a:graphicFrameLocks noChangeAspect="1"/>
          </p:cNvGraphicFramePr>
          <p:nvPr/>
        </p:nvGraphicFramePr>
        <p:xfrm>
          <a:off x="4655840" y="2276873"/>
          <a:ext cx="323528" cy="301959"/>
        </p:xfrm>
        <a:graphic>
          <a:graphicData uri="http://schemas.openxmlformats.org/presentationml/2006/ole">
            <mc:AlternateContent xmlns:mc="http://schemas.openxmlformats.org/markup-compatibility/2006">
              <mc:Choice xmlns:v="urn:schemas-microsoft-com:vml" Requires="v">
                <p:oleObj name="Equation" r:id="rId4" imgW="190440" imgH="177480" progId="Equation.DSMT4">
                  <p:embed/>
                </p:oleObj>
              </mc:Choice>
              <mc:Fallback>
                <p:oleObj name="Equation" r:id="rId4" imgW="190440" imgH="177480" progId="Equation.DSMT4">
                  <p:embed/>
                  <p:pic>
                    <p:nvPicPr>
                      <p:cNvPr id="17" name="对象 16"/>
                      <p:cNvPicPr>
                        <a:picLocks noChangeAspect="1" noChangeArrowheads="1"/>
                      </p:cNvPicPr>
                      <p:nvPr/>
                    </p:nvPicPr>
                    <p:blipFill>
                      <a:blip r:embed="rId5"/>
                      <a:srcRect/>
                      <a:stretch>
                        <a:fillRect/>
                      </a:stretch>
                    </p:blipFill>
                    <p:spPr bwMode="auto">
                      <a:xfrm>
                        <a:off x="4655840" y="2276873"/>
                        <a:ext cx="323528" cy="301959"/>
                      </a:xfrm>
                      <a:prstGeom prst="rect">
                        <a:avLst/>
                      </a:prstGeom>
                      <a:noFill/>
                    </p:spPr>
                  </p:pic>
                </p:oleObj>
              </mc:Fallback>
            </mc:AlternateContent>
          </a:graphicData>
        </a:graphic>
      </p:graphicFrame>
      <p:graphicFrame>
        <p:nvGraphicFramePr>
          <p:cNvPr id="18" name="对象 17"/>
          <p:cNvGraphicFramePr>
            <a:graphicFrameLocks noChangeAspect="1"/>
          </p:cNvGraphicFramePr>
          <p:nvPr/>
        </p:nvGraphicFramePr>
        <p:xfrm>
          <a:off x="4511825" y="3501008"/>
          <a:ext cx="250825" cy="401638"/>
        </p:xfrm>
        <a:graphic>
          <a:graphicData uri="http://schemas.openxmlformats.org/presentationml/2006/ole">
            <mc:AlternateContent xmlns:mc="http://schemas.openxmlformats.org/markup-compatibility/2006">
              <mc:Choice xmlns:v="urn:schemas-microsoft-com:vml" Requires="v">
                <p:oleObj name="Equation" r:id="rId6" imgW="126835" imgH="202936" progId="Equation.DSMT4">
                  <p:embed/>
                </p:oleObj>
              </mc:Choice>
              <mc:Fallback>
                <p:oleObj name="Equation" r:id="rId6" imgW="126835" imgH="202936" progId="Equation.DSMT4">
                  <p:embed/>
                  <p:pic>
                    <p:nvPicPr>
                      <p:cNvPr id="18" name="对象 1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11825" y="3501008"/>
                        <a:ext cx="250825" cy="401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0" name="Rectangle 17"/>
          <p:cNvSpPr>
            <a:spLocks noChangeArrowheads="1"/>
          </p:cNvSpPr>
          <p:nvPr/>
        </p:nvSpPr>
        <p:spPr bwMode="auto">
          <a:xfrm>
            <a:off x="1524001"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2" name="Rectangle 19"/>
          <p:cNvSpPr>
            <a:spLocks noChangeArrowheads="1"/>
          </p:cNvSpPr>
          <p:nvPr/>
        </p:nvSpPr>
        <p:spPr bwMode="auto">
          <a:xfrm>
            <a:off x="1524001"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24" name="对象 23"/>
          <p:cNvGraphicFramePr>
            <a:graphicFrameLocks noChangeAspect="1"/>
          </p:cNvGraphicFramePr>
          <p:nvPr/>
        </p:nvGraphicFramePr>
        <p:xfrm>
          <a:off x="5015881" y="3501009"/>
          <a:ext cx="250825" cy="401637"/>
        </p:xfrm>
        <a:graphic>
          <a:graphicData uri="http://schemas.openxmlformats.org/presentationml/2006/ole">
            <mc:AlternateContent xmlns:mc="http://schemas.openxmlformats.org/markup-compatibility/2006">
              <mc:Choice xmlns:v="urn:schemas-microsoft-com:vml" Requires="v">
                <p:oleObj name="Equation" r:id="rId8" imgW="126835" imgH="202936" progId="Equation.DSMT4">
                  <p:embed/>
                </p:oleObj>
              </mc:Choice>
              <mc:Fallback>
                <p:oleObj name="Equation" r:id="rId8" imgW="126835" imgH="202936" progId="Equation.DSMT4">
                  <p:embed/>
                  <p:pic>
                    <p:nvPicPr>
                      <p:cNvPr id="24" name="对象 2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15881" y="3501009"/>
                        <a:ext cx="25082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5" name="Rectangle 5"/>
          <p:cNvSpPr>
            <a:spLocks noChangeArrowheads="1"/>
          </p:cNvSpPr>
          <p:nvPr/>
        </p:nvSpPr>
        <p:spPr bwMode="auto">
          <a:xfrm>
            <a:off x="1524001"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7" name="Rectangle 7"/>
          <p:cNvSpPr>
            <a:spLocks noChangeArrowheads="1"/>
          </p:cNvSpPr>
          <p:nvPr/>
        </p:nvSpPr>
        <p:spPr bwMode="auto">
          <a:xfrm>
            <a:off x="1676401" y="-322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28" name="对象 27"/>
          <p:cNvGraphicFramePr>
            <a:graphicFrameLocks noChangeAspect="1"/>
          </p:cNvGraphicFramePr>
          <p:nvPr/>
        </p:nvGraphicFramePr>
        <p:xfrm>
          <a:off x="8400257" y="3501008"/>
          <a:ext cx="1732693" cy="360040"/>
        </p:xfrm>
        <a:graphic>
          <a:graphicData uri="http://schemas.openxmlformats.org/presentationml/2006/ole">
            <mc:AlternateContent xmlns:mc="http://schemas.openxmlformats.org/markup-compatibility/2006">
              <mc:Choice xmlns:v="urn:schemas-microsoft-com:vml" Requires="v">
                <p:oleObj name="Equation" r:id="rId9" imgW="977476" imgH="203112" progId="Equation.DSMT4">
                  <p:embed/>
                </p:oleObj>
              </mc:Choice>
              <mc:Fallback>
                <p:oleObj name="Equation" r:id="rId9" imgW="977476" imgH="203112" progId="Equation.DSMT4">
                  <p:embed/>
                  <p:pic>
                    <p:nvPicPr>
                      <p:cNvPr id="28" name="对象 2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400257" y="3501008"/>
                        <a:ext cx="1732693" cy="360040"/>
                      </a:xfrm>
                      <a:prstGeom prst="rect">
                        <a:avLst/>
                      </a:prstGeom>
                      <a:noFill/>
                    </p:spPr>
                  </p:pic>
                </p:oleObj>
              </mc:Fallback>
            </mc:AlternateContent>
          </a:graphicData>
        </a:graphic>
      </p:graphicFrame>
      <p:sp>
        <p:nvSpPr>
          <p:cNvPr id="29" name="Rectangle 9"/>
          <p:cNvSpPr>
            <a:spLocks noChangeArrowheads="1"/>
          </p:cNvSpPr>
          <p:nvPr/>
        </p:nvSpPr>
        <p:spPr bwMode="auto">
          <a:xfrm>
            <a:off x="1524001"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1" name="Rectangle 11"/>
          <p:cNvSpPr>
            <a:spLocks noChangeArrowheads="1"/>
          </p:cNvSpPr>
          <p:nvPr/>
        </p:nvSpPr>
        <p:spPr bwMode="auto">
          <a:xfrm>
            <a:off x="1676401" y="-322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32" name="对象 31"/>
          <p:cNvGraphicFramePr>
            <a:graphicFrameLocks noChangeAspect="1"/>
          </p:cNvGraphicFramePr>
          <p:nvPr/>
        </p:nvGraphicFramePr>
        <p:xfrm>
          <a:off x="4511825" y="4293096"/>
          <a:ext cx="2812813" cy="360040"/>
        </p:xfrm>
        <a:graphic>
          <a:graphicData uri="http://schemas.openxmlformats.org/presentationml/2006/ole">
            <mc:AlternateContent xmlns:mc="http://schemas.openxmlformats.org/markup-compatibility/2006">
              <mc:Choice xmlns:v="urn:schemas-microsoft-com:vml" Requires="v">
                <p:oleObj name="Equation" r:id="rId11" imgW="1586811" imgH="203112" progId="Equation.DSMT4">
                  <p:embed/>
                </p:oleObj>
              </mc:Choice>
              <mc:Fallback>
                <p:oleObj name="Equation" r:id="rId11" imgW="1586811" imgH="203112" progId="Equation.DSMT4">
                  <p:embed/>
                  <p:pic>
                    <p:nvPicPr>
                      <p:cNvPr id="32" name="对象 31"/>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511825" y="4293096"/>
                        <a:ext cx="2812813" cy="360040"/>
                      </a:xfrm>
                      <a:prstGeom prst="rect">
                        <a:avLst/>
                      </a:prstGeom>
                      <a:noFill/>
                    </p:spPr>
                  </p:pic>
                </p:oleObj>
              </mc:Fallback>
            </mc:AlternateContent>
          </a:graphicData>
        </a:graphic>
      </p:graphicFrame>
      <p:sp>
        <p:nvSpPr>
          <p:cNvPr id="33" name="Rectangle 13"/>
          <p:cNvSpPr>
            <a:spLocks noChangeArrowheads="1"/>
          </p:cNvSpPr>
          <p:nvPr/>
        </p:nvSpPr>
        <p:spPr bwMode="auto">
          <a:xfrm>
            <a:off x="1524001"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34" name="对象 33"/>
          <p:cNvGraphicFramePr>
            <a:graphicFrameLocks noChangeAspect="1"/>
          </p:cNvGraphicFramePr>
          <p:nvPr/>
        </p:nvGraphicFramePr>
        <p:xfrm>
          <a:off x="4655840" y="4725144"/>
          <a:ext cx="2024608" cy="894594"/>
        </p:xfrm>
        <a:graphic>
          <a:graphicData uri="http://schemas.openxmlformats.org/presentationml/2006/ole">
            <mc:AlternateContent xmlns:mc="http://schemas.openxmlformats.org/markup-compatibility/2006">
              <mc:Choice xmlns:v="urn:schemas-microsoft-com:vml" Requires="v">
                <p:oleObj name="Equation" r:id="rId13" imgW="1091726" imgH="482391" progId="Equation.DSMT4">
                  <p:embed/>
                </p:oleObj>
              </mc:Choice>
              <mc:Fallback>
                <p:oleObj name="Equation" r:id="rId13" imgW="1091726" imgH="482391" progId="Equation.DSMT4">
                  <p:embed/>
                  <p:pic>
                    <p:nvPicPr>
                      <p:cNvPr id="34" name="对象 33"/>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655840" y="4725144"/>
                        <a:ext cx="2024608" cy="894594"/>
                      </a:xfrm>
                      <a:prstGeom prst="rect">
                        <a:avLst/>
                      </a:prstGeom>
                      <a:noFill/>
                    </p:spPr>
                  </p:pic>
                </p:oleObj>
              </mc:Fallback>
            </mc:AlternateContent>
          </a:graphicData>
        </a:graphic>
      </p:graphicFrame>
    </p:spTree>
    <p:extLst>
      <p:ext uri="{BB962C8B-B14F-4D97-AF65-F5344CB8AC3E}">
        <p14:creationId xmlns:p14="http://schemas.microsoft.com/office/powerpoint/2010/main" val="117313591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0C913308-F349-4B6D-A68A-DD1791B4A57B}" type="slidenum">
              <a:rPr lang="zh-CN" altLang="en-US" smtClean="0"/>
              <a:t>60</a:t>
            </a:fld>
            <a:endParaRPr lang="zh-CN" altLang="en-US"/>
          </a:p>
        </p:txBody>
      </p:sp>
      <p:pic>
        <p:nvPicPr>
          <p:cNvPr id="45057" name="Picture 1" descr="C:\Users\zdp\AppData\Roaming\Tencent\Users\106601855\QQ\WinTemp\RichOle\K02C9T}BLFD%{E5UPC1BOS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7568" y="31409"/>
            <a:ext cx="6516216" cy="706915"/>
          </a:xfrm>
          <a:prstGeom prst="rect">
            <a:avLst/>
          </a:prstGeom>
          <a:noFill/>
          <a:extLst>
            <a:ext uri="{909E8E84-426E-40DD-AFC4-6F175D3DCCD1}">
              <a14:hiddenFill xmlns:a14="http://schemas.microsoft.com/office/drawing/2010/main">
                <a:solidFill>
                  <a:srgbClr val="FFFFFF"/>
                </a:solidFill>
              </a14:hiddenFill>
            </a:ext>
          </a:extLst>
        </p:spPr>
      </p:pic>
      <p:pic>
        <p:nvPicPr>
          <p:cNvPr id="45058" name="Picture 2" descr="C:\Users\zdp\AppData\Roaming\Tencent\Users\106601855\QQ\WinTemp\RichOle\)46O3FF8~@TAAY{F8YN@9K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7528" y="1268760"/>
            <a:ext cx="8537848" cy="17896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355108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0C913308-F349-4B6D-A68A-DD1791B4A57B}" type="slidenum">
              <a:rPr lang="zh-CN" altLang="en-US" smtClean="0"/>
              <a:t>61</a:t>
            </a:fld>
            <a:endParaRPr lang="zh-CN" altLang="en-US"/>
          </a:p>
        </p:txBody>
      </p:sp>
      <p:pic>
        <p:nvPicPr>
          <p:cNvPr id="46081" name="Picture 1" descr="C:\Users\zdp\AppData\Roaming\Tencent\Users\106601855\QQ\WinTemp\RichOle\CP5_I40@(SFTWW5L@WYOO%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75520" y="476672"/>
            <a:ext cx="8759924" cy="41956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020112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0C913308-F349-4B6D-A68A-DD1791B4A57B}" type="slidenum">
              <a:rPr lang="zh-CN" altLang="en-US" smtClean="0"/>
              <a:t>62</a:t>
            </a:fld>
            <a:endParaRPr lang="zh-CN" altLang="en-US"/>
          </a:p>
        </p:txBody>
      </p:sp>
      <p:pic>
        <p:nvPicPr>
          <p:cNvPr id="47105" name="Picture 1" descr="C:\Users\zdp\AppData\Roaming\Tencent\Users\106601855\QQ\WinTemp\RichOle\{{(8E][TI)LXQFXYXR(@04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74672" y="188641"/>
            <a:ext cx="8985824" cy="4561681"/>
          </a:xfrm>
          <a:prstGeom prst="rect">
            <a:avLst/>
          </a:prstGeom>
          <a:noFill/>
          <a:extLst>
            <a:ext uri="{909E8E84-426E-40DD-AFC4-6F175D3DCCD1}">
              <a14:hiddenFill xmlns:a14="http://schemas.microsoft.com/office/drawing/2010/main">
                <a:solidFill>
                  <a:srgbClr val="FFFFFF"/>
                </a:solidFill>
              </a14:hiddenFill>
            </a:ext>
          </a:extLst>
        </p:spPr>
      </p:pic>
      <p:pic>
        <p:nvPicPr>
          <p:cNvPr id="4710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19536" y="4941168"/>
            <a:ext cx="8345543" cy="8640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0770972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0C913308-F349-4B6D-A68A-DD1791B4A57B}" type="slidenum">
              <a:rPr lang="zh-CN" altLang="en-US" smtClean="0"/>
              <a:t>63</a:t>
            </a:fld>
            <a:endParaRPr lang="zh-CN" altLang="en-US"/>
          </a:p>
        </p:txBody>
      </p:sp>
      <p:pic>
        <p:nvPicPr>
          <p:cNvPr id="4813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47528" y="404664"/>
            <a:ext cx="8472974" cy="52565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2087889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0C913308-F349-4B6D-A68A-DD1791B4A57B}" type="slidenum">
              <a:rPr lang="zh-CN" altLang="en-US" smtClean="0"/>
              <a:t>64</a:t>
            </a:fld>
            <a:endParaRPr lang="zh-CN" altLang="en-US"/>
          </a:p>
        </p:txBody>
      </p:sp>
      <p:pic>
        <p:nvPicPr>
          <p:cNvPr id="4915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9537" y="260648"/>
            <a:ext cx="8651219" cy="54726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7967005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0C913308-F349-4B6D-A68A-DD1791B4A57B}" type="slidenum">
              <a:rPr lang="zh-CN" altLang="en-US" smtClean="0"/>
              <a:t>65</a:t>
            </a:fld>
            <a:endParaRPr lang="zh-CN" altLang="en-US"/>
          </a:p>
        </p:txBody>
      </p:sp>
      <p:pic>
        <p:nvPicPr>
          <p:cNvPr id="50177" name="Picture 1" descr="C:\Users\zdp\AppData\Roaming\Tencent\Users\106601855\QQ\WinTemp\RichOle\O%N2(I)L_}R996P$]NOWEA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47529" y="260649"/>
            <a:ext cx="8536287" cy="4067333"/>
          </a:xfrm>
          <a:prstGeom prst="rect">
            <a:avLst/>
          </a:prstGeom>
          <a:noFill/>
          <a:extLst>
            <a:ext uri="{909E8E84-426E-40DD-AFC4-6F175D3DCCD1}">
              <a14:hiddenFill xmlns:a14="http://schemas.microsoft.com/office/drawing/2010/main">
                <a:solidFill>
                  <a:srgbClr val="FFFFFF"/>
                </a:solidFill>
              </a14:hiddenFill>
            </a:ext>
          </a:extLst>
        </p:spPr>
      </p:pic>
      <p:pic>
        <p:nvPicPr>
          <p:cNvPr id="5017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7568" y="4316315"/>
            <a:ext cx="6291704" cy="1019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1307562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0C913308-F349-4B6D-A68A-DD1791B4A57B}" type="slidenum">
              <a:rPr lang="zh-CN" altLang="en-US" smtClean="0"/>
              <a:t>66</a:t>
            </a:fld>
            <a:endParaRPr lang="zh-CN" altLang="en-US"/>
          </a:p>
        </p:txBody>
      </p:sp>
      <p:pic>
        <p:nvPicPr>
          <p:cNvPr id="51201" name="Picture 1" descr="C:\Users\zdp\AppData\Roaming\Tencent\Users\106601855\QQ\WinTemp\RichOle\I9[~)C0EO)%~V[$LNQN``5I.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5640" y="180297"/>
            <a:ext cx="6552728" cy="832211"/>
          </a:xfrm>
          <a:prstGeom prst="rect">
            <a:avLst/>
          </a:prstGeom>
          <a:noFill/>
          <a:extLst>
            <a:ext uri="{909E8E84-426E-40DD-AFC4-6F175D3DCCD1}">
              <a14:hiddenFill xmlns:a14="http://schemas.microsoft.com/office/drawing/2010/main">
                <a:solidFill>
                  <a:srgbClr val="FFFFFF"/>
                </a:solidFill>
              </a14:hiddenFill>
            </a:ext>
          </a:extLst>
        </p:spPr>
      </p:pic>
      <p:pic>
        <p:nvPicPr>
          <p:cNvPr id="5120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5560" y="1036474"/>
            <a:ext cx="8336271" cy="53448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4359550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0C913308-F349-4B6D-A68A-DD1791B4A57B}" type="slidenum">
              <a:rPr lang="zh-CN" altLang="en-US" smtClean="0"/>
              <a:t>67</a:t>
            </a:fld>
            <a:endParaRPr lang="zh-CN" altLang="en-US"/>
          </a:p>
        </p:txBody>
      </p:sp>
      <p:pic>
        <p:nvPicPr>
          <p:cNvPr id="52225" name="Picture 1" descr="C:\Users\zdp\AppData\Roaming\Tencent\Users\106601855\QQ\WinTemp\RichOle\ZOLBVQDA194MZ3PBP7SD)JR.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0596" y="546553"/>
            <a:ext cx="9019381" cy="43993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336602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0C913308-F349-4B6D-A68A-DD1791B4A57B}" type="slidenum">
              <a:rPr lang="zh-CN" altLang="en-US" smtClean="0"/>
              <a:t>68</a:t>
            </a:fld>
            <a:endParaRPr lang="zh-CN" altLang="en-US"/>
          </a:p>
        </p:txBody>
      </p:sp>
      <p:pic>
        <p:nvPicPr>
          <p:cNvPr id="532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75520" y="188640"/>
            <a:ext cx="8280920" cy="5194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6190180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0C913308-F349-4B6D-A68A-DD1791B4A57B}" type="slidenum">
              <a:rPr lang="zh-CN" altLang="en-US" smtClean="0"/>
              <a:t>69</a:t>
            </a:fld>
            <a:endParaRPr lang="zh-CN" altLang="en-US"/>
          </a:p>
        </p:txBody>
      </p:sp>
      <p:pic>
        <p:nvPicPr>
          <p:cNvPr id="542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47528" y="404664"/>
            <a:ext cx="8426067" cy="54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322358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C:\Users\zdp\AppData\Roaming\Tencent\Users\106601855\QQ\WinTemp\RichOle\ETCMSL)LKF@}@825{$T`RA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48963" y="764704"/>
            <a:ext cx="8609114" cy="4773878"/>
          </a:xfrm>
          <a:prstGeom prst="rect">
            <a:avLst/>
          </a:prstGeom>
          <a:noFill/>
          <a:extLst>
            <a:ext uri="{909E8E84-426E-40DD-AFC4-6F175D3DCCD1}">
              <a14:hiddenFill xmlns:a14="http://schemas.microsoft.com/office/drawing/2010/main">
                <a:solidFill>
                  <a:srgbClr val="FFFFFF"/>
                </a:solidFill>
              </a14:hiddenFill>
            </a:ext>
          </a:extLst>
        </p:spPr>
      </p:pic>
      <p:pic>
        <p:nvPicPr>
          <p:cNvPr id="4099" name="Picture 3" descr="C:\Users\zdp\AppData\Roaming\Tencent\Users\106601855\QQ\WinTemp\RichOle\D7}1W3LL@RQ)EN4EJCJE~_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15088" y="5589240"/>
            <a:ext cx="7476865" cy="819074"/>
          </a:xfrm>
          <a:prstGeom prst="rect">
            <a:avLst/>
          </a:prstGeom>
          <a:noFill/>
          <a:extLst>
            <a:ext uri="{909E8E84-426E-40DD-AFC4-6F175D3DCCD1}">
              <a14:hiddenFill xmlns:a14="http://schemas.microsoft.com/office/drawing/2010/main">
                <a:solidFill>
                  <a:srgbClr val="FFFFFF"/>
                </a:solidFill>
              </a14:hiddenFill>
            </a:ext>
          </a:extLst>
        </p:spPr>
      </p:pic>
      <p:sp>
        <p:nvSpPr>
          <p:cNvPr id="4" name="灯片编号占位符 3"/>
          <p:cNvSpPr>
            <a:spLocks noGrp="1"/>
          </p:cNvSpPr>
          <p:nvPr>
            <p:ph type="sldNum" sz="quarter" idx="12"/>
          </p:nvPr>
        </p:nvSpPr>
        <p:spPr/>
        <p:txBody>
          <a:bodyPr/>
          <a:lstStyle/>
          <a:p>
            <a:fld id="{0C913308-F349-4B6D-A68A-DD1791B4A57B}" type="slidenum">
              <a:rPr lang="zh-CN" altLang="en-US" smtClean="0"/>
              <a:t>7</a:t>
            </a:fld>
            <a:endParaRPr lang="zh-CN" altLang="en-US"/>
          </a:p>
        </p:txBody>
      </p:sp>
    </p:spTree>
    <p:extLst>
      <p:ext uri="{BB962C8B-B14F-4D97-AF65-F5344CB8AC3E}">
        <p14:creationId xmlns:p14="http://schemas.microsoft.com/office/powerpoint/2010/main" val="345374879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0C913308-F349-4B6D-A68A-DD1791B4A57B}" type="slidenum">
              <a:rPr lang="zh-CN" altLang="en-US" smtClean="0"/>
              <a:t>70</a:t>
            </a:fld>
            <a:endParaRPr lang="zh-CN" altLang="en-US"/>
          </a:p>
        </p:txBody>
      </p:sp>
      <p:pic>
        <p:nvPicPr>
          <p:cNvPr id="552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75520" y="260648"/>
            <a:ext cx="8707038" cy="58326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7629968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0C913308-F349-4B6D-A68A-DD1791B4A57B}" type="slidenum">
              <a:rPr lang="zh-CN" altLang="en-US" smtClean="0"/>
              <a:t>71</a:t>
            </a:fld>
            <a:endParaRPr lang="zh-CN" altLang="en-US"/>
          </a:p>
        </p:txBody>
      </p:sp>
      <p:pic>
        <p:nvPicPr>
          <p:cNvPr id="63489" name="Picture 1" descr="C:\Users\zdp\AppData\Roaming\Tencent\Users\106601855\QQ\WinTemp\RichOle\9D0HLHN$C9U{}BE7S31X8%K.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1505" y="548680"/>
            <a:ext cx="8863959" cy="34591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959155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0C913308-F349-4B6D-A68A-DD1791B4A57B}" type="slidenum">
              <a:rPr lang="zh-CN" altLang="en-US" smtClean="0"/>
              <a:t>72</a:t>
            </a:fld>
            <a:endParaRPr lang="zh-CN" altLang="en-US"/>
          </a:p>
        </p:txBody>
      </p:sp>
      <p:pic>
        <p:nvPicPr>
          <p:cNvPr id="655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03512" y="260648"/>
            <a:ext cx="8876018" cy="53285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4187115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0C913308-F349-4B6D-A68A-DD1791B4A57B}" type="slidenum">
              <a:rPr lang="zh-CN" altLang="en-US" smtClean="0"/>
              <a:t>73</a:t>
            </a:fld>
            <a:endParaRPr lang="zh-CN" altLang="en-US"/>
          </a:p>
        </p:txBody>
      </p:sp>
      <p:pic>
        <p:nvPicPr>
          <p:cNvPr id="675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9536" y="260648"/>
            <a:ext cx="8208912" cy="51624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7587" name="Picture 3" descr="C:\Users\zdp\AppData\Roaming\Tencent\Users\106601855\QQ\WinTemp\RichOle\JWIR)`%4P@QA~PIR$UXY{B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23792" y="5589241"/>
            <a:ext cx="3790950" cy="447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325472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0C913308-F349-4B6D-A68A-DD1791B4A57B}" type="slidenum">
              <a:rPr lang="zh-CN" altLang="en-US" smtClean="0"/>
              <a:t>74</a:t>
            </a:fld>
            <a:endParaRPr lang="zh-CN" altLang="en-US"/>
          </a:p>
        </p:txBody>
      </p:sp>
      <p:pic>
        <p:nvPicPr>
          <p:cNvPr id="68609" name="Picture 1" descr="C:\Users\zdp\AppData\Roaming\Tencent\Users\106601855\QQ\WinTemp\RichOle\KL{7[[[OA5`TM1~QM}G)71Z.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9536" y="116632"/>
            <a:ext cx="8388424" cy="691392"/>
          </a:xfrm>
          <a:prstGeom prst="rect">
            <a:avLst/>
          </a:prstGeom>
          <a:noFill/>
          <a:extLst>
            <a:ext uri="{909E8E84-426E-40DD-AFC4-6F175D3DCCD1}">
              <a14:hiddenFill xmlns:a14="http://schemas.microsoft.com/office/drawing/2010/main">
                <a:solidFill>
                  <a:srgbClr val="FFFFFF"/>
                </a:solidFill>
              </a14:hiddenFill>
            </a:ext>
          </a:extLst>
        </p:spPr>
      </p:pic>
      <p:pic>
        <p:nvPicPr>
          <p:cNvPr id="6861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19536" y="839144"/>
            <a:ext cx="8522938" cy="5614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3582002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0C913308-F349-4B6D-A68A-DD1791B4A57B}" type="slidenum">
              <a:rPr lang="zh-CN" altLang="en-US" smtClean="0"/>
              <a:t>75</a:t>
            </a:fld>
            <a:endParaRPr lang="zh-CN" altLang="en-US"/>
          </a:p>
        </p:txBody>
      </p:sp>
      <p:pic>
        <p:nvPicPr>
          <p:cNvPr id="696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9536" y="332656"/>
            <a:ext cx="8280920" cy="54939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6968247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0C913308-F349-4B6D-A68A-DD1791B4A57B}" type="slidenum">
              <a:rPr lang="zh-CN" altLang="en-US" smtClean="0"/>
              <a:t>76</a:t>
            </a:fld>
            <a:endParaRPr lang="zh-CN" altLang="en-US"/>
          </a:p>
        </p:txBody>
      </p:sp>
      <p:pic>
        <p:nvPicPr>
          <p:cNvPr id="706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1505" y="260649"/>
            <a:ext cx="8947699" cy="50384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3907293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0C913308-F349-4B6D-A68A-DD1791B4A57B}" type="slidenum">
              <a:rPr lang="zh-CN" altLang="en-US" smtClean="0"/>
              <a:t>77</a:t>
            </a:fld>
            <a:endParaRPr lang="zh-CN" altLang="en-US"/>
          </a:p>
        </p:txBody>
      </p:sp>
      <p:pic>
        <p:nvPicPr>
          <p:cNvPr id="716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03512" y="404664"/>
            <a:ext cx="8826606" cy="54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1127290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0C913308-F349-4B6D-A68A-DD1791B4A57B}" type="slidenum">
              <a:rPr lang="zh-CN" altLang="en-US" smtClean="0"/>
              <a:t>78</a:t>
            </a:fld>
            <a:endParaRPr lang="zh-CN" altLang="en-US"/>
          </a:p>
        </p:txBody>
      </p:sp>
      <p:pic>
        <p:nvPicPr>
          <p:cNvPr id="727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47528" y="260648"/>
            <a:ext cx="8700789" cy="57606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9219591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0C913308-F349-4B6D-A68A-DD1791B4A57B}" type="slidenum">
              <a:rPr lang="zh-CN" altLang="en-US" smtClean="0"/>
              <a:t>79</a:t>
            </a:fld>
            <a:endParaRPr lang="zh-CN" altLang="en-US"/>
          </a:p>
        </p:txBody>
      </p:sp>
      <p:pic>
        <p:nvPicPr>
          <p:cNvPr id="73729" name="Picture 1" descr="C:\Users\zdp\AppData\Roaming\Tencent\Users\106601855\QQ\WinTemp\RichOle\Y%_5L[J]2]DQNKTK)LKG1ML.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75520" y="476672"/>
            <a:ext cx="8764114" cy="43048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0318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1" name="Picture 1" descr="C:\Users\zdp\AppData\Roaming\Tencent\Users\106601855\QQ\WinTemp\RichOle\8J7}44X_WVLPM9HHHHW45WJ.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03512" y="0"/>
            <a:ext cx="8616660" cy="836712"/>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C:\Users\zdp\AppData\Roaming\Tencent\Users\106601855\QQ\WinTemp\RichOle\`I)]_C4~`RF1HT6G]I%(P)J.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85400" y="980120"/>
            <a:ext cx="7623140" cy="5113176"/>
          </a:xfrm>
          <a:prstGeom prst="rect">
            <a:avLst/>
          </a:prstGeom>
          <a:noFill/>
          <a:extLst>
            <a:ext uri="{909E8E84-426E-40DD-AFC4-6F175D3DCCD1}">
              <a14:hiddenFill xmlns:a14="http://schemas.microsoft.com/office/drawing/2010/main">
                <a:solidFill>
                  <a:srgbClr val="FFFFFF"/>
                </a:solidFill>
              </a14:hiddenFill>
            </a:ext>
          </a:extLst>
        </p:spPr>
      </p:pic>
      <p:sp>
        <p:nvSpPr>
          <p:cNvPr id="4" name="灯片编号占位符 3"/>
          <p:cNvSpPr>
            <a:spLocks noGrp="1"/>
          </p:cNvSpPr>
          <p:nvPr>
            <p:ph type="sldNum" sz="quarter" idx="12"/>
          </p:nvPr>
        </p:nvSpPr>
        <p:spPr/>
        <p:txBody>
          <a:bodyPr/>
          <a:lstStyle/>
          <a:p>
            <a:fld id="{0C913308-F349-4B6D-A68A-DD1791B4A57B}" type="slidenum">
              <a:rPr lang="zh-CN" altLang="en-US" smtClean="0"/>
              <a:t>8</a:t>
            </a:fld>
            <a:endParaRPr lang="zh-CN" altLang="en-US"/>
          </a:p>
        </p:txBody>
      </p:sp>
    </p:spTree>
    <p:extLst>
      <p:ext uri="{BB962C8B-B14F-4D97-AF65-F5344CB8AC3E}">
        <p14:creationId xmlns:p14="http://schemas.microsoft.com/office/powerpoint/2010/main" val="341750165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0C913308-F349-4B6D-A68A-DD1791B4A57B}" type="slidenum">
              <a:rPr lang="zh-CN" altLang="en-US" smtClean="0"/>
              <a:t>80</a:t>
            </a:fld>
            <a:endParaRPr lang="zh-CN" altLang="en-US"/>
          </a:p>
        </p:txBody>
      </p:sp>
      <p:pic>
        <p:nvPicPr>
          <p:cNvPr id="7475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75520" y="332656"/>
            <a:ext cx="8708211" cy="55446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9230769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0C913308-F349-4B6D-A68A-DD1791B4A57B}" type="slidenum">
              <a:rPr lang="zh-CN" altLang="en-US" smtClean="0"/>
              <a:t>81</a:t>
            </a:fld>
            <a:endParaRPr lang="zh-CN" altLang="en-US"/>
          </a:p>
        </p:txBody>
      </p:sp>
      <p:pic>
        <p:nvPicPr>
          <p:cNvPr id="7577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03512" y="260648"/>
            <a:ext cx="8901338" cy="56886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8497123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0C913308-F349-4B6D-A68A-DD1791B4A57B}" type="slidenum">
              <a:rPr lang="zh-CN" altLang="en-US" smtClean="0"/>
              <a:t>82</a:t>
            </a:fld>
            <a:endParaRPr lang="zh-CN" altLang="en-US"/>
          </a:p>
        </p:txBody>
      </p:sp>
      <p:pic>
        <p:nvPicPr>
          <p:cNvPr id="76801" name="Picture 1" descr="C:\Users\zdp\AppData\Roaming\Tencent\Users\106601855\QQ\WinTemp\RichOle\%1V~F0Q_}R1H5@B5]DR_NW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75521" y="332656"/>
            <a:ext cx="8718043" cy="43924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233186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a:xfrm>
            <a:off x="2639616" y="1124744"/>
            <a:ext cx="7772400" cy="1143000"/>
          </a:xfrm>
        </p:spPr>
        <p:txBody>
          <a:bodyPr>
            <a:normAutofit fontScale="90000"/>
          </a:bodyPr>
          <a:lstStyle/>
          <a:p>
            <a:pPr eaLnBrk="1" hangingPunct="1"/>
            <a:r>
              <a:rPr kumimoji="1" lang="zh-CN" altLang="en-US" sz="4000" b="1" dirty="0">
                <a:latin typeface="Times New Roman" pitchFamily="18" charset="0"/>
                <a:cs typeface="Times New Roman" pitchFamily="18" charset="0"/>
              </a:rPr>
              <a:t>数据驱动的软件可靠性模型   </a:t>
            </a:r>
            <a:br>
              <a:rPr kumimoji="1" lang="en-US" altLang="zh-CN" sz="4000" dirty="0">
                <a:latin typeface="Times New Roman" pitchFamily="18" charset="0"/>
                <a:cs typeface="Times New Roman" pitchFamily="18" charset="0"/>
              </a:rPr>
            </a:br>
            <a:r>
              <a:rPr kumimoji="1" lang="en-US" altLang="zh-CN" sz="4000" dirty="0">
                <a:latin typeface="Times New Roman" pitchFamily="18" charset="0"/>
                <a:cs typeface="Times New Roman" pitchFamily="18" charset="0"/>
              </a:rPr>
              <a:t>                             </a:t>
            </a:r>
            <a:r>
              <a:rPr kumimoji="1" lang="en-US" altLang="zh-CN" sz="2700" b="1" dirty="0">
                <a:solidFill>
                  <a:srgbClr val="FF0000"/>
                </a:solidFill>
                <a:latin typeface="Times New Roman" pitchFamily="18" charset="0"/>
                <a:cs typeface="Times New Roman" pitchFamily="18" charset="0"/>
              </a:rPr>
              <a:t>--BP</a:t>
            </a:r>
            <a:r>
              <a:rPr kumimoji="1" lang="zh-CN" altLang="en-US" sz="2700" b="1" dirty="0">
                <a:solidFill>
                  <a:srgbClr val="FF0000"/>
                </a:solidFill>
                <a:latin typeface="Times New Roman" pitchFamily="18" charset="0"/>
                <a:cs typeface="Times New Roman" pitchFamily="18" charset="0"/>
              </a:rPr>
              <a:t>神经网络模型与学习算法</a:t>
            </a:r>
          </a:p>
        </p:txBody>
      </p:sp>
    </p:spTree>
    <p:extLst>
      <p:ext uri="{BB962C8B-B14F-4D97-AF65-F5344CB8AC3E}">
        <p14:creationId xmlns:p14="http://schemas.microsoft.com/office/powerpoint/2010/main" val="3254953655"/>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pPr eaLnBrk="1" hangingPunct="1"/>
            <a:r>
              <a:rPr lang="zh-CN" altLang="en-US">
                <a:latin typeface="Times New Roman" pitchFamily="18" charset="0"/>
                <a:cs typeface="Times New Roman" pitchFamily="18" charset="0"/>
              </a:rPr>
              <a:t>概述</a:t>
            </a:r>
          </a:p>
        </p:txBody>
      </p:sp>
      <p:sp>
        <p:nvSpPr>
          <p:cNvPr id="4099" name="Rectangle 3"/>
          <p:cNvSpPr>
            <a:spLocks noGrp="1" noChangeArrowheads="1"/>
          </p:cNvSpPr>
          <p:nvPr>
            <p:ph type="body" idx="1"/>
          </p:nvPr>
        </p:nvSpPr>
        <p:spPr>
          <a:xfrm>
            <a:off x="2495550" y="1484314"/>
            <a:ext cx="8172450" cy="4681537"/>
          </a:xfrm>
        </p:spPr>
        <p:txBody>
          <a:bodyPr>
            <a:normAutofit lnSpcReduction="10000"/>
          </a:bodyPr>
          <a:lstStyle/>
          <a:p>
            <a:pPr eaLnBrk="1" hangingPunct="1">
              <a:lnSpc>
                <a:spcPct val="90000"/>
              </a:lnSpc>
            </a:pPr>
            <a:r>
              <a:rPr lang="en-US" altLang="zh-CN" sz="2400" dirty="0" err="1">
                <a:latin typeface="Times New Roman" pitchFamily="18" charset="0"/>
                <a:cs typeface="Times New Roman" pitchFamily="18" charset="0"/>
              </a:rPr>
              <a:t>Rumelhart</a:t>
            </a:r>
            <a:r>
              <a:rPr lang="zh-CN" altLang="en-US" sz="2400" dirty="0">
                <a:latin typeface="Times New Roman" pitchFamily="18" charset="0"/>
                <a:cs typeface="Times New Roman" pitchFamily="18" charset="0"/>
              </a:rPr>
              <a:t>，</a:t>
            </a:r>
            <a:r>
              <a:rPr lang="en-US" altLang="zh-CN" sz="2400" dirty="0">
                <a:latin typeface="Times New Roman" pitchFamily="18" charset="0"/>
                <a:cs typeface="Times New Roman" pitchFamily="18" charset="0"/>
              </a:rPr>
              <a:t>McClelland</a:t>
            </a:r>
            <a:r>
              <a:rPr lang="zh-CN" altLang="en-US" sz="2400" dirty="0">
                <a:latin typeface="Times New Roman" pitchFamily="18" charset="0"/>
                <a:cs typeface="Times New Roman" pitchFamily="18" charset="0"/>
              </a:rPr>
              <a:t>于</a:t>
            </a:r>
            <a:r>
              <a:rPr lang="en-US" altLang="zh-CN" sz="2400" dirty="0">
                <a:latin typeface="Times New Roman" pitchFamily="18" charset="0"/>
                <a:cs typeface="Times New Roman" pitchFamily="18" charset="0"/>
              </a:rPr>
              <a:t>1985</a:t>
            </a:r>
            <a:r>
              <a:rPr lang="zh-CN" altLang="en-US" sz="2400" dirty="0">
                <a:latin typeface="Times New Roman" pitchFamily="18" charset="0"/>
                <a:cs typeface="Times New Roman" pitchFamily="18" charset="0"/>
              </a:rPr>
              <a:t>年提出了</a:t>
            </a:r>
            <a:r>
              <a:rPr lang="en-US" altLang="zh-CN" sz="2400" dirty="0">
                <a:latin typeface="Times New Roman" pitchFamily="18" charset="0"/>
                <a:cs typeface="Times New Roman" pitchFamily="18" charset="0"/>
              </a:rPr>
              <a:t>BP</a:t>
            </a:r>
            <a:r>
              <a:rPr lang="zh-CN" altLang="en-US" sz="2400" dirty="0">
                <a:latin typeface="Times New Roman" pitchFamily="18" charset="0"/>
                <a:cs typeface="Times New Roman" pitchFamily="18" charset="0"/>
              </a:rPr>
              <a:t>网络的误差反向后传</a:t>
            </a:r>
            <a:r>
              <a:rPr lang="en-US" altLang="zh-CN" sz="2400" dirty="0">
                <a:latin typeface="Times New Roman" pitchFamily="18" charset="0"/>
                <a:cs typeface="Times New Roman" pitchFamily="18" charset="0"/>
              </a:rPr>
              <a:t>BP(Back Propagation)</a:t>
            </a:r>
            <a:r>
              <a:rPr lang="zh-CN" altLang="en-US" sz="2400" dirty="0">
                <a:latin typeface="Times New Roman" pitchFamily="18" charset="0"/>
                <a:cs typeface="Times New Roman" pitchFamily="18" charset="0"/>
              </a:rPr>
              <a:t>学习算法</a:t>
            </a:r>
          </a:p>
          <a:p>
            <a:pPr eaLnBrk="1" hangingPunct="1">
              <a:lnSpc>
                <a:spcPct val="90000"/>
              </a:lnSpc>
            </a:pPr>
            <a:endParaRPr lang="zh-CN" altLang="en-US" sz="2400" dirty="0">
              <a:latin typeface="Times New Roman" pitchFamily="18" charset="0"/>
              <a:cs typeface="Times New Roman" pitchFamily="18" charset="0"/>
            </a:endParaRPr>
          </a:p>
          <a:p>
            <a:pPr eaLnBrk="1" hangingPunct="1">
              <a:lnSpc>
                <a:spcPct val="90000"/>
              </a:lnSpc>
            </a:pPr>
            <a:endParaRPr lang="zh-CN" altLang="en-US" sz="2400" dirty="0">
              <a:latin typeface="Times New Roman" pitchFamily="18" charset="0"/>
              <a:cs typeface="Times New Roman" pitchFamily="18" charset="0"/>
            </a:endParaRPr>
          </a:p>
          <a:p>
            <a:pPr eaLnBrk="1" hangingPunct="1">
              <a:lnSpc>
                <a:spcPct val="90000"/>
              </a:lnSpc>
            </a:pPr>
            <a:endParaRPr lang="zh-CN" altLang="en-US" sz="2400" dirty="0">
              <a:latin typeface="Times New Roman" pitchFamily="18" charset="0"/>
              <a:cs typeface="Times New Roman" pitchFamily="18" charset="0"/>
            </a:endParaRPr>
          </a:p>
          <a:p>
            <a:pPr eaLnBrk="1" hangingPunct="1">
              <a:lnSpc>
                <a:spcPct val="90000"/>
              </a:lnSpc>
            </a:pPr>
            <a:endParaRPr lang="zh-CN" altLang="en-US" sz="2400" dirty="0">
              <a:latin typeface="Times New Roman" pitchFamily="18" charset="0"/>
              <a:cs typeface="Times New Roman" pitchFamily="18" charset="0"/>
            </a:endParaRPr>
          </a:p>
          <a:p>
            <a:pPr eaLnBrk="1" hangingPunct="1">
              <a:lnSpc>
                <a:spcPct val="90000"/>
              </a:lnSpc>
              <a:buFont typeface="Wingdings" pitchFamily="2" charset="2"/>
              <a:buNone/>
            </a:pPr>
            <a:endParaRPr lang="zh-CN" altLang="en-US" sz="2400" dirty="0">
              <a:latin typeface="Times New Roman" pitchFamily="18" charset="0"/>
              <a:cs typeface="Times New Roman" pitchFamily="18" charset="0"/>
            </a:endParaRPr>
          </a:p>
          <a:p>
            <a:pPr eaLnBrk="1" hangingPunct="1">
              <a:lnSpc>
                <a:spcPct val="90000"/>
              </a:lnSpc>
              <a:buFont typeface="Wingdings" pitchFamily="2" charset="2"/>
              <a:buNone/>
            </a:pPr>
            <a:endParaRPr lang="zh-CN" altLang="en-US" sz="2400" dirty="0">
              <a:latin typeface="Times New Roman" pitchFamily="18" charset="0"/>
              <a:cs typeface="Times New Roman" pitchFamily="18" charset="0"/>
            </a:endParaRPr>
          </a:p>
          <a:p>
            <a:pPr eaLnBrk="1" hangingPunct="1">
              <a:lnSpc>
                <a:spcPct val="90000"/>
              </a:lnSpc>
            </a:pPr>
            <a:r>
              <a:rPr lang="en-US" altLang="zh-CN" sz="2400" b="1" dirty="0">
                <a:latin typeface="Times New Roman" pitchFamily="18" charset="0"/>
                <a:cs typeface="Times New Roman" pitchFamily="18" charset="0"/>
              </a:rPr>
              <a:t>BP</a:t>
            </a:r>
            <a:r>
              <a:rPr lang="zh-CN" altLang="en-US" sz="2400" b="1" dirty="0">
                <a:latin typeface="Times New Roman" pitchFamily="18" charset="0"/>
                <a:cs typeface="Times New Roman" pitchFamily="18" charset="0"/>
              </a:rPr>
              <a:t>算法基本原理</a:t>
            </a:r>
          </a:p>
          <a:p>
            <a:pPr lvl="1" eaLnBrk="1" hangingPunct="1">
              <a:lnSpc>
                <a:spcPct val="90000"/>
              </a:lnSpc>
            </a:pPr>
            <a:r>
              <a:rPr lang="zh-CN" altLang="en-US" dirty="0">
                <a:latin typeface="Times New Roman" pitchFamily="18" charset="0"/>
                <a:cs typeface="Times New Roman" pitchFamily="18" charset="0"/>
              </a:rPr>
              <a:t>利用输出后的误差来估计输出层的直接前导层的误差，再用这个误差估计更前一层的误差，如此一层一层的反传下去，就获得了所有其他各层的误差估计。 </a:t>
            </a:r>
          </a:p>
        </p:txBody>
      </p:sp>
      <p:pic>
        <p:nvPicPr>
          <p:cNvPr id="4100" name="Picture 4" descr="rumelhar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83113" y="2420938"/>
            <a:ext cx="1511300" cy="2017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1" name="Picture 5" descr="jmccle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88164" y="2349501"/>
            <a:ext cx="1684337" cy="208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2" name="AutoShape 6"/>
          <p:cNvSpPr>
            <a:spLocks noChangeArrowheads="1"/>
          </p:cNvSpPr>
          <p:nvPr/>
        </p:nvSpPr>
        <p:spPr bwMode="auto">
          <a:xfrm>
            <a:off x="8688389" y="3429001"/>
            <a:ext cx="1690687" cy="504825"/>
          </a:xfrm>
          <a:prstGeom prst="wedgeRoundRectCallout">
            <a:avLst>
              <a:gd name="adj1" fmla="val -66528"/>
              <a:gd name="adj2" fmla="val 116037"/>
              <a:gd name="adj3" fmla="val 16667"/>
            </a:avLst>
          </a:prstGeom>
          <a:noFill/>
          <a:ln w="9525">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en-US" altLang="zh-CN">
                <a:latin typeface="Times New Roman" pitchFamily="18" charset="0"/>
                <a:cs typeface="Times New Roman" pitchFamily="18" charset="0"/>
              </a:rPr>
              <a:t>J. McClelland </a:t>
            </a:r>
          </a:p>
        </p:txBody>
      </p:sp>
      <p:sp>
        <p:nvSpPr>
          <p:cNvPr id="4103" name="AutoShape 7"/>
          <p:cNvSpPr>
            <a:spLocks noChangeArrowheads="1"/>
          </p:cNvSpPr>
          <p:nvPr/>
        </p:nvSpPr>
        <p:spPr bwMode="auto">
          <a:xfrm>
            <a:off x="2566989" y="3429001"/>
            <a:ext cx="1512887" cy="720725"/>
          </a:xfrm>
          <a:prstGeom prst="wedgeRoundRectCallout">
            <a:avLst>
              <a:gd name="adj1" fmla="val 84630"/>
              <a:gd name="adj2" fmla="val 53083"/>
              <a:gd name="adj3" fmla="val 16667"/>
            </a:avLst>
          </a:prstGeom>
          <a:noFill/>
          <a:ln w="9525">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en-US" altLang="zh-CN">
                <a:latin typeface="Times New Roman" pitchFamily="18" charset="0"/>
                <a:cs typeface="Times New Roman" pitchFamily="18" charset="0"/>
              </a:rPr>
              <a:t>David </a:t>
            </a:r>
            <a:r>
              <a:rPr lang="en-US" altLang="zh-CN" b="1">
                <a:latin typeface="Times New Roman" pitchFamily="18" charset="0"/>
                <a:cs typeface="Times New Roman" pitchFamily="18" charset="0"/>
              </a:rPr>
              <a:t>Rumelhart</a:t>
            </a:r>
            <a:r>
              <a:rPr lang="en-US" altLang="zh-CN">
                <a:latin typeface="Times New Roman" pitchFamily="18" charset="0"/>
                <a:cs typeface="Times New Roman" pitchFamily="18" charset="0"/>
              </a:rPr>
              <a:t> </a:t>
            </a:r>
          </a:p>
        </p:txBody>
      </p:sp>
    </p:spTree>
    <p:extLst>
      <p:ext uri="{BB962C8B-B14F-4D97-AF65-F5344CB8AC3E}">
        <p14:creationId xmlns:p14="http://schemas.microsoft.com/office/powerpoint/2010/main" val="61920434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pPr eaLnBrk="1" hangingPunct="1"/>
            <a:r>
              <a:rPr kumimoji="1" lang="en-US" altLang="zh-CN" sz="4000">
                <a:latin typeface="Times New Roman" pitchFamily="18" charset="0"/>
                <a:cs typeface="Times New Roman" pitchFamily="18" charset="0"/>
              </a:rPr>
              <a:t>1.  BP</a:t>
            </a:r>
            <a:r>
              <a:rPr kumimoji="1" lang="zh-CN" altLang="en-US" sz="4000">
                <a:latin typeface="Times New Roman" pitchFamily="18" charset="0"/>
                <a:cs typeface="Times New Roman" pitchFamily="18" charset="0"/>
              </a:rPr>
              <a:t>神经网络模型</a:t>
            </a:r>
          </a:p>
        </p:txBody>
      </p:sp>
      <p:sp>
        <p:nvSpPr>
          <p:cNvPr id="5123" name="Rectangle 3"/>
          <p:cNvSpPr>
            <a:spLocks noGrp="1" noChangeArrowheads="1"/>
          </p:cNvSpPr>
          <p:nvPr>
            <p:ph type="body" sz="half" idx="1"/>
          </p:nvPr>
        </p:nvSpPr>
        <p:spPr>
          <a:xfrm>
            <a:off x="2495551" y="1341438"/>
            <a:ext cx="7489825" cy="1096962"/>
          </a:xfrm>
        </p:spPr>
        <p:txBody>
          <a:bodyPr/>
          <a:lstStyle/>
          <a:p>
            <a:pPr eaLnBrk="1" hangingPunct="1"/>
            <a:r>
              <a:rPr kumimoji="1" lang="zh-CN" altLang="en-US">
                <a:latin typeface="Times New Roman" pitchFamily="18" charset="0"/>
                <a:cs typeface="Times New Roman" pitchFamily="18" charset="0"/>
              </a:rPr>
              <a:t>三层</a:t>
            </a:r>
            <a:r>
              <a:rPr kumimoji="1" lang="en-US" altLang="zh-CN">
                <a:latin typeface="Times New Roman" pitchFamily="18" charset="0"/>
                <a:cs typeface="Times New Roman" pitchFamily="18" charset="0"/>
              </a:rPr>
              <a:t>BP</a:t>
            </a:r>
            <a:r>
              <a:rPr kumimoji="1" lang="zh-CN" altLang="en-US">
                <a:latin typeface="Times New Roman" pitchFamily="18" charset="0"/>
                <a:cs typeface="Times New Roman" pitchFamily="18" charset="0"/>
              </a:rPr>
              <a:t>网络</a:t>
            </a:r>
          </a:p>
        </p:txBody>
      </p:sp>
      <p:sp>
        <p:nvSpPr>
          <p:cNvPr id="5124" name="Rectangle 4"/>
          <p:cNvSpPr>
            <a:spLocks noChangeArrowheads="1"/>
          </p:cNvSpPr>
          <p:nvPr/>
        </p:nvSpPr>
        <p:spPr bwMode="auto">
          <a:xfrm>
            <a:off x="1524000" y="2525713"/>
            <a:ext cx="18415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latin typeface="Times New Roman" pitchFamily="18" charset="0"/>
              <a:cs typeface="Times New Roman" pitchFamily="18" charset="0"/>
            </a:endParaRPr>
          </a:p>
        </p:txBody>
      </p:sp>
      <p:graphicFrame>
        <p:nvGraphicFramePr>
          <p:cNvPr id="5125" name="Object 5"/>
          <p:cNvGraphicFramePr>
            <a:graphicFrameLocks noChangeAspect="1"/>
          </p:cNvGraphicFramePr>
          <p:nvPr/>
        </p:nvGraphicFramePr>
        <p:xfrm>
          <a:off x="2351088" y="2093492"/>
          <a:ext cx="7848600" cy="4287837"/>
        </p:xfrm>
        <a:graphic>
          <a:graphicData uri="http://schemas.openxmlformats.org/presentationml/2006/ole">
            <mc:AlternateContent xmlns:mc="http://schemas.openxmlformats.org/markup-compatibility/2006">
              <mc:Choice xmlns:v="urn:schemas-microsoft-com:vml" Requires="v">
                <p:oleObj name="Visio" r:id="rId2" imgW="5933045" imgH="3583502" progId="Visio.Drawing.11">
                  <p:embed/>
                </p:oleObj>
              </mc:Choice>
              <mc:Fallback>
                <p:oleObj name="Visio" r:id="rId2" imgW="5933045" imgH="3583502" progId="Visio.Drawing.11">
                  <p:embed/>
                  <p:pic>
                    <p:nvPicPr>
                      <p:cNvPr id="5125" name="Object 5"/>
                      <p:cNvPicPr>
                        <a:picLocks noChangeAspect="1" noChangeArrowheads="1"/>
                      </p:cNvPicPr>
                      <p:nvPr/>
                    </p:nvPicPr>
                    <p:blipFill>
                      <a:blip r:embed="rId3">
                        <a:grayscl/>
                        <a:biLevel thresh="50000"/>
                        <a:lum bright="70000" contrast="79000"/>
                      </a:blip>
                      <a:srcRect/>
                      <a:stretch>
                        <a:fillRect/>
                      </a:stretch>
                    </p:blipFill>
                    <p:spPr bwMode="auto">
                      <a:xfrm>
                        <a:off x="2351088" y="2093492"/>
                        <a:ext cx="7848600" cy="428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087516054"/>
      </p:ext>
    </p:extLst>
  </p:cSld>
  <p:clrMapOvr>
    <a:masterClrMapping/>
  </p:clrMapOvr>
  <p:transition spd="slow">
    <p:pull dir="ru"/>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pPr eaLnBrk="1" hangingPunct="1"/>
            <a:r>
              <a:rPr kumimoji="1" lang="en-US" altLang="zh-CN">
                <a:latin typeface="Times New Roman" pitchFamily="18" charset="0"/>
                <a:cs typeface="Times New Roman" pitchFamily="18" charset="0"/>
              </a:rPr>
              <a:t>1.  BP</a:t>
            </a:r>
            <a:r>
              <a:rPr kumimoji="1" lang="zh-CN" altLang="en-US">
                <a:latin typeface="Times New Roman" pitchFamily="18" charset="0"/>
                <a:cs typeface="Times New Roman" pitchFamily="18" charset="0"/>
              </a:rPr>
              <a:t>神经网络模型</a:t>
            </a:r>
          </a:p>
        </p:txBody>
      </p:sp>
      <p:sp>
        <p:nvSpPr>
          <p:cNvPr id="6147" name="Rectangle 3"/>
          <p:cNvSpPr>
            <a:spLocks noGrp="1" noChangeArrowheads="1"/>
          </p:cNvSpPr>
          <p:nvPr>
            <p:ph type="body" idx="1"/>
          </p:nvPr>
        </p:nvSpPr>
        <p:spPr>
          <a:xfrm>
            <a:off x="2279651" y="1341438"/>
            <a:ext cx="8101013" cy="4114800"/>
          </a:xfrm>
        </p:spPr>
        <p:txBody>
          <a:bodyPr>
            <a:normAutofit/>
          </a:bodyPr>
          <a:lstStyle/>
          <a:p>
            <a:pPr eaLnBrk="1" hangingPunct="1"/>
            <a:r>
              <a:rPr lang="zh-CN" altLang="en-US" dirty="0">
                <a:latin typeface="Times New Roman" pitchFamily="18" charset="0"/>
                <a:cs typeface="Times New Roman" pitchFamily="18" charset="0"/>
              </a:rPr>
              <a:t>激活函数</a:t>
            </a:r>
          </a:p>
          <a:p>
            <a:pPr lvl="1" eaLnBrk="1" hangingPunct="1"/>
            <a:r>
              <a:rPr lang="zh-CN" altLang="en-US" dirty="0">
                <a:latin typeface="Times New Roman" pitchFamily="18" charset="0"/>
                <a:cs typeface="Times New Roman" pitchFamily="18" charset="0"/>
              </a:rPr>
              <a:t>必须处处可导</a:t>
            </a:r>
          </a:p>
          <a:p>
            <a:pPr lvl="2" eaLnBrk="1" hangingPunct="1"/>
            <a:r>
              <a:rPr lang="zh-CN" altLang="en-US" dirty="0">
                <a:latin typeface="Times New Roman" pitchFamily="18" charset="0"/>
                <a:cs typeface="Times New Roman" pitchFamily="18" charset="0"/>
              </a:rPr>
              <a:t>一般都使用</a:t>
            </a:r>
            <a:r>
              <a:rPr lang="en-US" altLang="zh-CN" dirty="0">
                <a:latin typeface="Times New Roman" pitchFamily="18" charset="0"/>
                <a:cs typeface="Times New Roman" pitchFamily="18" charset="0"/>
              </a:rPr>
              <a:t>S</a:t>
            </a:r>
            <a:r>
              <a:rPr lang="zh-CN" altLang="en-US" dirty="0">
                <a:latin typeface="Times New Roman" pitchFamily="18" charset="0"/>
                <a:cs typeface="Times New Roman" pitchFamily="18" charset="0"/>
              </a:rPr>
              <a:t>型函数  </a:t>
            </a:r>
          </a:p>
          <a:p>
            <a:pPr eaLnBrk="1" hangingPunct="1"/>
            <a:r>
              <a:rPr lang="zh-CN" altLang="en-US" dirty="0">
                <a:latin typeface="Times New Roman" pitchFamily="18" charset="0"/>
                <a:cs typeface="Times New Roman" pitchFamily="18" charset="0"/>
              </a:rPr>
              <a:t>使用</a:t>
            </a:r>
            <a:r>
              <a:rPr lang="en-US" altLang="zh-CN" dirty="0">
                <a:latin typeface="Times New Roman" pitchFamily="18" charset="0"/>
                <a:cs typeface="Times New Roman" pitchFamily="18" charset="0"/>
              </a:rPr>
              <a:t>S</a:t>
            </a:r>
            <a:r>
              <a:rPr lang="zh-CN" altLang="en-US" dirty="0">
                <a:latin typeface="Times New Roman" pitchFamily="18" charset="0"/>
                <a:cs typeface="Times New Roman" pitchFamily="18" charset="0"/>
              </a:rPr>
              <a:t>型激活函数时</a:t>
            </a:r>
            <a:r>
              <a:rPr lang="en-US" altLang="zh-CN" dirty="0">
                <a:latin typeface="Times New Roman" pitchFamily="18" charset="0"/>
                <a:cs typeface="Times New Roman" pitchFamily="18" charset="0"/>
              </a:rPr>
              <a:t>BP</a:t>
            </a:r>
            <a:r>
              <a:rPr lang="zh-CN" altLang="en-US" dirty="0">
                <a:latin typeface="Times New Roman" pitchFamily="18" charset="0"/>
                <a:cs typeface="Times New Roman" pitchFamily="18" charset="0"/>
              </a:rPr>
              <a:t>网络输入与输出关系</a:t>
            </a:r>
          </a:p>
          <a:p>
            <a:pPr lvl="1" eaLnBrk="1" hangingPunct="1"/>
            <a:r>
              <a:rPr lang="zh-CN" altLang="en-US" dirty="0">
                <a:latin typeface="Times New Roman" pitchFamily="18" charset="0"/>
                <a:cs typeface="Times New Roman" pitchFamily="18" charset="0"/>
              </a:rPr>
              <a:t>输入</a:t>
            </a:r>
          </a:p>
          <a:p>
            <a:pPr lvl="1" eaLnBrk="1" hangingPunct="1"/>
            <a:endParaRPr lang="zh-CN" altLang="en-US" dirty="0">
              <a:latin typeface="Times New Roman" pitchFamily="18" charset="0"/>
              <a:cs typeface="Times New Roman" pitchFamily="18" charset="0"/>
            </a:endParaRPr>
          </a:p>
          <a:p>
            <a:pPr lvl="1" eaLnBrk="1" hangingPunct="1"/>
            <a:r>
              <a:rPr lang="zh-CN" altLang="en-US" dirty="0">
                <a:latin typeface="Times New Roman" pitchFamily="18" charset="0"/>
                <a:cs typeface="Times New Roman" pitchFamily="18" charset="0"/>
              </a:rPr>
              <a:t>输出</a:t>
            </a:r>
          </a:p>
          <a:p>
            <a:pPr lvl="1" eaLnBrk="1" hangingPunct="1"/>
            <a:endParaRPr lang="en-US" altLang="zh-CN" dirty="0">
              <a:latin typeface="Times New Roman" pitchFamily="18" charset="0"/>
              <a:cs typeface="Times New Roman" pitchFamily="18" charset="0"/>
            </a:endParaRPr>
          </a:p>
        </p:txBody>
      </p:sp>
      <p:sp>
        <p:nvSpPr>
          <p:cNvPr id="6148" name="Rectangle 4"/>
          <p:cNvSpPr>
            <a:spLocks noChangeArrowheads="1"/>
          </p:cNvSpPr>
          <p:nvPr/>
        </p:nvSpPr>
        <p:spPr bwMode="auto">
          <a:xfrm>
            <a:off x="1524000" y="3130550"/>
            <a:ext cx="18415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latin typeface="Times New Roman" pitchFamily="18" charset="0"/>
              <a:cs typeface="Times New Roman" pitchFamily="18" charset="0"/>
            </a:endParaRPr>
          </a:p>
        </p:txBody>
      </p:sp>
      <p:graphicFrame>
        <p:nvGraphicFramePr>
          <p:cNvPr id="6149" name="Object 5"/>
          <p:cNvGraphicFramePr>
            <a:graphicFrameLocks noChangeAspect="1"/>
          </p:cNvGraphicFramePr>
          <p:nvPr/>
        </p:nvGraphicFramePr>
        <p:xfrm>
          <a:off x="3908425" y="4076700"/>
          <a:ext cx="4013200" cy="539750"/>
        </p:xfrm>
        <a:graphic>
          <a:graphicData uri="http://schemas.openxmlformats.org/presentationml/2006/ole">
            <mc:AlternateContent xmlns:mc="http://schemas.openxmlformats.org/markup-compatibility/2006">
              <mc:Choice xmlns:v="urn:schemas-microsoft-com:vml" Requires="v">
                <p:oleObj name="Equation" r:id="rId2" imgW="1701720" imgH="228600" progId="Equation.DSMT4">
                  <p:embed/>
                </p:oleObj>
              </mc:Choice>
              <mc:Fallback>
                <p:oleObj name="Equation" r:id="rId2" imgW="1701720" imgH="228600" progId="Equation.DSMT4">
                  <p:embed/>
                  <p:pic>
                    <p:nvPicPr>
                      <p:cNvPr id="6149" name="Object 5"/>
                      <p:cNvPicPr>
                        <a:picLocks noChangeAspect="1" noChangeArrowheads="1"/>
                      </p:cNvPicPr>
                      <p:nvPr/>
                    </p:nvPicPr>
                    <p:blipFill>
                      <a:blip r:embed="rId3"/>
                      <a:srcRect/>
                      <a:stretch>
                        <a:fillRect/>
                      </a:stretch>
                    </p:blipFill>
                    <p:spPr bwMode="auto">
                      <a:xfrm>
                        <a:off x="3908425" y="4076700"/>
                        <a:ext cx="4013200" cy="53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150" name="Rectangle 6"/>
          <p:cNvSpPr>
            <a:spLocks noChangeArrowheads="1"/>
          </p:cNvSpPr>
          <p:nvPr/>
        </p:nvSpPr>
        <p:spPr bwMode="auto">
          <a:xfrm>
            <a:off x="1524000" y="3046413"/>
            <a:ext cx="18415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latin typeface="Times New Roman" pitchFamily="18" charset="0"/>
              <a:cs typeface="Times New Roman" pitchFamily="18" charset="0"/>
            </a:endParaRPr>
          </a:p>
        </p:txBody>
      </p:sp>
      <p:graphicFrame>
        <p:nvGraphicFramePr>
          <p:cNvPr id="6151" name="Object 7"/>
          <p:cNvGraphicFramePr>
            <a:graphicFrameLocks noChangeAspect="1"/>
          </p:cNvGraphicFramePr>
          <p:nvPr/>
        </p:nvGraphicFramePr>
        <p:xfrm>
          <a:off x="4425951" y="5018088"/>
          <a:ext cx="3052763" cy="927100"/>
        </p:xfrm>
        <a:graphic>
          <a:graphicData uri="http://schemas.openxmlformats.org/presentationml/2006/ole">
            <mc:AlternateContent xmlns:mc="http://schemas.openxmlformats.org/markup-compatibility/2006">
              <mc:Choice xmlns:v="urn:schemas-microsoft-com:vml" Requires="v">
                <p:oleObj name="Equation" r:id="rId4" imgW="1307880" imgH="393480" progId="Equation.DSMT4">
                  <p:embed/>
                </p:oleObj>
              </mc:Choice>
              <mc:Fallback>
                <p:oleObj name="Equation" r:id="rId4" imgW="1307880" imgH="393480" progId="Equation.DSMT4">
                  <p:embed/>
                  <p:pic>
                    <p:nvPicPr>
                      <p:cNvPr id="6151" name="Object 7"/>
                      <p:cNvPicPr>
                        <a:picLocks noChangeAspect="1" noChangeArrowheads="1"/>
                      </p:cNvPicPr>
                      <p:nvPr/>
                    </p:nvPicPr>
                    <p:blipFill>
                      <a:blip r:embed="rId5"/>
                      <a:srcRect/>
                      <a:stretch>
                        <a:fillRect/>
                      </a:stretch>
                    </p:blipFill>
                    <p:spPr bwMode="auto">
                      <a:xfrm>
                        <a:off x="4425951" y="5018088"/>
                        <a:ext cx="3052763" cy="927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118983286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pPr eaLnBrk="1" hangingPunct="1"/>
            <a:r>
              <a:rPr kumimoji="1" lang="en-US" altLang="zh-CN">
                <a:latin typeface="Times New Roman" pitchFamily="18" charset="0"/>
                <a:cs typeface="Times New Roman" pitchFamily="18" charset="0"/>
              </a:rPr>
              <a:t>1.  BP</a:t>
            </a:r>
            <a:r>
              <a:rPr kumimoji="1" lang="zh-CN" altLang="en-US">
                <a:latin typeface="Times New Roman" pitchFamily="18" charset="0"/>
                <a:cs typeface="Times New Roman" pitchFamily="18" charset="0"/>
              </a:rPr>
              <a:t>神经网络模型</a:t>
            </a:r>
          </a:p>
        </p:txBody>
      </p:sp>
      <p:sp>
        <p:nvSpPr>
          <p:cNvPr id="7171" name="Rectangle 3"/>
          <p:cNvSpPr>
            <a:spLocks noGrp="1" noChangeArrowheads="1"/>
          </p:cNvSpPr>
          <p:nvPr>
            <p:ph type="body" idx="1"/>
          </p:nvPr>
        </p:nvSpPr>
        <p:spPr>
          <a:xfrm>
            <a:off x="1847850" y="1341438"/>
            <a:ext cx="7772400" cy="1727200"/>
          </a:xfrm>
        </p:spPr>
        <p:txBody>
          <a:bodyPr/>
          <a:lstStyle/>
          <a:p>
            <a:pPr lvl="1" eaLnBrk="1" hangingPunct="1"/>
            <a:r>
              <a:rPr lang="zh-CN" altLang="en-US">
                <a:latin typeface="Times New Roman" pitchFamily="18" charset="0"/>
                <a:cs typeface="Times New Roman" pitchFamily="18" charset="0"/>
              </a:rPr>
              <a:t>输出的导数</a:t>
            </a:r>
          </a:p>
          <a:p>
            <a:pPr lvl="1" eaLnBrk="1" hangingPunct="1"/>
            <a:endParaRPr lang="zh-CN" altLang="en-US">
              <a:latin typeface="Times New Roman" pitchFamily="18" charset="0"/>
              <a:cs typeface="Times New Roman" pitchFamily="18" charset="0"/>
            </a:endParaRPr>
          </a:p>
          <a:p>
            <a:pPr lvl="1" eaLnBrk="1" hangingPunct="1"/>
            <a:endParaRPr lang="zh-CN" altLang="en-US">
              <a:latin typeface="Times New Roman" pitchFamily="18" charset="0"/>
              <a:cs typeface="Times New Roman" pitchFamily="18" charset="0"/>
            </a:endParaRPr>
          </a:p>
          <a:p>
            <a:pPr lvl="1" eaLnBrk="1" hangingPunct="1"/>
            <a:endParaRPr lang="zh-CN" altLang="en-US">
              <a:latin typeface="Times New Roman" pitchFamily="18" charset="0"/>
              <a:cs typeface="Times New Roman" pitchFamily="18" charset="0"/>
            </a:endParaRPr>
          </a:p>
          <a:p>
            <a:pPr eaLnBrk="1" hangingPunct="1"/>
            <a:endParaRPr lang="en-US" altLang="zh-CN">
              <a:latin typeface="Times New Roman" pitchFamily="18" charset="0"/>
              <a:cs typeface="Times New Roman" pitchFamily="18" charset="0"/>
            </a:endParaRPr>
          </a:p>
        </p:txBody>
      </p:sp>
      <p:sp>
        <p:nvSpPr>
          <p:cNvPr id="7172" name="Rectangle 4"/>
          <p:cNvSpPr>
            <a:spLocks noChangeArrowheads="1"/>
          </p:cNvSpPr>
          <p:nvPr/>
        </p:nvSpPr>
        <p:spPr bwMode="auto">
          <a:xfrm>
            <a:off x="1524000" y="3035300"/>
            <a:ext cx="18415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latin typeface="Times New Roman" pitchFamily="18" charset="0"/>
              <a:cs typeface="Times New Roman" pitchFamily="18" charset="0"/>
            </a:endParaRPr>
          </a:p>
        </p:txBody>
      </p:sp>
      <p:graphicFrame>
        <p:nvGraphicFramePr>
          <p:cNvPr id="7173" name="Object 5"/>
          <p:cNvGraphicFramePr>
            <a:graphicFrameLocks noChangeAspect="1"/>
          </p:cNvGraphicFramePr>
          <p:nvPr/>
        </p:nvGraphicFramePr>
        <p:xfrm>
          <a:off x="2711624" y="1772816"/>
          <a:ext cx="5873750" cy="995362"/>
        </p:xfrm>
        <a:graphic>
          <a:graphicData uri="http://schemas.openxmlformats.org/presentationml/2006/ole">
            <mc:AlternateContent xmlns:mc="http://schemas.openxmlformats.org/markup-compatibility/2006">
              <mc:Choice xmlns:v="urn:schemas-microsoft-com:vml" Requires="v">
                <p:oleObj name="Equation" r:id="rId2" imgW="2476440" imgH="419040" progId="Equation.DSMT4">
                  <p:embed/>
                </p:oleObj>
              </mc:Choice>
              <mc:Fallback>
                <p:oleObj name="Equation" r:id="rId2" imgW="2476440" imgH="419040" progId="Equation.DSMT4">
                  <p:embed/>
                  <p:pic>
                    <p:nvPicPr>
                      <p:cNvPr id="7173" name="Object 5"/>
                      <p:cNvPicPr>
                        <a:picLocks noChangeAspect="1" noChangeArrowheads="1"/>
                      </p:cNvPicPr>
                      <p:nvPr/>
                    </p:nvPicPr>
                    <p:blipFill>
                      <a:blip r:embed="rId3"/>
                      <a:srcRect/>
                      <a:stretch>
                        <a:fillRect/>
                      </a:stretch>
                    </p:blipFill>
                    <p:spPr bwMode="auto">
                      <a:xfrm>
                        <a:off x="2711624" y="1772816"/>
                        <a:ext cx="5873750" cy="995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174" name="Rectangle 6"/>
          <p:cNvSpPr>
            <a:spLocks noChangeArrowheads="1"/>
          </p:cNvSpPr>
          <p:nvPr/>
        </p:nvSpPr>
        <p:spPr bwMode="auto">
          <a:xfrm>
            <a:off x="1847529" y="5975196"/>
            <a:ext cx="8640763" cy="8381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630238" lvl="1" indent="-173038">
              <a:spcBef>
                <a:spcPct val="20000"/>
              </a:spcBef>
              <a:buClr>
                <a:srgbClr val="FFFF00"/>
              </a:buClr>
              <a:buFont typeface="Wingdings" pitchFamily="2" charset="2"/>
              <a:buChar char="Ø"/>
            </a:pPr>
            <a:r>
              <a:rPr lang="zh-CN" altLang="en-US" sz="2000" b="1" dirty="0">
                <a:latin typeface="Times New Roman" pitchFamily="18" charset="0"/>
                <a:cs typeface="Times New Roman" pitchFamily="18" charset="0"/>
              </a:rPr>
              <a:t>根据</a:t>
            </a:r>
            <a:r>
              <a:rPr lang="en-US" altLang="zh-CN" sz="2000" b="1" dirty="0">
                <a:latin typeface="Times New Roman" pitchFamily="18" charset="0"/>
                <a:cs typeface="Times New Roman" pitchFamily="18" charset="0"/>
              </a:rPr>
              <a:t>S</a:t>
            </a:r>
            <a:r>
              <a:rPr lang="zh-CN" altLang="en-US" sz="2000" b="1" dirty="0">
                <a:latin typeface="Times New Roman" pitchFamily="18" charset="0"/>
                <a:cs typeface="Times New Roman" pitchFamily="18" charset="0"/>
              </a:rPr>
              <a:t>型激活函数的图形可知</a:t>
            </a:r>
            <a:r>
              <a:rPr lang="en-US" altLang="zh-CN" sz="2000" b="1" dirty="0">
                <a:latin typeface="Times New Roman" pitchFamily="18" charset="0"/>
                <a:cs typeface="Times New Roman" pitchFamily="18" charset="0"/>
              </a:rPr>
              <a:t>,</a:t>
            </a:r>
            <a:r>
              <a:rPr lang="zh-CN" altLang="en-US" sz="2000" b="1" dirty="0">
                <a:latin typeface="Times New Roman" pitchFamily="18" charset="0"/>
                <a:cs typeface="Times New Roman" pitchFamily="18" charset="0"/>
              </a:rPr>
              <a:t>对神经网络进行训练，应该将</a:t>
            </a:r>
            <a:r>
              <a:rPr lang="en-US" altLang="zh-CN" sz="2000" b="1" dirty="0">
                <a:latin typeface="Times New Roman" pitchFamily="18" charset="0"/>
                <a:cs typeface="Times New Roman" pitchFamily="18" charset="0"/>
              </a:rPr>
              <a:t>net</a:t>
            </a:r>
            <a:r>
              <a:rPr lang="zh-CN" altLang="en-US" sz="2000" b="1" dirty="0">
                <a:latin typeface="Times New Roman" pitchFamily="18" charset="0"/>
                <a:cs typeface="Times New Roman" pitchFamily="18" charset="0"/>
              </a:rPr>
              <a:t>的值尽量控制在收敛比较快的范围内</a:t>
            </a:r>
            <a:r>
              <a:rPr lang="zh-CN" altLang="en-US" sz="2800" dirty="0">
                <a:latin typeface="Times New Roman" pitchFamily="18" charset="0"/>
                <a:cs typeface="Times New Roman" pitchFamily="18" charset="0"/>
              </a:rPr>
              <a:t> </a:t>
            </a:r>
          </a:p>
        </p:txBody>
      </p:sp>
      <p:pic>
        <p:nvPicPr>
          <p:cNvPr id="19466" name="Picture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19736" y="2780928"/>
            <a:ext cx="4176464" cy="32157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006088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2908300" y="188913"/>
            <a:ext cx="7431088" cy="863600"/>
          </a:xfrm>
        </p:spPr>
        <p:txBody>
          <a:bodyPr/>
          <a:lstStyle/>
          <a:p>
            <a:pPr eaLnBrk="1" hangingPunct="1"/>
            <a:r>
              <a:rPr lang="en-US" altLang="zh-CN" sz="3600">
                <a:latin typeface="Times New Roman" pitchFamily="18" charset="0"/>
                <a:cs typeface="Times New Roman" pitchFamily="18" charset="0"/>
              </a:rPr>
              <a:t>2.  BP</a:t>
            </a:r>
            <a:r>
              <a:rPr lang="zh-CN" altLang="en-US" sz="3600">
                <a:latin typeface="Times New Roman" pitchFamily="18" charset="0"/>
                <a:cs typeface="Times New Roman" pitchFamily="18" charset="0"/>
              </a:rPr>
              <a:t>网络的标准学习算法</a:t>
            </a:r>
          </a:p>
        </p:txBody>
      </p:sp>
      <p:sp>
        <p:nvSpPr>
          <p:cNvPr id="8195" name="Rectangle 3"/>
          <p:cNvSpPr>
            <a:spLocks noGrp="1" noChangeArrowheads="1"/>
          </p:cNvSpPr>
          <p:nvPr>
            <p:ph type="body" sz="half" idx="1"/>
          </p:nvPr>
        </p:nvSpPr>
        <p:spPr>
          <a:xfrm>
            <a:off x="2351089" y="1268413"/>
            <a:ext cx="8066087" cy="5040312"/>
          </a:xfrm>
        </p:spPr>
        <p:txBody>
          <a:bodyPr/>
          <a:lstStyle/>
          <a:p>
            <a:pPr eaLnBrk="1" hangingPunct="1"/>
            <a:r>
              <a:rPr lang="zh-CN" altLang="en-US">
                <a:latin typeface="Times New Roman" pitchFamily="18" charset="0"/>
                <a:cs typeface="Times New Roman" pitchFamily="18" charset="0"/>
              </a:rPr>
              <a:t>学习的过程：</a:t>
            </a:r>
          </a:p>
          <a:p>
            <a:pPr marL="692150" lvl="1" indent="-347663"/>
            <a:r>
              <a:rPr lang="zh-CN" altLang="en-US" sz="2800">
                <a:latin typeface="Times New Roman" pitchFamily="18" charset="0"/>
                <a:cs typeface="Times New Roman" pitchFamily="18" charset="0"/>
              </a:rPr>
              <a:t>神经网络在外界输入样本的刺激下不断改变网络的连接权值</a:t>
            </a:r>
            <a:r>
              <a:rPr lang="en-US" altLang="zh-CN" sz="2800">
                <a:latin typeface="Times New Roman" pitchFamily="18" charset="0"/>
                <a:cs typeface="Times New Roman" pitchFamily="18" charset="0"/>
              </a:rPr>
              <a:t>,</a:t>
            </a:r>
            <a:r>
              <a:rPr lang="zh-CN" altLang="en-US" sz="2800">
                <a:latin typeface="Times New Roman" pitchFamily="18" charset="0"/>
                <a:cs typeface="Times New Roman" pitchFamily="18" charset="0"/>
              </a:rPr>
              <a:t>以使网络的输出不断地接近期望的输出。</a:t>
            </a:r>
          </a:p>
          <a:p>
            <a:pPr eaLnBrk="1" hangingPunct="1"/>
            <a:r>
              <a:rPr lang="zh-CN" altLang="en-US">
                <a:latin typeface="Times New Roman" pitchFamily="18" charset="0"/>
                <a:cs typeface="Times New Roman" pitchFamily="18" charset="0"/>
              </a:rPr>
              <a:t>学习的本质：</a:t>
            </a:r>
          </a:p>
          <a:p>
            <a:pPr marL="692150" lvl="1" indent="-347663"/>
            <a:r>
              <a:rPr lang="zh-CN" altLang="en-US" sz="2800">
                <a:latin typeface="Times New Roman" pitchFamily="18" charset="0"/>
                <a:cs typeface="Times New Roman" pitchFamily="18" charset="0"/>
              </a:rPr>
              <a:t>对各连接权值的动态调整</a:t>
            </a:r>
          </a:p>
          <a:p>
            <a:pPr eaLnBrk="1" hangingPunct="1"/>
            <a:r>
              <a:rPr lang="zh-CN" altLang="en-US">
                <a:latin typeface="Times New Roman" pitchFamily="18" charset="0"/>
                <a:cs typeface="Times New Roman" pitchFamily="18" charset="0"/>
              </a:rPr>
              <a:t>学习规则：</a:t>
            </a:r>
          </a:p>
          <a:p>
            <a:pPr marL="692150" lvl="1" indent="-347663"/>
            <a:r>
              <a:rPr lang="zh-CN" altLang="en-US" sz="2800">
                <a:latin typeface="Times New Roman" pitchFamily="18" charset="0"/>
                <a:cs typeface="Times New Roman" pitchFamily="18" charset="0"/>
              </a:rPr>
              <a:t>权值调整规则，即在学习过程中网络中各神经元的连接权变化所依据的一定的调整规则。</a:t>
            </a:r>
          </a:p>
          <a:p>
            <a:pPr eaLnBrk="1" hangingPunct="1">
              <a:buFont typeface="Wingdings" pitchFamily="2" charset="2"/>
              <a:buNone/>
            </a:pPr>
            <a:endParaRPr lang="en-US" altLang="zh-CN">
              <a:solidFill>
                <a:srgbClr val="FFFF00"/>
              </a:solidFill>
              <a:latin typeface="Times New Roman" pitchFamily="18" charset="0"/>
              <a:cs typeface="Times New Roman" pitchFamily="18" charset="0"/>
            </a:endParaRPr>
          </a:p>
        </p:txBody>
      </p:sp>
    </p:spTree>
    <p:extLst>
      <p:ext uri="{BB962C8B-B14F-4D97-AF65-F5344CB8AC3E}">
        <p14:creationId xmlns:p14="http://schemas.microsoft.com/office/powerpoint/2010/main" val="470883852"/>
      </p:ext>
    </p:extLst>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9" presetClass="entr" presetSubtype="0" fill="hold" grpId="0" nodeType="withEffect">
                                  <p:stCondLst>
                                    <p:cond delay="0"/>
                                  </p:stCondLst>
                                  <p:childTnLst>
                                    <p:set>
                                      <p:cBhvr>
                                        <p:cTn id="6" dur="0" fill="hold">
                                          <p:stCondLst>
                                            <p:cond delay="0"/>
                                          </p:stCondLst>
                                        </p:cTn>
                                        <p:tgtEl>
                                          <p:spTgt spid="8194"/>
                                        </p:tgtEl>
                                        <p:attrNameLst>
                                          <p:attrName>style.visibility</p:attrName>
                                        </p:attrNameLst>
                                      </p:cBhvr>
                                      <p:to>
                                        <p:strVal val="visible"/>
                                      </p:to>
                                    </p:set>
                                    <p:anim calcmode="lin" valueType="num">
                                      <p:cBhvr>
                                        <p:cTn id="7" dur="1000" fill="hold"/>
                                        <p:tgtEl>
                                          <p:spTgt spid="8194"/>
                                        </p:tgtEl>
                                        <p:attrNameLst>
                                          <p:attrName>ppt_x</p:attrName>
                                        </p:attrNameLst>
                                      </p:cBhvr>
                                      <p:tavLst>
                                        <p:tav tm="0">
                                          <p:val>
                                            <p:strVal val="#ppt_x-.2"/>
                                          </p:val>
                                        </p:tav>
                                        <p:tav tm="100000">
                                          <p:val>
                                            <p:strVal val="#ppt_x"/>
                                          </p:val>
                                        </p:tav>
                                      </p:tavLst>
                                    </p:anim>
                                    <p:anim calcmode="lin" valueType="num">
                                      <p:cBhvr>
                                        <p:cTn id="8" dur="1000" fill="hold"/>
                                        <p:tgtEl>
                                          <p:spTgt spid="8194"/>
                                        </p:tgtEl>
                                        <p:attrNameLst>
                                          <p:attrName>ppt_y</p:attrName>
                                        </p:attrNameLst>
                                      </p:cBhvr>
                                      <p:tavLst>
                                        <p:tav tm="0">
                                          <p:val>
                                            <p:strVal val="#ppt_y"/>
                                          </p:val>
                                        </p:tav>
                                        <p:tav tm="100000">
                                          <p:val>
                                            <p:strVal val="#ppt_y"/>
                                          </p:val>
                                        </p:tav>
                                      </p:tavLst>
                                    </p:anim>
                                    <p:animEffect transition="in" filter="wipe(right)" prLst="gradientSize: 0.1">
                                      <p:cBhvr>
                                        <p:cTn id="9" dur="1000"/>
                                        <p:tgtEl>
                                          <p:spTgt spid="8194"/>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44" presetClass="entr" presetSubtype="0" fill="hold" grpId="0" nodeType="clickEffect">
                                  <p:stCondLst>
                                    <p:cond delay="0"/>
                                  </p:stCondLst>
                                  <p:childTnLst>
                                    <p:set>
                                      <p:cBhvr>
                                        <p:cTn id="13" dur="0" fill="hold">
                                          <p:stCondLst>
                                            <p:cond delay="0"/>
                                          </p:stCondLst>
                                        </p:cTn>
                                        <p:tgtEl>
                                          <p:spTgt spid="8195">
                                            <p:txEl>
                                              <p:pRg st="0" end="0"/>
                                            </p:txEl>
                                          </p:spTgt>
                                        </p:tgtEl>
                                        <p:attrNameLst>
                                          <p:attrName>style.visibility</p:attrName>
                                        </p:attrNameLst>
                                      </p:cBhvr>
                                      <p:to>
                                        <p:strVal val="visible"/>
                                      </p:to>
                                    </p:set>
                                    <p:animEffect transition="in" filter="fade">
                                      <p:cBhvr>
                                        <p:cTn id="14" dur="500"/>
                                        <p:tgtEl>
                                          <p:spTgt spid="8195">
                                            <p:txEl>
                                              <p:pRg st="0" end="0"/>
                                            </p:txEl>
                                          </p:spTgt>
                                        </p:tgtEl>
                                      </p:cBhvr>
                                    </p:animEffect>
                                    <p:anim calcmode="lin" valueType="num">
                                      <p:cBhvr>
                                        <p:cTn id="15" dur="500" fill="hold"/>
                                        <p:tgtEl>
                                          <p:spTgt spid="8195">
                                            <p:txEl>
                                              <p:pRg st="0" end="0"/>
                                            </p:txEl>
                                          </p:spTgt>
                                        </p:tgtEl>
                                        <p:attrNameLst>
                                          <p:attrName>ppt_x</p:attrName>
                                        </p:attrNameLst>
                                      </p:cBhvr>
                                      <p:tavLst>
                                        <p:tav tm="0">
                                          <p:val>
                                            <p:strVal val="#ppt_x"/>
                                          </p:val>
                                        </p:tav>
                                        <p:tav tm="100000">
                                          <p:val>
                                            <p:strVal val="#ppt_x"/>
                                          </p:val>
                                        </p:tav>
                                      </p:tavLst>
                                    </p:anim>
                                    <p:anim calcmode="lin" valueType="num">
                                      <p:cBhvr>
                                        <p:cTn id="16" dur="500" fill="hold"/>
                                        <p:tgtEl>
                                          <p:spTgt spid="8195">
                                            <p:txEl>
                                              <p:pRg st="0" end="0"/>
                                            </p:txEl>
                                          </p:spTgt>
                                        </p:tgtEl>
                                        <p:attrNameLst>
                                          <p:attrName>ppt_y</p:attrName>
                                        </p:attrNameLst>
                                      </p:cBhvr>
                                      <p:tavLst>
                                        <p:tav tm="0">
                                          <p:val>
                                            <p:strVal val="#ppt_y+.05"/>
                                          </p:val>
                                        </p:tav>
                                        <p:tav tm="100000">
                                          <p:val>
                                            <p:strVal val="#ppt_y"/>
                                          </p:val>
                                        </p:tav>
                                      </p:tavLst>
                                    </p:anim>
                                  </p:childTnLst>
                                </p:cTn>
                              </p:par>
                              <p:par>
                                <p:cTn id="17" presetID="44" presetClass="entr" presetSubtype="0" fill="hold" grpId="0" nodeType="withEffect">
                                  <p:stCondLst>
                                    <p:cond delay="0"/>
                                  </p:stCondLst>
                                  <p:childTnLst>
                                    <p:set>
                                      <p:cBhvr>
                                        <p:cTn id="18" dur="0" fill="hold">
                                          <p:stCondLst>
                                            <p:cond delay="0"/>
                                          </p:stCondLst>
                                        </p:cTn>
                                        <p:tgtEl>
                                          <p:spTgt spid="8195">
                                            <p:txEl>
                                              <p:pRg st="1" end="1"/>
                                            </p:txEl>
                                          </p:spTgt>
                                        </p:tgtEl>
                                        <p:attrNameLst>
                                          <p:attrName>style.visibility</p:attrName>
                                        </p:attrNameLst>
                                      </p:cBhvr>
                                      <p:to>
                                        <p:strVal val="visible"/>
                                      </p:to>
                                    </p:set>
                                    <p:animEffect transition="in" filter="fade">
                                      <p:cBhvr>
                                        <p:cTn id="19" dur="500"/>
                                        <p:tgtEl>
                                          <p:spTgt spid="8195">
                                            <p:txEl>
                                              <p:pRg st="1" end="1"/>
                                            </p:txEl>
                                          </p:spTgt>
                                        </p:tgtEl>
                                      </p:cBhvr>
                                    </p:animEffect>
                                    <p:anim calcmode="lin" valueType="num">
                                      <p:cBhvr>
                                        <p:cTn id="20" dur="500" fill="hold"/>
                                        <p:tgtEl>
                                          <p:spTgt spid="8195">
                                            <p:txEl>
                                              <p:pRg st="1" end="1"/>
                                            </p:txEl>
                                          </p:spTgt>
                                        </p:tgtEl>
                                        <p:attrNameLst>
                                          <p:attrName>ppt_x</p:attrName>
                                        </p:attrNameLst>
                                      </p:cBhvr>
                                      <p:tavLst>
                                        <p:tav tm="0">
                                          <p:val>
                                            <p:strVal val="#ppt_x"/>
                                          </p:val>
                                        </p:tav>
                                        <p:tav tm="100000">
                                          <p:val>
                                            <p:strVal val="#ppt_x"/>
                                          </p:val>
                                        </p:tav>
                                      </p:tavLst>
                                    </p:anim>
                                    <p:anim calcmode="lin" valueType="num">
                                      <p:cBhvr>
                                        <p:cTn id="21" dur="500" fill="hold"/>
                                        <p:tgtEl>
                                          <p:spTgt spid="8195">
                                            <p:txEl>
                                              <p:pRg st="1" end="1"/>
                                            </p:txEl>
                                          </p:spTgt>
                                        </p:tgtEl>
                                        <p:attrNameLst>
                                          <p:attrName>ppt_y</p:attrName>
                                        </p:attrNameLst>
                                      </p:cBhvr>
                                      <p:tavLst>
                                        <p:tav tm="0">
                                          <p:val>
                                            <p:strVal val="#ppt_y+.05"/>
                                          </p:val>
                                        </p:tav>
                                        <p:tav tm="100000">
                                          <p:val>
                                            <p:strVal val="#ppt_y"/>
                                          </p:val>
                                        </p:tav>
                                      </p:tavLst>
                                    </p:anim>
                                  </p:childTnLst>
                                </p:cTn>
                              </p:par>
                            </p:childTnLst>
                          </p:cTn>
                        </p:par>
                      </p:childTnLst>
                    </p:cTn>
                  </p:par>
                  <p:par>
                    <p:cTn id="22" fill="hold" nodeType="clickPar">
                      <p:stCondLst>
                        <p:cond delay="indefinite"/>
                      </p:stCondLst>
                      <p:childTnLst>
                        <p:par>
                          <p:cTn id="23" fill="hold" nodeType="withGroup">
                            <p:stCondLst>
                              <p:cond delay="0"/>
                            </p:stCondLst>
                            <p:childTnLst>
                              <p:par>
                                <p:cTn id="24" presetID="44" presetClass="entr" presetSubtype="0" fill="hold" grpId="0" nodeType="clickEffect">
                                  <p:stCondLst>
                                    <p:cond delay="0"/>
                                  </p:stCondLst>
                                  <p:childTnLst>
                                    <p:set>
                                      <p:cBhvr>
                                        <p:cTn id="25" dur="0" fill="hold">
                                          <p:stCondLst>
                                            <p:cond delay="0"/>
                                          </p:stCondLst>
                                        </p:cTn>
                                        <p:tgtEl>
                                          <p:spTgt spid="8195">
                                            <p:txEl>
                                              <p:pRg st="2" end="2"/>
                                            </p:txEl>
                                          </p:spTgt>
                                        </p:tgtEl>
                                        <p:attrNameLst>
                                          <p:attrName>style.visibility</p:attrName>
                                        </p:attrNameLst>
                                      </p:cBhvr>
                                      <p:to>
                                        <p:strVal val="visible"/>
                                      </p:to>
                                    </p:set>
                                    <p:animEffect transition="in" filter="fade">
                                      <p:cBhvr>
                                        <p:cTn id="26" dur="500"/>
                                        <p:tgtEl>
                                          <p:spTgt spid="8195">
                                            <p:txEl>
                                              <p:pRg st="2" end="2"/>
                                            </p:txEl>
                                          </p:spTgt>
                                        </p:tgtEl>
                                      </p:cBhvr>
                                    </p:animEffect>
                                    <p:anim calcmode="lin" valueType="num">
                                      <p:cBhvr>
                                        <p:cTn id="27" dur="500" fill="hold"/>
                                        <p:tgtEl>
                                          <p:spTgt spid="8195">
                                            <p:txEl>
                                              <p:pRg st="2" end="2"/>
                                            </p:txEl>
                                          </p:spTgt>
                                        </p:tgtEl>
                                        <p:attrNameLst>
                                          <p:attrName>ppt_x</p:attrName>
                                        </p:attrNameLst>
                                      </p:cBhvr>
                                      <p:tavLst>
                                        <p:tav tm="0">
                                          <p:val>
                                            <p:strVal val="#ppt_x"/>
                                          </p:val>
                                        </p:tav>
                                        <p:tav tm="100000">
                                          <p:val>
                                            <p:strVal val="#ppt_x"/>
                                          </p:val>
                                        </p:tav>
                                      </p:tavLst>
                                    </p:anim>
                                    <p:anim calcmode="lin" valueType="num">
                                      <p:cBhvr>
                                        <p:cTn id="28" dur="500" fill="hold"/>
                                        <p:tgtEl>
                                          <p:spTgt spid="8195">
                                            <p:txEl>
                                              <p:pRg st="2" end="2"/>
                                            </p:txEl>
                                          </p:spTgt>
                                        </p:tgtEl>
                                        <p:attrNameLst>
                                          <p:attrName>ppt_y</p:attrName>
                                        </p:attrNameLst>
                                      </p:cBhvr>
                                      <p:tavLst>
                                        <p:tav tm="0">
                                          <p:val>
                                            <p:strVal val="#ppt_y+.05"/>
                                          </p:val>
                                        </p:tav>
                                        <p:tav tm="100000">
                                          <p:val>
                                            <p:strVal val="#ppt_y"/>
                                          </p:val>
                                        </p:tav>
                                      </p:tavLst>
                                    </p:anim>
                                  </p:childTnLst>
                                </p:cTn>
                              </p:par>
                              <p:par>
                                <p:cTn id="29" presetID="44" presetClass="entr" presetSubtype="0" fill="hold" grpId="0" nodeType="withEffect">
                                  <p:stCondLst>
                                    <p:cond delay="0"/>
                                  </p:stCondLst>
                                  <p:childTnLst>
                                    <p:set>
                                      <p:cBhvr>
                                        <p:cTn id="30" dur="0" fill="hold">
                                          <p:stCondLst>
                                            <p:cond delay="0"/>
                                          </p:stCondLst>
                                        </p:cTn>
                                        <p:tgtEl>
                                          <p:spTgt spid="8195">
                                            <p:txEl>
                                              <p:pRg st="3" end="3"/>
                                            </p:txEl>
                                          </p:spTgt>
                                        </p:tgtEl>
                                        <p:attrNameLst>
                                          <p:attrName>style.visibility</p:attrName>
                                        </p:attrNameLst>
                                      </p:cBhvr>
                                      <p:to>
                                        <p:strVal val="visible"/>
                                      </p:to>
                                    </p:set>
                                    <p:animEffect transition="in" filter="fade">
                                      <p:cBhvr>
                                        <p:cTn id="31" dur="500"/>
                                        <p:tgtEl>
                                          <p:spTgt spid="8195">
                                            <p:txEl>
                                              <p:pRg st="3" end="3"/>
                                            </p:txEl>
                                          </p:spTgt>
                                        </p:tgtEl>
                                      </p:cBhvr>
                                    </p:animEffect>
                                    <p:anim calcmode="lin" valueType="num">
                                      <p:cBhvr>
                                        <p:cTn id="32" dur="500" fill="hold"/>
                                        <p:tgtEl>
                                          <p:spTgt spid="8195">
                                            <p:txEl>
                                              <p:pRg st="3" end="3"/>
                                            </p:txEl>
                                          </p:spTgt>
                                        </p:tgtEl>
                                        <p:attrNameLst>
                                          <p:attrName>ppt_x</p:attrName>
                                        </p:attrNameLst>
                                      </p:cBhvr>
                                      <p:tavLst>
                                        <p:tav tm="0">
                                          <p:val>
                                            <p:strVal val="#ppt_x"/>
                                          </p:val>
                                        </p:tav>
                                        <p:tav tm="100000">
                                          <p:val>
                                            <p:strVal val="#ppt_x"/>
                                          </p:val>
                                        </p:tav>
                                      </p:tavLst>
                                    </p:anim>
                                    <p:anim calcmode="lin" valueType="num">
                                      <p:cBhvr>
                                        <p:cTn id="33" dur="500" fill="hold"/>
                                        <p:tgtEl>
                                          <p:spTgt spid="8195">
                                            <p:txEl>
                                              <p:pRg st="3" end="3"/>
                                            </p:txEl>
                                          </p:spTgt>
                                        </p:tgtEl>
                                        <p:attrNameLst>
                                          <p:attrName>ppt_y</p:attrName>
                                        </p:attrNameLst>
                                      </p:cBhvr>
                                      <p:tavLst>
                                        <p:tav tm="0">
                                          <p:val>
                                            <p:strVal val="#ppt_y+.05"/>
                                          </p:val>
                                        </p:tav>
                                        <p:tav tm="100000">
                                          <p:val>
                                            <p:strVal val="#ppt_y"/>
                                          </p:val>
                                        </p:tav>
                                      </p:tavLst>
                                    </p:anim>
                                  </p:childTnLst>
                                </p:cTn>
                              </p:par>
                            </p:childTnLst>
                          </p:cTn>
                        </p:par>
                      </p:childTnLst>
                    </p:cTn>
                  </p:par>
                  <p:par>
                    <p:cTn id="34" fill="hold" nodeType="clickPar">
                      <p:stCondLst>
                        <p:cond delay="indefinite"/>
                      </p:stCondLst>
                      <p:childTnLst>
                        <p:par>
                          <p:cTn id="35" fill="hold" nodeType="withGroup">
                            <p:stCondLst>
                              <p:cond delay="0"/>
                            </p:stCondLst>
                            <p:childTnLst>
                              <p:par>
                                <p:cTn id="36" presetID="44" presetClass="entr" presetSubtype="0" fill="hold" grpId="0" nodeType="clickEffect">
                                  <p:stCondLst>
                                    <p:cond delay="0"/>
                                  </p:stCondLst>
                                  <p:childTnLst>
                                    <p:set>
                                      <p:cBhvr>
                                        <p:cTn id="37" dur="0" fill="hold">
                                          <p:stCondLst>
                                            <p:cond delay="0"/>
                                          </p:stCondLst>
                                        </p:cTn>
                                        <p:tgtEl>
                                          <p:spTgt spid="8195">
                                            <p:txEl>
                                              <p:pRg st="4" end="4"/>
                                            </p:txEl>
                                          </p:spTgt>
                                        </p:tgtEl>
                                        <p:attrNameLst>
                                          <p:attrName>style.visibility</p:attrName>
                                        </p:attrNameLst>
                                      </p:cBhvr>
                                      <p:to>
                                        <p:strVal val="visible"/>
                                      </p:to>
                                    </p:set>
                                    <p:animEffect transition="in" filter="fade">
                                      <p:cBhvr>
                                        <p:cTn id="38" dur="500"/>
                                        <p:tgtEl>
                                          <p:spTgt spid="8195">
                                            <p:txEl>
                                              <p:pRg st="4" end="4"/>
                                            </p:txEl>
                                          </p:spTgt>
                                        </p:tgtEl>
                                      </p:cBhvr>
                                    </p:animEffect>
                                    <p:anim calcmode="lin" valueType="num">
                                      <p:cBhvr>
                                        <p:cTn id="39" dur="500" fill="hold"/>
                                        <p:tgtEl>
                                          <p:spTgt spid="8195">
                                            <p:txEl>
                                              <p:pRg st="4" end="4"/>
                                            </p:txEl>
                                          </p:spTgt>
                                        </p:tgtEl>
                                        <p:attrNameLst>
                                          <p:attrName>ppt_x</p:attrName>
                                        </p:attrNameLst>
                                      </p:cBhvr>
                                      <p:tavLst>
                                        <p:tav tm="0">
                                          <p:val>
                                            <p:strVal val="#ppt_x"/>
                                          </p:val>
                                        </p:tav>
                                        <p:tav tm="100000">
                                          <p:val>
                                            <p:strVal val="#ppt_x"/>
                                          </p:val>
                                        </p:tav>
                                      </p:tavLst>
                                    </p:anim>
                                    <p:anim calcmode="lin" valueType="num">
                                      <p:cBhvr>
                                        <p:cTn id="40" dur="500" fill="hold"/>
                                        <p:tgtEl>
                                          <p:spTgt spid="8195">
                                            <p:txEl>
                                              <p:pRg st="4" end="4"/>
                                            </p:txEl>
                                          </p:spTgt>
                                        </p:tgtEl>
                                        <p:attrNameLst>
                                          <p:attrName>ppt_y</p:attrName>
                                        </p:attrNameLst>
                                      </p:cBhvr>
                                      <p:tavLst>
                                        <p:tav tm="0">
                                          <p:val>
                                            <p:strVal val="#ppt_y+.05"/>
                                          </p:val>
                                        </p:tav>
                                        <p:tav tm="100000">
                                          <p:val>
                                            <p:strVal val="#ppt_y"/>
                                          </p:val>
                                        </p:tav>
                                      </p:tavLst>
                                    </p:anim>
                                  </p:childTnLst>
                                </p:cTn>
                              </p:par>
                              <p:par>
                                <p:cTn id="41" presetID="44" presetClass="entr" presetSubtype="0" fill="hold" grpId="0" nodeType="withEffect">
                                  <p:stCondLst>
                                    <p:cond delay="0"/>
                                  </p:stCondLst>
                                  <p:childTnLst>
                                    <p:set>
                                      <p:cBhvr>
                                        <p:cTn id="42" dur="0" fill="hold">
                                          <p:stCondLst>
                                            <p:cond delay="0"/>
                                          </p:stCondLst>
                                        </p:cTn>
                                        <p:tgtEl>
                                          <p:spTgt spid="8195">
                                            <p:txEl>
                                              <p:pRg st="5" end="5"/>
                                            </p:txEl>
                                          </p:spTgt>
                                        </p:tgtEl>
                                        <p:attrNameLst>
                                          <p:attrName>style.visibility</p:attrName>
                                        </p:attrNameLst>
                                      </p:cBhvr>
                                      <p:to>
                                        <p:strVal val="visible"/>
                                      </p:to>
                                    </p:set>
                                    <p:animEffect transition="in" filter="fade">
                                      <p:cBhvr>
                                        <p:cTn id="43" dur="500"/>
                                        <p:tgtEl>
                                          <p:spTgt spid="8195">
                                            <p:txEl>
                                              <p:pRg st="5" end="5"/>
                                            </p:txEl>
                                          </p:spTgt>
                                        </p:tgtEl>
                                      </p:cBhvr>
                                    </p:animEffect>
                                    <p:anim calcmode="lin" valueType="num">
                                      <p:cBhvr>
                                        <p:cTn id="44" dur="500" fill="hold"/>
                                        <p:tgtEl>
                                          <p:spTgt spid="8195">
                                            <p:txEl>
                                              <p:pRg st="5" end="5"/>
                                            </p:txEl>
                                          </p:spTgt>
                                        </p:tgtEl>
                                        <p:attrNameLst>
                                          <p:attrName>ppt_x</p:attrName>
                                        </p:attrNameLst>
                                      </p:cBhvr>
                                      <p:tavLst>
                                        <p:tav tm="0">
                                          <p:val>
                                            <p:strVal val="#ppt_x"/>
                                          </p:val>
                                        </p:tav>
                                        <p:tav tm="100000">
                                          <p:val>
                                            <p:strVal val="#ppt_x"/>
                                          </p:val>
                                        </p:tav>
                                      </p:tavLst>
                                    </p:anim>
                                    <p:anim calcmode="lin" valueType="num">
                                      <p:cBhvr>
                                        <p:cTn id="45" dur="500" fill="hold"/>
                                        <p:tgtEl>
                                          <p:spTgt spid="8195">
                                            <p:txEl>
                                              <p:pRg st="5" end="5"/>
                                            </p:txEl>
                                          </p:spTgt>
                                        </p:tgtEl>
                                        <p:attrNameLst>
                                          <p:attrName>ppt_y</p:attrName>
                                        </p:attrNameLst>
                                      </p:cBhvr>
                                      <p:tavLst>
                                        <p:tav tm="0">
                                          <p:val>
                                            <p:strVal val="#ppt_y+.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4" grpId="0"/>
      <p:bldP spid="8195" grpId="0" build="p"/>
    </p:bldLst>
  </p:timing>
</p:sld>
</file>

<file path=ppt/slides/slide8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pPr eaLnBrk="1" hangingPunct="1"/>
            <a:r>
              <a:rPr lang="en-US" altLang="zh-CN" sz="3600">
                <a:latin typeface="Times New Roman" pitchFamily="18" charset="0"/>
                <a:cs typeface="Times New Roman" pitchFamily="18" charset="0"/>
              </a:rPr>
              <a:t>2.  BP</a:t>
            </a:r>
            <a:r>
              <a:rPr lang="zh-CN" altLang="en-US" sz="3600">
                <a:latin typeface="Times New Roman" pitchFamily="18" charset="0"/>
                <a:cs typeface="Times New Roman" pitchFamily="18" charset="0"/>
              </a:rPr>
              <a:t>网络的标准学习算法</a:t>
            </a:r>
            <a:r>
              <a:rPr lang="en-US" altLang="zh-CN" sz="3600">
                <a:latin typeface="Times New Roman" pitchFamily="18" charset="0"/>
                <a:cs typeface="Times New Roman" pitchFamily="18" charset="0"/>
              </a:rPr>
              <a:t>-</a:t>
            </a:r>
            <a:r>
              <a:rPr lang="zh-CN" altLang="en-US" sz="3600">
                <a:latin typeface="Times New Roman" pitchFamily="18" charset="0"/>
                <a:cs typeface="Times New Roman" pitchFamily="18" charset="0"/>
              </a:rPr>
              <a:t>算法思想</a:t>
            </a:r>
          </a:p>
        </p:txBody>
      </p:sp>
      <p:sp>
        <p:nvSpPr>
          <p:cNvPr id="9219" name="Rectangle 3"/>
          <p:cNvSpPr>
            <a:spLocks noGrp="1" noChangeArrowheads="1"/>
          </p:cNvSpPr>
          <p:nvPr>
            <p:ph type="body" idx="1"/>
          </p:nvPr>
        </p:nvSpPr>
        <p:spPr>
          <a:xfrm>
            <a:off x="2368550" y="1412876"/>
            <a:ext cx="8299450" cy="4581525"/>
          </a:xfrm>
        </p:spPr>
        <p:txBody>
          <a:bodyPr/>
          <a:lstStyle/>
          <a:p>
            <a:pPr eaLnBrk="1" hangingPunct="1"/>
            <a:r>
              <a:rPr lang="zh-CN" altLang="en-US" dirty="0">
                <a:latin typeface="Times New Roman" pitchFamily="18" charset="0"/>
                <a:cs typeface="Times New Roman" pitchFamily="18" charset="0"/>
              </a:rPr>
              <a:t>学习的类型：有监督学习</a:t>
            </a:r>
          </a:p>
          <a:p>
            <a:pPr eaLnBrk="1" hangingPunct="1"/>
            <a:r>
              <a:rPr lang="zh-CN" altLang="en-US" dirty="0">
                <a:latin typeface="Times New Roman" pitchFamily="18" charset="0"/>
                <a:cs typeface="Times New Roman" pitchFamily="18" charset="0"/>
              </a:rPr>
              <a:t>核心思想：</a:t>
            </a:r>
          </a:p>
          <a:p>
            <a:pPr marL="692150" lvl="1" indent="-347663"/>
            <a:r>
              <a:rPr lang="zh-CN" altLang="en-US" dirty="0">
                <a:latin typeface="Times New Roman" pitchFamily="18" charset="0"/>
                <a:cs typeface="Times New Roman" pitchFamily="18" charset="0"/>
              </a:rPr>
              <a:t>将输出误差</a:t>
            </a:r>
            <a:r>
              <a:rPr lang="zh-CN" altLang="en-US" i="1" dirty="0">
                <a:latin typeface="Times New Roman" pitchFamily="18" charset="0"/>
                <a:cs typeface="Times New Roman" pitchFamily="18" charset="0"/>
              </a:rPr>
              <a:t>以</a:t>
            </a:r>
            <a:r>
              <a:rPr lang="zh-CN" altLang="en-US" b="1" i="1" dirty="0">
                <a:latin typeface="Times New Roman" pitchFamily="18" charset="0"/>
                <a:cs typeface="Times New Roman" pitchFamily="18" charset="0"/>
              </a:rPr>
              <a:t>某种形式</a:t>
            </a:r>
            <a:r>
              <a:rPr lang="zh-CN" altLang="en-US" dirty="0">
                <a:latin typeface="Times New Roman" pitchFamily="18" charset="0"/>
                <a:cs typeface="Times New Roman" pitchFamily="18" charset="0"/>
              </a:rPr>
              <a:t>通过隐层向输入层逐层反传</a:t>
            </a:r>
          </a:p>
          <a:p>
            <a:pPr marL="1281113" lvl="3" indent="-292100"/>
            <a:endParaRPr lang="zh-CN" altLang="en-US" sz="1700" dirty="0">
              <a:latin typeface="Times New Roman" pitchFamily="18" charset="0"/>
              <a:cs typeface="Times New Roman" pitchFamily="18" charset="0"/>
            </a:endParaRPr>
          </a:p>
          <a:p>
            <a:pPr eaLnBrk="1" hangingPunct="1"/>
            <a:endParaRPr lang="zh-CN" altLang="en-US" dirty="0">
              <a:latin typeface="Times New Roman" pitchFamily="18" charset="0"/>
              <a:cs typeface="Times New Roman" pitchFamily="18" charset="0"/>
            </a:endParaRPr>
          </a:p>
          <a:p>
            <a:pPr eaLnBrk="1" hangingPunct="1"/>
            <a:endParaRPr lang="zh-CN" altLang="en-US" dirty="0">
              <a:latin typeface="Times New Roman" pitchFamily="18" charset="0"/>
              <a:cs typeface="Times New Roman" pitchFamily="18" charset="0"/>
            </a:endParaRPr>
          </a:p>
          <a:p>
            <a:pPr eaLnBrk="1" hangingPunct="1"/>
            <a:endParaRPr lang="zh-CN" altLang="en-US" dirty="0">
              <a:latin typeface="Times New Roman" pitchFamily="18" charset="0"/>
              <a:cs typeface="Times New Roman" pitchFamily="18" charset="0"/>
            </a:endParaRPr>
          </a:p>
          <a:p>
            <a:pPr eaLnBrk="1" hangingPunct="1"/>
            <a:r>
              <a:rPr lang="zh-CN" altLang="en-US" dirty="0">
                <a:latin typeface="Times New Roman" pitchFamily="18" charset="0"/>
                <a:cs typeface="Times New Roman" pitchFamily="18" charset="0"/>
              </a:rPr>
              <a:t>学习的过程：</a:t>
            </a:r>
          </a:p>
          <a:p>
            <a:pPr marL="692150" lvl="1" indent="-347663"/>
            <a:r>
              <a:rPr lang="zh-CN" altLang="en-US" sz="2800" dirty="0">
                <a:latin typeface="Times New Roman" pitchFamily="18" charset="0"/>
                <a:cs typeface="Times New Roman" pitchFamily="18" charset="0"/>
              </a:rPr>
              <a:t>信号的正向传播                误差的反向传播</a:t>
            </a:r>
          </a:p>
        </p:txBody>
      </p:sp>
      <p:sp>
        <p:nvSpPr>
          <p:cNvPr id="9220" name="Text Box 4"/>
          <p:cNvSpPr txBox="1">
            <a:spLocks noChangeArrowheads="1"/>
          </p:cNvSpPr>
          <p:nvPr/>
        </p:nvSpPr>
        <p:spPr bwMode="auto">
          <a:xfrm>
            <a:off x="2351088" y="3284538"/>
            <a:ext cx="3505200" cy="1154112"/>
          </a:xfrm>
          <a:prstGeom prst="rect">
            <a:avLst/>
          </a:prstGeom>
          <a:solidFill>
            <a:srgbClr val="CC99FF"/>
          </a:solidFill>
          <a:ln w="9525">
            <a:solidFill>
              <a:srgbClr val="80008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spcBef>
                <a:spcPct val="50000"/>
              </a:spcBef>
              <a:buClr>
                <a:schemeClr val="bg1"/>
              </a:buClr>
              <a:buFont typeface="Wingdings" pitchFamily="2" charset="2"/>
              <a:buNone/>
            </a:pPr>
            <a:r>
              <a:rPr lang="zh-CN" altLang="en-US" sz="2300" b="1">
                <a:solidFill>
                  <a:schemeClr val="bg1"/>
                </a:solidFill>
                <a:latin typeface="Times New Roman" pitchFamily="18" charset="0"/>
                <a:ea typeface="楷体_GB2312" pitchFamily="49" charset="-122"/>
                <a:cs typeface="Times New Roman" pitchFamily="18" charset="0"/>
              </a:rPr>
              <a:t>将误差分摊给各层的所有单元－－－各层单元的误差信号</a:t>
            </a:r>
          </a:p>
        </p:txBody>
      </p:sp>
      <p:sp>
        <p:nvSpPr>
          <p:cNvPr id="9221" name="Text Box 5"/>
          <p:cNvSpPr txBox="1">
            <a:spLocks noChangeArrowheads="1"/>
          </p:cNvSpPr>
          <p:nvPr/>
        </p:nvSpPr>
        <p:spPr bwMode="auto">
          <a:xfrm>
            <a:off x="7315200" y="3645024"/>
            <a:ext cx="2597224" cy="477054"/>
          </a:xfrm>
          <a:prstGeom prst="rect">
            <a:avLst/>
          </a:prstGeom>
          <a:solidFill>
            <a:srgbClr val="CC99FF"/>
          </a:solidFill>
          <a:ln w="9525">
            <a:solidFill>
              <a:srgbClr val="80008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spcBef>
                <a:spcPct val="50000"/>
              </a:spcBef>
              <a:buClr>
                <a:schemeClr val="bg1"/>
              </a:buClr>
              <a:buFont typeface="Wingdings" pitchFamily="2" charset="2"/>
              <a:buNone/>
            </a:pPr>
            <a:r>
              <a:rPr lang="zh-CN" altLang="en-US" sz="2500" b="1" dirty="0">
                <a:solidFill>
                  <a:schemeClr val="bg1"/>
                </a:solidFill>
                <a:latin typeface="Times New Roman" pitchFamily="18" charset="0"/>
                <a:ea typeface="楷体_GB2312" pitchFamily="49" charset="-122"/>
                <a:cs typeface="Times New Roman" pitchFamily="18" charset="0"/>
              </a:rPr>
              <a:t>修正各单元权值</a:t>
            </a:r>
          </a:p>
        </p:txBody>
      </p:sp>
      <p:sp>
        <p:nvSpPr>
          <p:cNvPr id="9222" name="AutoShape 6"/>
          <p:cNvSpPr>
            <a:spLocks noChangeArrowheads="1"/>
          </p:cNvSpPr>
          <p:nvPr/>
        </p:nvSpPr>
        <p:spPr bwMode="auto">
          <a:xfrm>
            <a:off x="2743200" y="2819400"/>
            <a:ext cx="1066800" cy="533400"/>
          </a:xfrm>
          <a:prstGeom prst="curvedRightArrow">
            <a:avLst>
              <a:gd name="adj1" fmla="val 20000"/>
              <a:gd name="adj2" fmla="val 40000"/>
              <a:gd name="adj3" fmla="val 66667"/>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Times New Roman" pitchFamily="18" charset="0"/>
              <a:cs typeface="Times New Roman" pitchFamily="18" charset="0"/>
            </a:endParaRPr>
          </a:p>
        </p:txBody>
      </p:sp>
      <p:sp>
        <p:nvSpPr>
          <p:cNvPr id="9223" name="AutoShape 7"/>
          <p:cNvSpPr>
            <a:spLocks noChangeArrowheads="1"/>
          </p:cNvSpPr>
          <p:nvPr/>
        </p:nvSpPr>
        <p:spPr bwMode="auto">
          <a:xfrm>
            <a:off x="6024563" y="3716338"/>
            <a:ext cx="1219200" cy="304800"/>
          </a:xfrm>
          <a:prstGeom prst="rightArrow">
            <a:avLst>
              <a:gd name="adj1" fmla="val 50000"/>
              <a:gd name="adj2" fmla="val 1000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Times New Roman" pitchFamily="18" charset="0"/>
              <a:cs typeface="Times New Roman" pitchFamily="18" charset="0"/>
            </a:endParaRPr>
          </a:p>
        </p:txBody>
      </p:sp>
      <p:sp>
        <p:nvSpPr>
          <p:cNvPr id="9224" name="AutoShape 8"/>
          <p:cNvSpPr>
            <a:spLocks noChangeArrowheads="1"/>
          </p:cNvSpPr>
          <p:nvPr/>
        </p:nvSpPr>
        <p:spPr bwMode="auto">
          <a:xfrm>
            <a:off x="5735638" y="5356225"/>
            <a:ext cx="1219200" cy="304800"/>
          </a:xfrm>
          <a:prstGeom prst="rightArrow">
            <a:avLst>
              <a:gd name="adj1" fmla="val 50000"/>
              <a:gd name="adj2" fmla="val 1000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Times New Roman" pitchFamily="18" charset="0"/>
              <a:cs typeface="Times New Roman" pitchFamily="18" charset="0"/>
            </a:endParaRPr>
          </a:p>
        </p:txBody>
      </p:sp>
    </p:spTree>
    <p:extLst>
      <p:ext uri="{BB962C8B-B14F-4D97-AF65-F5344CB8AC3E}">
        <p14:creationId xmlns:p14="http://schemas.microsoft.com/office/powerpoint/2010/main" val="404064294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withEffect">
                                  <p:stCondLst>
                                    <p:cond delay="0"/>
                                  </p:stCondLst>
                                  <p:childTnLst>
                                    <p:set>
                                      <p:cBhvr>
                                        <p:cTn id="6" dur="1" fill="hold">
                                          <p:stCondLst>
                                            <p:cond delay="0"/>
                                          </p:stCondLst>
                                        </p:cTn>
                                        <p:tgtEl>
                                          <p:spTgt spid="9218"/>
                                        </p:tgtEl>
                                        <p:attrNameLst>
                                          <p:attrName>style.visibility</p:attrName>
                                        </p:attrNameLst>
                                      </p:cBhvr>
                                      <p:to>
                                        <p:strVal val="visible"/>
                                      </p:to>
                                    </p:set>
                                    <p:animEffect transition="in" filter="dissolve">
                                      <p:cBhvr>
                                        <p:cTn id="7" dur="500"/>
                                        <p:tgtEl>
                                          <p:spTgt spid="921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9219">
                                            <p:txEl>
                                              <p:pRg st="0" end="0"/>
                                            </p:txEl>
                                          </p:spTgt>
                                        </p:tgtEl>
                                        <p:attrNameLst>
                                          <p:attrName>style.visibility</p:attrName>
                                        </p:attrNameLst>
                                      </p:cBhvr>
                                      <p:to>
                                        <p:strVal val="visible"/>
                                      </p:to>
                                    </p:set>
                                    <p:animEffect transition="in" filter="dissolve">
                                      <p:cBhvr>
                                        <p:cTn id="12" dur="500"/>
                                        <p:tgtEl>
                                          <p:spTgt spid="9219">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9219">
                                            <p:txEl>
                                              <p:pRg st="1" end="1"/>
                                            </p:txEl>
                                          </p:spTgt>
                                        </p:tgtEl>
                                        <p:attrNameLst>
                                          <p:attrName>style.visibility</p:attrName>
                                        </p:attrNameLst>
                                      </p:cBhvr>
                                      <p:to>
                                        <p:strVal val="visible"/>
                                      </p:to>
                                    </p:set>
                                    <p:animEffect transition="in" filter="dissolve">
                                      <p:cBhvr>
                                        <p:cTn id="17" dur="500"/>
                                        <p:tgtEl>
                                          <p:spTgt spid="9219">
                                            <p:txEl>
                                              <p:pRg st="1" end="1"/>
                                            </p:txEl>
                                          </p:spTgt>
                                        </p:tgtEl>
                                      </p:cBhvr>
                                    </p:animEffect>
                                  </p:childTnLst>
                                </p:cTn>
                              </p:par>
                              <p:par>
                                <p:cTn id="18" presetID="9" presetClass="entr" presetSubtype="0" fill="hold" grpId="0" nodeType="withEffect">
                                  <p:stCondLst>
                                    <p:cond delay="0"/>
                                  </p:stCondLst>
                                  <p:childTnLst>
                                    <p:set>
                                      <p:cBhvr>
                                        <p:cTn id="19" dur="1" fill="hold">
                                          <p:stCondLst>
                                            <p:cond delay="0"/>
                                          </p:stCondLst>
                                        </p:cTn>
                                        <p:tgtEl>
                                          <p:spTgt spid="9219">
                                            <p:txEl>
                                              <p:pRg st="2" end="2"/>
                                            </p:txEl>
                                          </p:spTgt>
                                        </p:tgtEl>
                                        <p:attrNameLst>
                                          <p:attrName>style.visibility</p:attrName>
                                        </p:attrNameLst>
                                      </p:cBhvr>
                                      <p:to>
                                        <p:strVal val="visible"/>
                                      </p:to>
                                    </p:set>
                                    <p:animEffect transition="in" filter="dissolve">
                                      <p:cBhvr>
                                        <p:cTn id="20" dur="500"/>
                                        <p:tgtEl>
                                          <p:spTgt spid="9219">
                                            <p:txEl>
                                              <p:pRg st="2" end="2"/>
                                            </p:txEl>
                                          </p:spTgt>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222"/>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24" presetClass="entr" presetSubtype="0" fill="hold" grpId="0" nodeType="clickEffect">
                                  <p:stCondLst>
                                    <p:cond delay="0"/>
                                  </p:stCondLst>
                                  <p:childTnLst>
                                    <p:set>
                                      <p:cBhvr>
                                        <p:cTn id="28" dur="1" fill="hold">
                                          <p:stCondLst>
                                            <p:cond delay="0"/>
                                          </p:stCondLst>
                                        </p:cTn>
                                        <p:tgtEl>
                                          <p:spTgt spid="9220"/>
                                        </p:tgtEl>
                                        <p:attrNameLst>
                                          <p:attrName>style.visibility</p:attrName>
                                        </p:attrNameLst>
                                      </p:cBhvr>
                                      <p:to>
                                        <p:strVal val="visible"/>
                                      </p:to>
                                    </p:set>
                                    <p:anim to="" calcmode="lin" valueType="num">
                                      <p:cBhvr>
                                        <p:cTn id="29" dur="1" fill="hold"/>
                                        <p:tgtEl>
                                          <p:spTgt spid="9220"/>
                                        </p:tgtEl>
                                        <p:attrNameLst>
                                          <p:attrName/>
                                        </p:attrNameLst>
                                      </p:cBhvr>
                                    </p:anim>
                                  </p:childTnLst>
                                </p:cTn>
                              </p:par>
                            </p:childTnLst>
                          </p:cTn>
                        </p:par>
                      </p:childTnLst>
                    </p:cTn>
                  </p:par>
                  <p:par>
                    <p:cTn id="30" fill="hold" nodeType="clickPar">
                      <p:stCondLst>
                        <p:cond delay="indefinite"/>
                      </p:stCondLst>
                      <p:childTnLst>
                        <p:par>
                          <p:cTn id="31" fill="hold" nodeType="withGroup">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9223"/>
                                        </p:tgtEl>
                                        <p:attrNameLst>
                                          <p:attrName>style.visibility</p:attrName>
                                        </p:attrNameLst>
                                      </p:cBhvr>
                                      <p:to>
                                        <p:strVal val="visible"/>
                                      </p:to>
                                    </p:set>
                                  </p:childTnLst>
                                </p:cTn>
                              </p:par>
                            </p:childTnLst>
                          </p:cTn>
                        </p:par>
                      </p:childTnLst>
                    </p:cTn>
                  </p:par>
                  <p:par>
                    <p:cTn id="34" fill="hold" nodeType="clickPar">
                      <p:stCondLst>
                        <p:cond delay="indefinite"/>
                      </p:stCondLst>
                      <p:childTnLst>
                        <p:par>
                          <p:cTn id="35" fill="hold" nodeType="withGroup">
                            <p:stCondLst>
                              <p:cond delay="0"/>
                            </p:stCondLst>
                            <p:childTnLst>
                              <p:par>
                                <p:cTn id="36" presetID="24" presetClass="entr" presetSubtype="0" fill="hold" grpId="0" nodeType="clickEffect">
                                  <p:stCondLst>
                                    <p:cond delay="0"/>
                                  </p:stCondLst>
                                  <p:childTnLst>
                                    <p:set>
                                      <p:cBhvr>
                                        <p:cTn id="37" dur="1" fill="hold">
                                          <p:stCondLst>
                                            <p:cond delay="0"/>
                                          </p:stCondLst>
                                        </p:cTn>
                                        <p:tgtEl>
                                          <p:spTgt spid="9221"/>
                                        </p:tgtEl>
                                        <p:attrNameLst>
                                          <p:attrName>style.visibility</p:attrName>
                                        </p:attrNameLst>
                                      </p:cBhvr>
                                      <p:to>
                                        <p:strVal val="visible"/>
                                      </p:to>
                                    </p:set>
                                    <p:anim to="" calcmode="lin" valueType="num">
                                      <p:cBhvr>
                                        <p:cTn id="38" dur="1" fill="hold"/>
                                        <p:tgtEl>
                                          <p:spTgt spid="9221"/>
                                        </p:tgtEl>
                                        <p:attrNameLst>
                                          <p:attrName/>
                                        </p:attrNameLst>
                                      </p:cBhvr>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9" presetClass="entr" presetSubtype="0" fill="hold" grpId="0" nodeType="clickEffect">
                                  <p:stCondLst>
                                    <p:cond delay="0"/>
                                  </p:stCondLst>
                                  <p:childTnLst>
                                    <p:set>
                                      <p:cBhvr>
                                        <p:cTn id="42" dur="1" fill="hold">
                                          <p:stCondLst>
                                            <p:cond delay="0"/>
                                          </p:stCondLst>
                                        </p:cTn>
                                        <p:tgtEl>
                                          <p:spTgt spid="9219">
                                            <p:txEl>
                                              <p:pRg st="7" end="7"/>
                                            </p:txEl>
                                          </p:spTgt>
                                        </p:tgtEl>
                                        <p:attrNameLst>
                                          <p:attrName>style.visibility</p:attrName>
                                        </p:attrNameLst>
                                      </p:cBhvr>
                                      <p:to>
                                        <p:strVal val="visible"/>
                                      </p:to>
                                    </p:set>
                                    <p:animEffect transition="in" filter="dissolve">
                                      <p:cBhvr>
                                        <p:cTn id="43" dur="500"/>
                                        <p:tgtEl>
                                          <p:spTgt spid="9219">
                                            <p:txEl>
                                              <p:pRg st="7" end="7"/>
                                            </p:txEl>
                                          </p:spTgt>
                                        </p:tgtEl>
                                      </p:cBhvr>
                                    </p:animEffect>
                                  </p:childTnLst>
                                </p:cTn>
                              </p:par>
                              <p:par>
                                <p:cTn id="44" presetID="9" presetClass="entr" presetSubtype="0" fill="hold" grpId="0" nodeType="withEffect">
                                  <p:stCondLst>
                                    <p:cond delay="0"/>
                                  </p:stCondLst>
                                  <p:childTnLst>
                                    <p:set>
                                      <p:cBhvr>
                                        <p:cTn id="45" dur="1" fill="hold">
                                          <p:stCondLst>
                                            <p:cond delay="0"/>
                                          </p:stCondLst>
                                        </p:cTn>
                                        <p:tgtEl>
                                          <p:spTgt spid="9219">
                                            <p:txEl>
                                              <p:pRg st="8" end="8"/>
                                            </p:txEl>
                                          </p:spTgt>
                                        </p:tgtEl>
                                        <p:attrNameLst>
                                          <p:attrName>style.visibility</p:attrName>
                                        </p:attrNameLst>
                                      </p:cBhvr>
                                      <p:to>
                                        <p:strVal val="visible"/>
                                      </p:to>
                                    </p:set>
                                    <p:animEffect transition="in" filter="dissolve">
                                      <p:cBhvr>
                                        <p:cTn id="46" dur="500"/>
                                        <p:tgtEl>
                                          <p:spTgt spid="9219">
                                            <p:txEl>
                                              <p:pRg st="8" end="8"/>
                                            </p:txEl>
                                          </p:spTgt>
                                        </p:tgtEl>
                                      </p:cBhvr>
                                    </p:animEffec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92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18" grpId="0"/>
      <p:bldP spid="9219" grpId="0" build="p"/>
      <p:bldP spid="9220" grpId="0" animBg="1"/>
      <p:bldP spid="9221" grpId="0" animBg="1"/>
      <p:bldP spid="9222" grpId="0" animBg="1"/>
      <p:bldP spid="9223" grpId="0" animBg="1"/>
      <p:bldP spid="922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normAutofit/>
          </a:bodyPr>
          <a:lstStyle/>
          <a:p>
            <a:pPr lvl="0"/>
            <a:r>
              <a:rPr lang="zh-CN" altLang="zh-CN" b="1" dirty="0"/>
              <a:t>模型建立</a:t>
            </a:r>
            <a:endParaRPr lang="en-US" altLang="zh-CN" b="1" dirty="0"/>
          </a:p>
          <a:p>
            <a:pPr lvl="1"/>
            <a:r>
              <a:rPr lang="zh-CN" altLang="zh-CN" b="1" dirty="0">
                <a:solidFill>
                  <a:srgbClr val="0070C0"/>
                </a:solidFill>
                <a:latin typeface="华文楷体" panose="02010600040101010101" pitchFamily="2" charset="-122"/>
                <a:ea typeface="华文楷体" panose="02010600040101010101" pitchFamily="2" charset="-122"/>
              </a:rPr>
              <a:t>考虑模型建立的角度，例如从时间域角度、数据域角度、将软件失效时刻作为建模对象，可以将一定时间内软件故障数作为建模对象；</a:t>
            </a:r>
            <a:endParaRPr lang="en-US" altLang="zh-CN" b="1" dirty="0">
              <a:solidFill>
                <a:srgbClr val="0070C0"/>
              </a:solidFill>
              <a:latin typeface="华文楷体" panose="02010600040101010101" pitchFamily="2" charset="-122"/>
              <a:ea typeface="华文楷体" panose="02010600040101010101" pitchFamily="2" charset="-122"/>
            </a:endParaRPr>
          </a:p>
          <a:p>
            <a:pPr lvl="1"/>
            <a:r>
              <a:rPr lang="zh-CN" altLang="zh-CN" b="1" dirty="0">
                <a:solidFill>
                  <a:srgbClr val="0070C0"/>
                </a:solidFill>
                <a:latin typeface="华文楷体" panose="02010600040101010101" pitchFamily="2" charset="-122"/>
                <a:ea typeface="华文楷体" panose="02010600040101010101" pitchFamily="2" charset="-122"/>
              </a:rPr>
              <a:t>考虑运用的数学语言，例如概率语言。</a:t>
            </a:r>
          </a:p>
          <a:p>
            <a:pPr lvl="0"/>
            <a:r>
              <a:rPr lang="zh-CN" altLang="zh-CN" b="1" dirty="0"/>
              <a:t>模型比较</a:t>
            </a:r>
            <a:endParaRPr lang="en-US" altLang="zh-CN" b="1" dirty="0"/>
          </a:p>
          <a:p>
            <a:pPr lvl="1"/>
            <a:r>
              <a:rPr lang="zh-CN" altLang="zh-CN" b="1" dirty="0">
                <a:solidFill>
                  <a:srgbClr val="0070C0"/>
                </a:solidFill>
                <a:latin typeface="华文楷体" panose="02010600040101010101" pitchFamily="2" charset="-122"/>
                <a:ea typeface="华文楷体" panose="02010600040101010101" pitchFamily="2" charset="-122"/>
              </a:rPr>
              <a:t>对模型的有效性、适用性、简洁性等进行综合权衡，从而确定出模型的适用范围</a:t>
            </a:r>
          </a:p>
          <a:p>
            <a:pPr lvl="0"/>
            <a:r>
              <a:rPr lang="zh-CN" altLang="zh-CN" b="1" dirty="0"/>
              <a:t>模型应用</a:t>
            </a:r>
          </a:p>
          <a:p>
            <a:pPr lvl="1"/>
            <a:r>
              <a:rPr lang="zh-CN" altLang="zh-CN" b="1" dirty="0">
                <a:solidFill>
                  <a:srgbClr val="0070C0"/>
                </a:solidFill>
                <a:latin typeface="华文楷体" panose="02010600040101010101" pitchFamily="2" charset="-122"/>
                <a:ea typeface="华文楷体" panose="02010600040101010101" pitchFamily="2" charset="-122"/>
              </a:rPr>
              <a:t>一是给定了软件的开发计划，如何选择适当模型；</a:t>
            </a:r>
            <a:endParaRPr lang="en-US" altLang="zh-CN" b="1" dirty="0">
              <a:solidFill>
                <a:srgbClr val="0070C0"/>
              </a:solidFill>
              <a:latin typeface="华文楷体" panose="02010600040101010101" pitchFamily="2" charset="-122"/>
              <a:ea typeface="华文楷体" panose="02010600040101010101" pitchFamily="2" charset="-122"/>
            </a:endParaRPr>
          </a:p>
          <a:p>
            <a:pPr lvl="1"/>
            <a:r>
              <a:rPr lang="zh-CN" altLang="zh-CN" b="1" dirty="0">
                <a:solidFill>
                  <a:srgbClr val="0070C0"/>
                </a:solidFill>
                <a:latin typeface="华文楷体" panose="02010600040101010101" pitchFamily="2" charset="-122"/>
                <a:ea typeface="华文楷体" panose="02010600040101010101" pitchFamily="2" charset="-122"/>
              </a:rPr>
              <a:t>二是给定了软件可靠性模型，如何指导软件可靠性工程实践。</a:t>
            </a:r>
            <a:endParaRPr lang="zh-CN" altLang="en-US" b="1" dirty="0">
              <a:solidFill>
                <a:srgbClr val="0070C0"/>
              </a:solidFill>
              <a:latin typeface="华文楷体" panose="02010600040101010101" pitchFamily="2" charset="-122"/>
              <a:ea typeface="华文楷体" panose="02010600040101010101" pitchFamily="2" charset="-122"/>
            </a:endParaRPr>
          </a:p>
        </p:txBody>
      </p:sp>
      <p:sp>
        <p:nvSpPr>
          <p:cNvPr id="4" name="灯片编号占位符 3"/>
          <p:cNvSpPr>
            <a:spLocks noGrp="1"/>
          </p:cNvSpPr>
          <p:nvPr>
            <p:ph type="sldNum" sz="quarter" idx="12"/>
          </p:nvPr>
        </p:nvSpPr>
        <p:spPr/>
        <p:txBody>
          <a:bodyPr/>
          <a:lstStyle/>
          <a:p>
            <a:fld id="{0C913308-F349-4B6D-A68A-DD1791B4A57B}" type="slidenum">
              <a:rPr lang="zh-CN" altLang="en-US" smtClean="0"/>
              <a:t>9</a:t>
            </a:fld>
            <a:endParaRPr lang="zh-CN" altLang="en-US"/>
          </a:p>
        </p:txBody>
      </p:sp>
      <p:sp>
        <p:nvSpPr>
          <p:cNvPr id="5" name="标题 1"/>
          <p:cNvSpPr txBox="1">
            <a:spLocks/>
          </p:cNvSpPr>
          <p:nvPr/>
        </p:nvSpPr>
        <p:spPr>
          <a:xfrm>
            <a:off x="1981200" y="274638"/>
            <a:ext cx="8363272" cy="778098"/>
          </a:xfrm>
          <a:prstGeom prst="rect">
            <a:avLst/>
          </a:prstGeom>
          <a:solidFill>
            <a:schemeClr val="accent1"/>
          </a:solidFill>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CN" altLang="zh-CN" sz="4000" b="1" dirty="0">
                <a:solidFill>
                  <a:schemeClr val="bg1"/>
                </a:solidFill>
                <a:latin typeface="华文细黑" panose="02010600040101010101" pitchFamily="2" charset="-122"/>
                <a:ea typeface="华文细黑" panose="02010600040101010101" pitchFamily="2" charset="-122"/>
              </a:rPr>
              <a:t>软件可靠性建模基本问题</a:t>
            </a:r>
            <a:endParaRPr lang="zh-CN" altLang="en-US" sz="4000" b="1" dirty="0">
              <a:solidFill>
                <a:schemeClr val="bg1"/>
              </a:solidFill>
              <a:latin typeface="华文细黑" panose="02010600040101010101" pitchFamily="2" charset="-122"/>
              <a:ea typeface="华文细黑" panose="02010600040101010101" pitchFamily="2" charset="-122"/>
            </a:endParaRPr>
          </a:p>
        </p:txBody>
      </p:sp>
    </p:spTree>
    <p:extLst>
      <p:ext uri="{BB962C8B-B14F-4D97-AF65-F5344CB8AC3E}">
        <p14:creationId xmlns:p14="http://schemas.microsoft.com/office/powerpoint/2010/main" val="323085186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pPr eaLnBrk="1" hangingPunct="1"/>
            <a:r>
              <a:rPr lang="en-US" altLang="zh-CN" sz="3600">
                <a:latin typeface="Times New Roman" pitchFamily="18" charset="0"/>
                <a:cs typeface="Times New Roman" pitchFamily="18" charset="0"/>
              </a:rPr>
              <a:t>2.  BP</a:t>
            </a:r>
            <a:r>
              <a:rPr lang="zh-CN" altLang="en-US" sz="3600">
                <a:latin typeface="Times New Roman" pitchFamily="18" charset="0"/>
                <a:cs typeface="Times New Roman" pitchFamily="18" charset="0"/>
              </a:rPr>
              <a:t>网络的标准学习算法</a:t>
            </a:r>
            <a:r>
              <a:rPr lang="en-US" altLang="zh-CN" sz="3600">
                <a:latin typeface="Times New Roman" pitchFamily="18" charset="0"/>
                <a:cs typeface="Times New Roman" pitchFamily="18" charset="0"/>
              </a:rPr>
              <a:t>-</a:t>
            </a:r>
            <a:r>
              <a:rPr lang="zh-CN" altLang="en-US" sz="3600">
                <a:latin typeface="Times New Roman" pitchFamily="18" charset="0"/>
                <a:cs typeface="Times New Roman" pitchFamily="18" charset="0"/>
              </a:rPr>
              <a:t>学习过程</a:t>
            </a:r>
          </a:p>
        </p:txBody>
      </p:sp>
      <p:sp>
        <p:nvSpPr>
          <p:cNvPr id="10243" name="Rectangle 3"/>
          <p:cNvSpPr>
            <a:spLocks noGrp="1" noChangeArrowheads="1"/>
          </p:cNvSpPr>
          <p:nvPr>
            <p:ph type="body" idx="1"/>
          </p:nvPr>
        </p:nvSpPr>
        <p:spPr>
          <a:xfrm>
            <a:off x="2438400" y="1302792"/>
            <a:ext cx="7620000" cy="4862512"/>
          </a:xfrm>
        </p:spPr>
        <p:txBody>
          <a:bodyPr>
            <a:normAutofit/>
          </a:bodyPr>
          <a:lstStyle/>
          <a:p>
            <a:pPr eaLnBrk="1" hangingPunct="1"/>
            <a:r>
              <a:rPr lang="zh-CN" altLang="en-US" sz="2600" dirty="0">
                <a:latin typeface="Times New Roman" pitchFamily="18" charset="0"/>
                <a:cs typeface="Times New Roman" pitchFamily="18" charset="0"/>
              </a:rPr>
              <a:t>正向传播：</a:t>
            </a:r>
          </a:p>
          <a:p>
            <a:pPr marL="692150" lvl="1" indent="-347663"/>
            <a:r>
              <a:rPr lang="zh-CN" altLang="en-US" dirty="0">
                <a:latin typeface="Times New Roman" pitchFamily="18" charset="0"/>
                <a:cs typeface="Times New Roman" pitchFamily="18" charset="0"/>
              </a:rPr>
              <a:t>输入样本－－－输入层－－－各隐层－－－输出层</a:t>
            </a:r>
          </a:p>
          <a:p>
            <a:pPr eaLnBrk="1" hangingPunct="1"/>
            <a:r>
              <a:rPr lang="zh-CN" altLang="en-US" sz="2600" dirty="0">
                <a:latin typeface="Times New Roman" pitchFamily="18" charset="0"/>
                <a:cs typeface="Times New Roman" pitchFamily="18" charset="0"/>
              </a:rPr>
              <a:t>判断是否转入反向传播阶段：</a:t>
            </a:r>
          </a:p>
          <a:p>
            <a:pPr marL="692150" lvl="1" indent="-347663"/>
            <a:r>
              <a:rPr lang="zh-CN" altLang="en-US" dirty="0">
                <a:latin typeface="Times New Roman" pitchFamily="18" charset="0"/>
                <a:cs typeface="Times New Roman" pitchFamily="18" charset="0"/>
              </a:rPr>
              <a:t>若输出层的实际输出与期望的输出（监督信号）不符</a:t>
            </a:r>
          </a:p>
          <a:p>
            <a:pPr eaLnBrk="1" hangingPunct="1"/>
            <a:r>
              <a:rPr lang="zh-CN" altLang="en-US" sz="2600" dirty="0">
                <a:latin typeface="Times New Roman" pitchFamily="18" charset="0"/>
                <a:cs typeface="Times New Roman" pitchFamily="18" charset="0"/>
              </a:rPr>
              <a:t>误差反传</a:t>
            </a:r>
          </a:p>
          <a:p>
            <a:pPr marL="692150" lvl="1" indent="-347663"/>
            <a:r>
              <a:rPr lang="zh-CN" altLang="en-US" dirty="0">
                <a:latin typeface="Times New Roman" pitchFamily="18" charset="0"/>
                <a:cs typeface="Times New Roman" pitchFamily="18" charset="0"/>
              </a:rPr>
              <a:t>误差以某种形式在各层表示－－－－修正各层单元的权值</a:t>
            </a:r>
          </a:p>
          <a:p>
            <a:pPr eaLnBrk="1" hangingPunct="1"/>
            <a:endParaRPr lang="zh-CN" altLang="en-US" sz="2300" dirty="0">
              <a:latin typeface="Times New Roman" pitchFamily="18" charset="0"/>
              <a:cs typeface="Times New Roman" pitchFamily="18" charset="0"/>
            </a:endParaRPr>
          </a:p>
          <a:p>
            <a:pPr algn="ctr" eaLnBrk="1" hangingPunct="1"/>
            <a:r>
              <a:rPr lang="zh-CN" altLang="en-US" sz="2700" dirty="0">
                <a:latin typeface="Times New Roman" pitchFamily="18" charset="0"/>
                <a:cs typeface="Times New Roman" pitchFamily="18" charset="0"/>
              </a:rPr>
              <a:t>网络输出的误差减少到可接受的程度</a:t>
            </a:r>
          </a:p>
          <a:p>
            <a:pPr algn="ctr" eaLnBrk="1" hangingPunct="1">
              <a:buFont typeface="Wingdings" pitchFamily="2" charset="2"/>
              <a:buNone/>
            </a:pPr>
            <a:r>
              <a:rPr lang="zh-CN" altLang="en-US" sz="2700" dirty="0">
                <a:latin typeface="Times New Roman" pitchFamily="18" charset="0"/>
                <a:cs typeface="Times New Roman" pitchFamily="18" charset="0"/>
              </a:rPr>
              <a:t>进行到预先设定的学习次数为止</a:t>
            </a:r>
            <a:endParaRPr lang="zh-CN" altLang="en-US" sz="2300" dirty="0">
              <a:latin typeface="Times New Roman" pitchFamily="18" charset="0"/>
              <a:cs typeface="Times New Roman" pitchFamily="18" charset="0"/>
            </a:endParaRPr>
          </a:p>
        </p:txBody>
      </p:sp>
      <p:sp>
        <p:nvSpPr>
          <p:cNvPr id="10244" name="AutoShape 4"/>
          <p:cNvSpPr>
            <a:spLocks noChangeArrowheads="1"/>
          </p:cNvSpPr>
          <p:nvPr/>
        </p:nvSpPr>
        <p:spPr bwMode="auto">
          <a:xfrm>
            <a:off x="10134600" y="2060575"/>
            <a:ext cx="533400" cy="1447800"/>
          </a:xfrm>
          <a:prstGeom prst="curvedLeftArrow">
            <a:avLst>
              <a:gd name="adj1" fmla="val 54286"/>
              <a:gd name="adj2" fmla="val 108571"/>
              <a:gd name="adj3" fmla="val 33333"/>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Times New Roman" pitchFamily="18" charset="0"/>
              <a:cs typeface="Times New Roman" pitchFamily="18" charset="0"/>
            </a:endParaRPr>
          </a:p>
        </p:txBody>
      </p:sp>
      <p:sp>
        <p:nvSpPr>
          <p:cNvPr id="10245" name="AutoShape 5"/>
          <p:cNvSpPr>
            <a:spLocks noChangeArrowheads="1"/>
          </p:cNvSpPr>
          <p:nvPr/>
        </p:nvSpPr>
        <p:spPr bwMode="auto">
          <a:xfrm rot="10800000" flipH="1">
            <a:off x="1703388" y="1700213"/>
            <a:ext cx="457200" cy="1524000"/>
          </a:xfrm>
          <a:prstGeom prst="curvedRightArrow">
            <a:avLst>
              <a:gd name="adj1" fmla="val 66667"/>
              <a:gd name="adj2" fmla="val 133333"/>
              <a:gd name="adj3" fmla="val 33333"/>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Times New Roman" pitchFamily="18" charset="0"/>
              <a:cs typeface="Times New Roman" pitchFamily="18" charset="0"/>
            </a:endParaRPr>
          </a:p>
        </p:txBody>
      </p:sp>
      <p:sp>
        <p:nvSpPr>
          <p:cNvPr id="10246" name="Rectangle 6"/>
          <p:cNvSpPr>
            <a:spLocks noChangeArrowheads="1"/>
          </p:cNvSpPr>
          <p:nvPr/>
        </p:nvSpPr>
        <p:spPr bwMode="auto">
          <a:xfrm>
            <a:off x="2424113" y="1268760"/>
            <a:ext cx="7543800" cy="3167062"/>
          </a:xfrm>
          <a:prstGeom prst="rect">
            <a:avLst/>
          </a:prstGeom>
          <a:noFill/>
          <a:ln w="63500">
            <a:solidFill>
              <a:srgbClr val="FFCC00"/>
            </a:solidFill>
            <a:miter lim="800000"/>
            <a:headEnd/>
            <a:tailEnd/>
          </a:ln>
          <a:effectLst/>
          <a:extLst>
            <a:ext uri="{909E8E84-426E-40DD-AFC4-6F175D3DCCD1}">
              <a14:hiddenFill xmlns:a14="http://schemas.microsoft.com/office/drawing/2010/main">
                <a:solidFill>
                  <a:schemeClr val="accent1">
                    <a:alpha val="50195"/>
                  </a:scheme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Times New Roman" pitchFamily="18" charset="0"/>
              <a:cs typeface="Times New Roman" pitchFamily="18" charset="0"/>
            </a:endParaRPr>
          </a:p>
        </p:txBody>
      </p:sp>
      <p:sp>
        <p:nvSpPr>
          <p:cNvPr id="10247" name="Rectangle 7"/>
          <p:cNvSpPr>
            <a:spLocks noChangeArrowheads="1"/>
          </p:cNvSpPr>
          <p:nvPr/>
        </p:nvSpPr>
        <p:spPr bwMode="auto">
          <a:xfrm>
            <a:off x="2927350" y="4797152"/>
            <a:ext cx="6840538" cy="1219200"/>
          </a:xfrm>
          <a:prstGeom prst="rect">
            <a:avLst/>
          </a:prstGeom>
          <a:noFill/>
          <a:ln w="63500">
            <a:solidFill>
              <a:srgbClr val="FFCC00"/>
            </a:solidFill>
            <a:miter lim="800000"/>
            <a:headEnd/>
            <a:tailEnd/>
          </a:ln>
          <a:effectLst/>
          <a:extLst>
            <a:ext uri="{909E8E84-426E-40DD-AFC4-6F175D3DCCD1}">
              <a14:hiddenFill xmlns:a14="http://schemas.microsoft.com/office/drawing/2010/main">
                <a:solidFill>
                  <a:schemeClr val="accent1">
                    <a:alpha val="50195"/>
                  </a:scheme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spcBef>
                <a:spcPct val="20000"/>
              </a:spcBef>
              <a:buClr>
                <a:schemeClr val="bg1"/>
              </a:buClr>
              <a:buFont typeface="Wingdings" pitchFamily="2" charset="2"/>
              <a:buNone/>
            </a:pPr>
            <a:endParaRPr lang="zh-CN" altLang="zh-CN" sz="2000" b="1">
              <a:latin typeface="Times New Roman" pitchFamily="18" charset="0"/>
              <a:cs typeface="Times New Roman" pitchFamily="18" charset="0"/>
            </a:endParaRPr>
          </a:p>
        </p:txBody>
      </p:sp>
      <p:sp>
        <p:nvSpPr>
          <p:cNvPr id="10248" name="AutoShape 8"/>
          <p:cNvSpPr>
            <a:spLocks noChangeArrowheads="1"/>
          </p:cNvSpPr>
          <p:nvPr/>
        </p:nvSpPr>
        <p:spPr bwMode="auto">
          <a:xfrm>
            <a:off x="5880100" y="4437112"/>
            <a:ext cx="457200" cy="360040"/>
          </a:xfrm>
          <a:prstGeom prst="downArrow">
            <a:avLst>
              <a:gd name="adj1" fmla="val 50000"/>
              <a:gd name="adj2" fmla="val 33333"/>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Times New Roman" pitchFamily="18" charset="0"/>
              <a:cs typeface="Times New Roman" pitchFamily="18" charset="0"/>
            </a:endParaRPr>
          </a:p>
        </p:txBody>
      </p:sp>
    </p:spTree>
    <p:extLst>
      <p:ext uri="{BB962C8B-B14F-4D97-AF65-F5344CB8AC3E}">
        <p14:creationId xmlns:p14="http://schemas.microsoft.com/office/powerpoint/2010/main" val="107331292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243">
                                            <p:txEl>
                                              <p:pRg st="0" end="0"/>
                                            </p:txEl>
                                          </p:spTgt>
                                        </p:tgtEl>
                                        <p:attrNameLst>
                                          <p:attrName>style.visibility</p:attrName>
                                        </p:attrNameLst>
                                      </p:cBhvr>
                                      <p:to>
                                        <p:strVal val="visible"/>
                                      </p:to>
                                    </p:set>
                                    <p:animEffect transition="in" filter="fade">
                                      <p:cBhvr>
                                        <p:cTn id="7" dur="1000"/>
                                        <p:tgtEl>
                                          <p:spTgt spid="10243">
                                            <p:txEl>
                                              <p:pRg st="0" end="0"/>
                                            </p:txEl>
                                          </p:spTgt>
                                        </p:tgtEl>
                                      </p:cBhvr>
                                    </p:animEffect>
                                    <p:anim calcmode="lin" valueType="num">
                                      <p:cBhvr>
                                        <p:cTn id="8" dur="1000" fill="hold"/>
                                        <p:tgtEl>
                                          <p:spTgt spid="1024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024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0243">
                                            <p:txEl>
                                              <p:pRg st="1" end="1"/>
                                            </p:txEl>
                                          </p:spTgt>
                                        </p:tgtEl>
                                        <p:attrNameLst>
                                          <p:attrName>style.visibility</p:attrName>
                                        </p:attrNameLst>
                                      </p:cBhvr>
                                      <p:to>
                                        <p:strVal val="visible"/>
                                      </p:to>
                                    </p:set>
                                    <p:animEffect transition="in" filter="fade">
                                      <p:cBhvr>
                                        <p:cTn id="12" dur="1000"/>
                                        <p:tgtEl>
                                          <p:spTgt spid="10243">
                                            <p:txEl>
                                              <p:pRg st="1" end="1"/>
                                            </p:txEl>
                                          </p:spTgt>
                                        </p:tgtEl>
                                      </p:cBhvr>
                                    </p:animEffect>
                                    <p:anim calcmode="lin" valueType="num">
                                      <p:cBhvr>
                                        <p:cTn id="13" dur="1000" fill="hold"/>
                                        <p:tgtEl>
                                          <p:spTgt spid="10243">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1024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10243">
                                            <p:txEl>
                                              <p:pRg st="2" end="2"/>
                                            </p:txEl>
                                          </p:spTgt>
                                        </p:tgtEl>
                                        <p:attrNameLst>
                                          <p:attrName>style.visibility</p:attrName>
                                        </p:attrNameLst>
                                      </p:cBhvr>
                                      <p:to>
                                        <p:strVal val="visible"/>
                                      </p:to>
                                    </p:set>
                                    <p:animEffect transition="in" filter="fade">
                                      <p:cBhvr>
                                        <p:cTn id="19" dur="1000"/>
                                        <p:tgtEl>
                                          <p:spTgt spid="10243">
                                            <p:txEl>
                                              <p:pRg st="2" end="2"/>
                                            </p:txEl>
                                          </p:spTgt>
                                        </p:tgtEl>
                                      </p:cBhvr>
                                    </p:animEffect>
                                    <p:anim calcmode="lin" valueType="num">
                                      <p:cBhvr>
                                        <p:cTn id="20" dur="1000" fill="hold"/>
                                        <p:tgtEl>
                                          <p:spTgt spid="10243">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10243">
                                            <p:txEl>
                                              <p:pRg st="2" end="2"/>
                                            </p:txEl>
                                          </p:spTgt>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10243">
                                            <p:txEl>
                                              <p:pRg st="3" end="3"/>
                                            </p:txEl>
                                          </p:spTgt>
                                        </p:tgtEl>
                                        <p:attrNameLst>
                                          <p:attrName>style.visibility</p:attrName>
                                        </p:attrNameLst>
                                      </p:cBhvr>
                                      <p:to>
                                        <p:strVal val="visible"/>
                                      </p:to>
                                    </p:set>
                                    <p:animEffect transition="in" filter="fade">
                                      <p:cBhvr>
                                        <p:cTn id="24" dur="1000"/>
                                        <p:tgtEl>
                                          <p:spTgt spid="10243">
                                            <p:txEl>
                                              <p:pRg st="3" end="3"/>
                                            </p:txEl>
                                          </p:spTgt>
                                        </p:tgtEl>
                                      </p:cBhvr>
                                    </p:animEffect>
                                    <p:anim calcmode="lin" valueType="num">
                                      <p:cBhvr>
                                        <p:cTn id="25" dur="1000" fill="hold"/>
                                        <p:tgtEl>
                                          <p:spTgt spid="10243">
                                            <p:txEl>
                                              <p:pRg st="3" end="3"/>
                                            </p:txEl>
                                          </p:spTgt>
                                        </p:tgtEl>
                                        <p:attrNameLst>
                                          <p:attrName>ppt_x</p:attrName>
                                        </p:attrNameLst>
                                      </p:cBhvr>
                                      <p:tavLst>
                                        <p:tav tm="0">
                                          <p:val>
                                            <p:strVal val="#ppt_x"/>
                                          </p:val>
                                        </p:tav>
                                        <p:tav tm="100000">
                                          <p:val>
                                            <p:strVal val="#ppt_x"/>
                                          </p:val>
                                        </p:tav>
                                      </p:tavLst>
                                    </p:anim>
                                    <p:anim calcmode="lin" valueType="num">
                                      <p:cBhvr>
                                        <p:cTn id="26" dur="1000" fill="hold"/>
                                        <p:tgtEl>
                                          <p:spTgt spid="1024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10243">
                                            <p:txEl>
                                              <p:pRg st="4" end="4"/>
                                            </p:txEl>
                                          </p:spTgt>
                                        </p:tgtEl>
                                        <p:attrNameLst>
                                          <p:attrName>style.visibility</p:attrName>
                                        </p:attrNameLst>
                                      </p:cBhvr>
                                      <p:to>
                                        <p:strVal val="visible"/>
                                      </p:to>
                                    </p:set>
                                    <p:animEffect transition="in" filter="fade">
                                      <p:cBhvr>
                                        <p:cTn id="31" dur="1000"/>
                                        <p:tgtEl>
                                          <p:spTgt spid="10243">
                                            <p:txEl>
                                              <p:pRg st="4" end="4"/>
                                            </p:txEl>
                                          </p:spTgt>
                                        </p:tgtEl>
                                      </p:cBhvr>
                                    </p:animEffect>
                                    <p:anim calcmode="lin" valueType="num">
                                      <p:cBhvr>
                                        <p:cTn id="32" dur="1000" fill="hold"/>
                                        <p:tgtEl>
                                          <p:spTgt spid="10243">
                                            <p:txEl>
                                              <p:pRg st="4" end="4"/>
                                            </p:txEl>
                                          </p:spTgt>
                                        </p:tgtEl>
                                        <p:attrNameLst>
                                          <p:attrName>ppt_x</p:attrName>
                                        </p:attrNameLst>
                                      </p:cBhvr>
                                      <p:tavLst>
                                        <p:tav tm="0">
                                          <p:val>
                                            <p:strVal val="#ppt_x"/>
                                          </p:val>
                                        </p:tav>
                                        <p:tav tm="100000">
                                          <p:val>
                                            <p:strVal val="#ppt_x"/>
                                          </p:val>
                                        </p:tav>
                                      </p:tavLst>
                                    </p:anim>
                                    <p:anim calcmode="lin" valueType="num">
                                      <p:cBhvr>
                                        <p:cTn id="33" dur="1000" fill="hold"/>
                                        <p:tgtEl>
                                          <p:spTgt spid="10243">
                                            <p:txEl>
                                              <p:pRg st="4" end="4"/>
                                            </p:txEl>
                                          </p:spTgt>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10243">
                                            <p:txEl>
                                              <p:pRg st="5" end="5"/>
                                            </p:txEl>
                                          </p:spTgt>
                                        </p:tgtEl>
                                        <p:attrNameLst>
                                          <p:attrName>style.visibility</p:attrName>
                                        </p:attrNameLst>
                                      </p:cBhvr>
                                      <p:to>
                                        <p:strVal val="visible"/>
                                      </p:to>
                                    </p:set>
                                    <p:animEffect transition="in" filter="fade">
                                      <p:cBhvr>
                                        <p:cTn id="36" dur="1000"/>
                                        <p:tgtEl>
                                          <p:spTgt spid="10243">
                                            <p:txEl>
                                              <p:pRg st="5" end="5"/>
                                            </p:txEl>
                                          </p:spTgt>
                                        </p:tgtEl>
                                      </p:cBhvr>
                                    </p:animEffect>
                                    <p:anim calcmode="lin" valueType="num">
                                      <p:cBhvr>
                                        <p:cTn id="37" dur="1000" fill="hold"/>
                                        <p:tgtEl>
                                          <p:spTgt spid="10243">
                                            <p:txEl>
                                              <p:pRg st="5" end="5"/>
                                            </p:txEl>
                                          </p:spTgt>
                                        </p:tgtEl>
                                        <p:attrNameLst>
                                          <p:attrName>ppt_x</p:attrName>
                                        </p:attrNameLst>
                                      </p:cBhvr>
                                      <p:tavLst>
                                        <p:tav tm="0">
                                          <p:val>
                                            <p:strVal val="#ppt_x"/>
                                          </p:val>
                                        </p:tav>
                                        <p:tav tm="100000">
                                          <p:val>
                                            <p:strVal val="#ppt_x"/>
                                          </p:val>
                                        </p:tav>
                                      </p:tavLst>
                                    </p:anim>
                                    <p:anim calcmode="lin" valueType="num">
                                      <p:cBhvr>
                                        <p:cTn id="38" dur="1000" fill="hold"/>
                                        <p:tgtEl>
                                          <p:spTgt spid="1024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0246"/>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0244"/>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0245"/>
                                        </p:tgtEl>
                                        <p:attrNameLst>
                                          <p:attrName>style.visibility</p:attrName>
                                        </p:attrNameLst>
                                      </p:cBhvr>
                                      <p:to>
                                        <p:strVal val="visible"/>
                                      </p:to>
                                    </p:set>
                                  </p:childTnLst>
                                </p:cTn>
                              </p:par>
                            </p:childTnLst>
                          </p:cTn>
                        </p:par>
                      </p:childTnLst>
                    </p:cTn>
                  </p:par>
                  <p:par>
                    <p:cTn id="51" fill="hold" nodeType="clickPar">
                      <p:stCondLst>
                        <p:cond delay="indefinite"/>
                      </p:stCondLst>
                      <p:childTnLst>
                        <p:par>
                          <p:cTn id="52" fill="hold" nodeType="withGroup">
                            <p:stCondLst>
                              <p:cond delay="0"/>
                            </p:stCondLst>
                            <p:childTnLst>
                              <p:par>
                                <p:cTn id="53" presetID="47" presetClass="entr" presetSubtype="0" fill="hold" grpId="0" nodeType="clickEffect">
                                  <p:stCondLst>
                                    <p:cond delay="0"/>
                                  </p:stCondLst>
                                  <p:childTnLst>
                                    <p:set>
                                      <p:cBhvr>
                                        <p:cTn id="54" dur="1" fill="hold">
                                          <p:stCondLst>
                                            <p:cond delay="0"/>
                                          </p:stCondLst>
                                        </p:cTn>
                                        <p:tgtEl>
                                          <p:spTgt spid="10248"/>
                                        </p:tgtEl>
                                        <p:attrNameLst>
                                          <p:attrName>style.visibility</p:attrName>
                                        </p:attrNameLst>
                                      </p:cBhvr>
                                      <p:to>
                                        <p:strVal val="visible"/>
                                      </p:to>
                                    </p:set>
                                    <p:animEffect transition="in" filter="fade">
                                      <p:cBhvr>
                                        <p:cTn id="55" dur="1000"/>
                                        <p:tgtEl>
                                          <p:spTgt spid="10248"/>
                                        </p:tgtEl>
                                      </p:cBhvr>
                                    </p:animEffect>
                                    <p:anim calcmode="lin" valueType="num">
                                      <p:cBhvr>
                                        <p:cTn id="56" dur="1000" fill="hold"/>
                                        <p:tgtEl>
                                          <p:spTgt spid="10248"/>
                                        </p:tgtEl>
                                        <p:attrNameLst>
                                          <p:attrName>ppt_x</p:attrName>
                                        </p:attrNameLst>
                                      </p:cBhvr>
                                      <p:tavLst>
                                        <p:tav tm="0">
                                          <p:val>
                                            <p:strVal val="#ppt_x"/>
                                          </p:val>
                                        </p:tav>
                                        <p:tav tm="100000">
                                          <p:val>
                                            <p:strVal val="#ppt_x"/>
                                          </p:val>
                                        </p:tav>
                                      </p:tavLst>
                                    </p:anim>
                                    <p:anim calcmode="lin" valueType="num">
                                      <p:cBhvr>
                                        <p:cTn id="57" dur="1000" fill="hold"/>
                                        <p:tgtEl>
                                          <p:spTgt spid="10248"/>
                                        </p:tgtEl>
                                        <p:attrNameLst>
                                          <p:attrName>ppt_y</p:attrName>
                                        </p:attrNameLst>
                                      </p:cBhvr>
                                      <p:tavLst>
                                        <p:tav tm="0">
                                          <p:val>
                                            <p:strVal val="#ppt_y-.1"/>
                                          </p:val>
                                        </p:tav>
                                        <p:tav tm="100000">
                                          <p:val>
                                            <p:strVal val="#ppt_y"/>
                                          </p:val>
                                        </p:tav>
                                      </p:tavLst>
                                    </p:anim>
                                  </p:childTnLst>
                                </p:cTn>
                              </p:par>
                            </p:childTnLst>
                          </p:cTn>
                        </p:par>
                      </p:childTnLst>
                    </p:cTn>
                  </p:par>
                  <p:par>
                    <p:cTn id="58" fill="hold" nodeType="clickPar">
                      <p:stCondLst>
                        <p:cond delay="indefinite"/>
                      </p:stCondLst>
                      <p:childTnLst>
                        <p:par>
                          <p:cTn id="59" fill="hold" nodeType="withGroup">
                            <p:stCondLst>
                              <p:cond delay="0"/>
                            </p:stCondLst>
                            <p:childTnLst>
                              <p:par>
                                <p:cTn id="60" presetID="1" presetClass="entr" presetSubtype="0" fill="hold" grpId="0" nodeType="clickEffect">
                                  <p:stCondLst>
                                    <p:cond delay="0"/>
                                  </p:stCondLst>
                                  <p:childTnLst>
                                    <p:set>
                                      <p:cBhvr>
                                        <p:cTn id="61" dur="1" fill="hold">
                                          <p:stCondLst>
                                            <p:cond delay="0"/>
                                          </p:stCondLst>
                                        </p:cTn>
                                        <p:tgtEl>
                                          <p:spTgt spid="10247"/>
                                        </p:tgtEl>
                                        <p:attrNameLst>
                                          <p:attrName>style.visibility</p:attrName>
                                        </p:attrNameLst>
                                      </p:cBhvr>
                                      <p:to>
                                        <p:strVal val="visible"/>
                                      </p:to>
                                    </p:set>
                                  </p:childTnLst>
                                </p:cTn>
                              </p:par>
                            </p:childTnLst>
                          </p:cTn>
                        </p:par>
                      </p:childTnLst>
                    </p:cTn>
                  </p:par>
                  <p:par>
                    <p:cTn id="62" fill="hold" nodeType="clickPar">
                      <p:stCondLst>
                        <p:cond delay="indefinite"/>
                      </p:stCondLst>
                      <p:childTnLst>
                        <p:par>
                          <p:cTn id="63" fill="hold" nodeType="withGroup">
                            <p:stCondLst>
                              <p:cond delay="0"/>
                            </p:stCondLst>
                            <p:childTnLst>
                              <p:par>
                                <p:cTn id="64" presetID="42" presetClass="entr" presetSubtype="0" fill="hold" grpId="0" nodeType="clickEffect">
                                  <p:stCondLst>
                                    <p:cond delay="0"/>
                                  </p:stCondLst>
                                  <p:childTnLst>
                                    <p:set>
                                      <p:cBhvr>
                                        <p:cTn id="65" dur="1" fill="hold">
                                          <p:stCondLst>
                                            <p:cond delay="0"/>
                                          </p:stCondLst>
                                        </p:cTn>
                                        <p:tgtEl>
                                          <p:spTgt spid="10243">
                                            <p:txEl>
                                              <p:pRg st="7" end="7"/>
                                            </p:txEl>
                                          </p:spTgt>
                                        </p:tgtEl>
                                        <p:attrNameLst>
                                          <p:attrName>style.visibility</p:attrName>
                                        </p:attrNameLst>
                                      </p:cBhvr>
                                      <p:to>
                                        <p:strVal val="visible"/>
                                      </p:to>
                                    </p:set>
                                    <p:animEffect transition="in" filter="fade">
                                      <p:cBhvr>
                                        <p:cTn id="66" dur="1000"/>
                                        <p:tgtEl>
                                          <p:spTgt spid="10243">
                                            <p:txEl>
                                              <p:pRg st="7" end="7"/>
                                            </p:txEl>
                                          </p:spTgt>
                                        </p:tgtEl>
                                      </p:cBhvr>
                                    </p:animEffect>
                                    <p:anim calcmode="lin" valueType="num">
                                      <p:cBhvr>
                                        <p:cTn id="67" dur="1000" fill="hold"/>
                                        <p:tgtEl>
                                          <p:spTgt spid="10243">
                                            <p:txEl>
                                              <p:pRg st="7" end="7"/>
                                            </p:txEl>
                                          </p:spTgt>
                                        </p:tgtEl>
                                        <p:attrNameLst>
                                          <p:attrName>ppt_x</p:attrName>
                                        </p:attrNameLst>
                                      </p:cBhvr>
                                      <p:tavLst>
                                        <p:tav tm="0">
                                          <p:val>
                                            <p:strVal val="#ppt_x"/>
                                          </p:val>
                                        </p:tav>
                                        <p:tav tm="100000">
                                          <p:val>
                                            <p:strVal val="#ppt_x"/>
                                          </p:val>
                                        </p:tav>
                                      </p:tavLst>
                                    </p:anim>
                                    <p:anim calcmode="lin" valueType="num">
                                      <p:cBhvr>
                                        <p:cTn id="68" dur="1000" fill="hold"/>
                                        <p:tgtEl>
                                          <p:spTgt spid="10243">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69" fill="hold" nodeType="clickPar">
                      <p:stCondLst>
                        <p:cond delay="indefinite"/>
                      </p:stCondLst>
                      <p:childTnLst>
                        <p:par>
                          <p:cTn id="70" fill="hold" nodeType="withGroup">
                            <p:stCondLst>
                              <p:cond delay="0"/>
                            </p:stCondLst>
                            <p:childTnLst>
                              <p:par>
                                <p:cTn id="71" presetID="42" presetClass="entr" presetSubtype="0" fill="hold" grpId="0" nodeType="clickEffect">
                                  <p:stCondLst>
                                    <p:cond delay="0"/>
                                  </p:stCondLst>
                                  <p:childTnLst>
                                    <p:set>
                                      <p:cBhvr>
                                        <p:cTn id="72" dur="1" fill="hold">
                                          <p:stCondLst>
                                            <p:cond delay="0"/>
                                          </p:stCondLst>
                                        </p:cTn>
                                        <p:tgtEl>
                                          <p:spTgt spid="10243">
                                            <p:txEl>
                                              <p:pRg st="8" end="8"/>
                                            </p:txEl>
                                          </p:spTgt>
                                        </p:tgtEl>
                                        <p:attrNameLst>
                                          <p:attrName>style.visibility</p:attrName>
                                        </p:attrNameLst>
                                      </p:cBhvr>
                                      <p:to>
                                        <p:strVal val="visible"/>
                                      </p:to>
                                    </p:set>
                                    <p:animEffect transition="in" filter="fade">
                                      <p:cBhvr>
                                        <p:cTn id="73" dur="1000"/>
                                        <p:tgtEl>
                                          <p:spTgt spid="10243">
                                            <p:txEl>
                                              <p:pRg st="8" end="8"/>
                                            </p:txEl>
                                          </p:spTgt>
                                        </p:tgtEl>
                                      </p:cBhvr>
                                    </p:animEffect>
                                    <p:anim calcmode="lin" valueType="num">
                                      <p:cBhvr>
                                        <p:cTn id="74" dur="1000" fill="hold"/>
                                        <p:tgtEl>
                                          <p:spTgt spid="10243">
                                            <p:txEl>
                                              <p:pRg st="8" end="8"/>
                                            </p:txEl>
                                          </p:spTgt>
                                        </p:tgtEl>
                                        <p:attrNameLst>
                                          <p:attrName>ppt_x</p:attrName>
                                        </p:attrNameLst>
                                      </p:cBhvr>
                                      <p:tavLst>
                                        <p:tav tm="0">
                                          <p:val>
                                            <p:strVal val="#ppt_x"/>
                                          </p:val>
                                        </p:tav>
                                        <p:tav tm="100000">
                                          <p:val>
                                            <p:strVal val="#ppt_x"/>
                                          </p:val>
                                        </p:tav>
                                      </p:tavLst>
                                    </p:anim>
                                    <p:anim calcmode="lin" valueType="num">
                                      <p:cBhvr>
                                        <p:cTn id="75" dur="1000" fill="hold"/>
                                        <p:tgtEl>
                                          <p:spTgt spid="10243">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3" grpId="0" build="p"/>
      <p:bldP spid="10244" grpId="0" animBg="1"/>
      <p:bldP spid="10245" grpId="0" animBg="1"/>
      <p:bldP spid="10246" grpId="0" animBg="1"/>
      <p:bldP spid="10247" grpId="0" animBg="1"/>
      <p:bldP spid="10248"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pPr eaLnBrk="1" hangingPunct="1"/>
            <a:r>
              <a:rPr kumimoji="1" lang="en-US" altLang="zh-CN">
                <a:latin typeface="Times New Roman" pitchFamily="18" charset="0"/>
                <a:cs typeface="Times New Roman" pitchFamily="18" charset="0"/>
              </a:rPr>
              <a:t>2.   BP</a:t>
            </a:r>
            <a:r>
              <a:rPr kumimoji="1" lang="zh-CN" altLang="en-US">
                <a:latin typeface="Times New Roman" pitchFamily="18" charset="0"/>
                <a:cs typeface="Times New Roman" pitchFamily="18" charset="0"/>
              </a:rPr>
              <a:t>网络的标准学习算法 </a:t>
            </a:r>
          </a:p>
        </p:txBody>
      </p:sp>
      <p:sp>
        <p:nvSpPr>
          <p:cNvPr id="11267" name="Rectangle 3"/>
          <p:cNvSpPr>
            <a:spLocks noGrp="1" noChangeArrowheads="1"/>
          </p:cNvSpPr>
          <p:nvPr>
            <p:ph type="body" idx="1"/>
          </p:nvPr>
        </p:nvSpPr>
        <p:spPr>
          <a:xfrm>
            <a:off x="2279651" y="1231900"/>
            <a:ext cx="7993063" cy="4933950"/>
          </a:xfrm>
        </p:spPr>
        <p:txBody>
          <a:bodyPr/>
          <a:lstStyle/>
          <a:p>
            <a:pPr eaLnBrk="1" hangingPunct="1">
              <a:lnSpc>
                <a:spcPct val="90000"/>
              </a:lnSpc>
            </a:pPr>
            <a:r>
              <a:rPr lang="zh-CN" altLang="en-US">
                <a:latin typeface="Times New Roman" pitchFamily="18" charset="0"/>
                <a:cs typeface="Times New Roman" pitchFamily="18" charset="0"/>
              </a:rPr>
              <a:t>网络结构</a:t>
            </a:r>
          </a:p>
          <a:p>
            <a:pPr lvl="1" eaLnBrk="1" hangingPunct="1">
              <a:lnSpc>
                <a:spcPct val="90000"/>
              </a:lnSpc>
            </a:pPr>
            <a:r>
              <a:rPr lang="zh-CN" altLang="en-US" sz="2800">
                <a:latin typeface="Times New Roman" pitchFamily="18" charset="0"/>
                <a:cs typeface="Times New Roman" pitchFamily="18" charset="0"/>
              </a:rPr>
              <a:t>输入层有</a:t>
            </a:r>
            <a:r>
              <a:rPr lang="en-US" altLang="zh-CN" sz="2800">
                <a:latin typeface="Times New Roman" pitchFamily="18" charset="0"/>
                <a:cs typeface="Times New Roman" pitchFamily="18" charset="0"/>
              </a:rPr>
              <a:t>n</a:t>
            </a:r>
            <a:r>
              <a:rPr lang="zh-CN" altLang="en-US" sz="2800">
                <a:latin typeface="Times New Roman" pitchFamily="18" charset="0"/>
                <a:cs typeface="Times New Roman" pitchFamily="18" charset="0"/>
              </a:rPr>
              <a:t>个神经元，隐含层有</a:t>
            </a:r>
            <a:r>
              <a:rPr lang="en-US" altLang="zh-CN" sz="2800">
                <a:latin typeface="Times New Roman" pitchFamily="18" charset="0"/>
                <a:cs typeface="Times New Roman" pitchFamily="18" charset="0"/>
              </a:rPr>
              <a:t>p</a:t>
            </a:r>
            <a:r>
              <a:rPr lang="zh-CN" altLang="en-US" sz="2800">
                <a:latin typeface="Times New Roman" pitchFamily="18" charset="0"/>
                <a:cs typeface="Times New Roman" pitchFamily="18" charset="0"/>
              </a:rPr>
              <a:t>个神经元</a:t>
            </a:r>
            <a:r>
              <a:rPr lang="en-US" altLang="zh-CN" sz="2800">
                <a:latin typeface="Times New Roman" pitchFamily="18" charset="0"/>
                <a:cs typeface="Times New Roman" pitchFamily="18" charset="0"/>
              </a:rPr>
              <a:t>,</a:t>
            </a:r>
          </a:p>
          <a:p>
            <a:pPr lvl="1" eaLnBrk="1" hangingPunct="1">
              <a:lnSpc>
                <a:spcPct val="90000"/>
              </a:lnSpc>
              <a:buFont typeface="Wingdings" pitchFamily="2" charset="2"/>
              <a:buNone/>
            </a:pPr>
            <a:r>
              <a:rPr lang="en-US" altLang="zh-CN" sz="2800">
                <a:latin typeface="Times New Roman" pitchFamily="18" charset="0"/>
                <a:cs typeface="Times New Roman" pitchFamily="18" charset="0"/>
              </a:rPr>
              <a:t> </a:t>
            </a:r>
            <a:r>
              <a:rPr lang="zh-CN" altLang="en-US" sz="2800">
                <a:latin typeface="Times New Roman" pitchFamily="18" charset="0"/>
                <a:cs typeface="Times New Roman" pitchFamily="18" charset="0"/>
              </a:rPr>
              <a:t>输出层有</a:t>
            </a:r>
            <a:r>
              <a:rPr lang="en-US" altLang="zh-CN" sz="2800">
                <a:latin typeface="Times New Roman" pitchFamily="18" charset="0"/>
                <a:cs typeface="Times New Roman" pitchFamily="18" charset="0"/>
              </a:rPr>
              <a:t>q</a:t>
            </a:r>
            <a:r>
              <a:rPr lang="zh-CN" altLang="en-US" sz="2800">
                <a:latin typeface="Times New Roman" pitchFamily="18" charset="0"/>
                <a:cs typeface="Times New Roman" pitchFamily="18" charset="0"/>
              </a:rPr>
              <a:t>个神经元</a:t>
            </a:r>
          </a:p>
          <a:p>
            <a:pPr eaLnBrk="1" hangingPunct="1">
              <a:lnSpc>
                <a:spcPct val="90000"/>
              </a:lnSpc>
            </a:pPr>
            <a:r>
              <a:rPr lang="zh-CN" altLang="en-US">
                <a:latin typeface="Times New Roman" pitchFamily="18" charset="0"/>
                <a:cs typeface="Times New Roman" pitchFamily="18" charset="0"/>
              </a:rPr>
              <a:t>变量定义</a:t>
            </a:r>
          </a:p>
          <a:p>
            <a:pPr lvl="1" eaLnBrk="1" hangingPunct="1">
              <a:lnSpc>
                <a:spcPct val="90000"/>
              </a:lnSpc>
            </a:pPr>
            <a:r>
              <a:rPr lang="zh-CN" altLang="en-US" sz="2800">
                <a:latin typeface="Times New Roman" pitchFamily="18" charset="0"/>
                <a:cs typeface="Times New Roman" pitchFamily="18" charset="0"/>
              </a:rPr>
              <a:t>输入向量</a:t>
            </a:r>
            <a:r>
              <a:rPr lang="en-US" altLang="zh-CN" sz="2800">
                <a:latin typeface="Times New Roman" pitchFamily="18" charset="0"/>
                <a:cs typeface="Times New Roman" pitchFamily="18" charset="0"/>
              </a:rPr>
              <a:t>;</a:t>
            </a:r>
          </a:p>
          <a:p>
            <a:pPr lvl="1" eaLnBrk="1" hangingPunct="1">
              <a:lnSpc>
                <a:spcPct val="90000"/>
              </a:lnSpc>
            </a:pPr>
            <a:r>
              <a:rPr lang="zh-CN" altLang="en-US" sz="2800">
                <a:latin typeface="Times New Roman" pitchFamily="18" charset="0"/>
                <a:cs typeface="Times New Roman" pitchFamily="18" charset="0"/>
              </a:rPr>
              <a:t>隐含层输入向量；</a:t>
            </a:r>
          </a:p>
          <a:p>
            <a:pPr lvl="1" eaLnBrk="1" hangingPunct="1">
              <a:lnSpc>
                <a:spcPct val="90000"/>
              </a:lnSpc>
            </a:pPr>
            <a:r>
              <a:rPr lang="zh-CN" altLang="en-US" sz="2800">
                <a:latin typeface="Times New Roman" pitchFamily="18" charset="0"/>
                <a:cs typeface="Times New Roman" pitchFamily="18" charset="0"/>
              </a:rPr>
              <a:t>隐含层输出向量</a:t>
            </a:r>
            <a:r>
              <a:rPr lang="en-US" altLang="zh-CN" sz="2800">
                <a:latin typeface="Times New Roman" pitchFamily="18" charset="0"/>
                <a:cs typeface="Times New Roman" pitchFamily="18" charset="0"/>
              </a:rPr>
              <a:t>;</a:t>
            </a:r>
          </a:p>
          <a:p>
            <a:pPr lvl="1" eaLnBrk="1" hangingPunct="1">
              <a:lnSpc>
                <a:spcPct val="90000"/>
              </a:lnSpc>
            </a:pPr>
            <a:r>
              <a:rPr lang="zh-CN" altLang="en-US" sz="2800">
                <a:latin typeface="Times New Roman" pitchFamily="18" charset="0"/>
                <a:cs typeface="Times New Roman" pitchFamily="18" charset="0"/>
              </a:rPr>
              <a:t>输出层输入向量</a:t>
            </a:r>
            <a:r>
              <a:rPr lang="en-US" altLang="zh-CN" sz="2800">
                <a:latin typeface="Times New Roman" pitchFamily="18" charset="0"/>
                <a:cs typeface="Times New Roman" pitchFamily="18" charset="0"/>
              </a:rPr>
              <a:t>;</a:t>
            </a:r>
          </a:p>
          <a:p>
            <a:pPr lvl="1" eaLnBrk="1" hangingPunct="1">
              <a:lnSpc>
                <a:spcPct val="90000"/>
              </a:lnSpc>
            </a:pPr>
            <a:r>
              <a:rPr lang="zh-CN" altLang="en-US" sz="2800">
                <a:latin typeface="Times New Roman" pitchFamily="18" charset="0"/>
                <a:cs typeface="Times New Roman" pitchFamily="18" charset="0"/>
              </a:rPr>
              <a:t>输出层输出向量</a:t>
            </a:r>
            <a:r>
              <a:rPr lang="en-US" altLang="zh-CN" sz="2800">
                <a:latin typeface="Times New Roman" pitchFamily="18" charset="0"/>
                <a:cs typeface="Times New Roman" pitchFamily="18" charset="0"/>
              </a:rPr>
              <a:t>;</a:t>
            </a:r>
          </a:p>
          <a:p>
            <a:pPr lvl="1" eaLnBrk="1" hangingPunct="1">
              <a:lnSpc>
                <a:spcPct val="90000"/>
              </a:lnSpc>
            </a:pPr>
            <a:r>
              <a:rPr lang="zh-CN" altLang="en-US" sz="2800">
                <a:latin typeface="Times New Roman" pitchFamily="18" charset="0"/>
                <a:cs typeface="Times New Roman" pitchFamily="18" charset="0"/>
              </a:rPr>
              <a:t>期望输出向量</a:t>
            </a:r>
            <a:r>
              <a:rPr lang="en-US" altLang="zh-CN" sz="2800">
                <a:latin typeface="Times New Roman" pitchFamily="18" charset="0"/>
                <a:cs typeface="Times New Roman" pitchFamily="18" charset="0"/>
              </a:rPr>
              <a:t>; </a:t>
            </a:r>
          </a:p>
          <a:p>
            <a:pPr eaLnBrk="1" hangingPunct="1">
              <a:lnSpc>
                <a:spcPct val="90000"/>
              </a:lnSpc>
            </a:pPr>
            <a:endParaRPr lang="en-US" altLang="zh-CN">
              <a:latin typeface="Times New Roman" pitchFamily="18" charset="0"/>
              <a:cs typeface="Times New Roman" pitchFamily="18" charset="0"/>
            </a:endParaRPr>
          </a:p>
        </p:txBody>
      </p:sp>
      <p:graphicFrame>
        <p:nvGraphicFramePr>
          <p:cNvPr id="11269" name="Object 5"/>
          <p:cNvGraphicFramePr>
            <a:graphicFrameLocks noChangeAspect="1"/>
          </p:cNvGraphicFramePr>
          <p:nvPr/>
        </p:nvGraphicFramePr>
        <p:xfrm>
          <a:off x="5886450" y="3011489"/>
          <a:ext cx="3379788" cy="585787"/>
        </p:xfrm>
        <a:graphic>
          <a:graphicData uri="http://schemas.openxmlformats.org/presentationml/2006/ole">
            <mc:AlternateContent xmlns:mc="http://schemas.openxmlformats.org/markup-compatibility/2006">
              <mc:Choice xmlns:v="urn:schemas-microsoft-com:vml" Requires="v">
                <p:oleObj name="Equation" r:id="rId2" imgW="1104840" imgH="253800" progId="Equation.DSMT4">
                  <p:embed/>
                </p:oleObj>
              </mc:Choice>
              <mc:Fallback>
                <p:oleObj name="Equation" r:id="rId2" imgW="1104840" imgH="253800" progId="Equation.DSMT4">
                  <p:embed/>
                  <p:pic>
                    <p:nvPicPr>
                      <p:cNvPr id="11269" name="Object 5"/>
                      <p:cNvPicPr>
                        <a:picLocks noChangeAspect="1" noChangeArrowheads="1"/>
                      </p:cNvPicPr>
                      <p:nvPr/>
                    </p:nvPicPr>
                    <p:blipFill>
                      <a:blip r:embed="rId3"/>
                      <a:srcRect/>
                      <a:stretch>
                        <a:fillRect/>
                      </a:stretch>
                    </p:blipFill>
                    <p:spPr bwMode="auto">
                      <a:xfrm>
                        <a:off x="5886450" y="3011489"/>
                        <a:ext cx="3379788"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270" name="Object 6"/>
          <p:cNvGraphicFramePr>
            <a:graphicFrameLocks noChangeAspect="1"/>
          </p:cNvGraphicFramePr>
          <p:nvPr/>
        </p:nvGraphicFramePr>
        <p:xfrm>
          <a:off x="5957888" y="3527425"/>
          <a:ext cx="3378200" cy="573088"/>
        </p:xfrm>
        <a:graphic>
          <a:graphicData uri="http://schemas.openxmlformats.org/presentationml/2006/ole">
            <mc:AlternateContent xmlns:mc="http://schemas.openxmlformats.org/markup-compatibility/2006">
              <mc:Choice xmlns:v="urn:schemas-microsoft-com:vml" Requires="v">
                <p:oleObj name="Equation" r:id="rId4" imgW="1307880" imgH="279360" progId="Equation.DSMT4">
                  <p:embed/>
                </p:oleObj>
              </mc:Choice>
              <mc:Fallback>
                <p:oleObj name="Equation" r:id="rId4" imgW="1307880" imgH="279360" progId="Equation.DSMT4">
                  <p:embed/>
                  <p:pic>
                    <p:nvPicPr>
                      <p:cNvPr id="11270" name="Object 6"/>
                      <p:cNvPicPr>
                        <a:picLocks noChangeAspect="1" noChangeArrowheads="1"/>
                      </p:cNvPicPr>
                      <p:nvPr/>
                    </p:nvPicPr>
                    <p:blipFill>
                      <a:blip r:embed="rId5"/>
                      <a:srcRect/>
                      <a:stretch>
                        <a:fillRect/>
                      </a:stretch>
                    </p:blipFill>
                    <p:spPr bwMode="auto">
                      <a:xfrm>
                        <a:off x="5957888" y="3527425"/>
                        <a:ext cx="3378200" cy="57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271" name="Object 7"/>
          <p:cNvGraphicFramePr>
            <a:graphicFrameLocks noChangeAspect="1"/>
          </p:cNvGraphicFramePr>
          <p:nvPr/>
        </p:nvGraphicFramePr>
        <p:xfrm>
          <a:off x="5956300" y="3978275"/>
          <a:ext cx="3379788" cy="604838"/>
        </p:xfrm>
        <a:graphic>
          <a:graphicData uri="http://schemas.openxmlformats.org/presentationml/2006/ole">
            <mc:AlternateContent xmlns:mc="http://schemas.openxmlformats.org/markup-compatibility/2006">
              <mc:Choice xmlns:v="urn:schemas-microsoft-com:vml" Requires="v">
                <p:oleObj name="Equation" r:id="rId6" imgW="1409400" imgH="279360" progId="Equation.DSMT4">
                  <p:embed/>
                </p:oleObj>
              </mc:Choice>
              <mc:Fallback>
                <p:oleObj name="Equation" r:id="rId6" imgW="1409400" imgH="279360" progId="Equation.DSMT4">
                  <p:embed/>
                  <p:pic>
                    <p:nvPicPr>
                      <p:cNvPr id="11271" name="Object 7"/>
                      <p:cNvPicPr>
                        <a:picLocks noChangeAspect="1" noChangeArrowheads="1"/>
                      </p:cNvPicPr>
                      <p:nvPr/>
                    </p:nvPicPr>
                    <p:blipFill>
                      <a:blip r:embed="rId7"/>
                      <a:srcRect/>
                      <a:stretch>
                        <a:fillRect/>
                      </a:stretch>
                    </p:blipFill>
                    <p:spPr bwMode="auto">
                      <a:xfrm>
                        <a:off x="5956300" y="3978275"/>
                        <a:ext cx="3379788" cy="6048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272" name="Object 8"/>
          <p:cNvGraphicFramePr>
            <a:graphicFrameLocks noChangeAspect="1"/>
          </p:cNvGraphicFramePr>
          <p:nvPr/>
        </p:nvGraphicFramePr>
        <p:xfrm>
          <a:off x="6027738" y="4494213"/>
          <a:ext cx="3238500" cy="627062"/>
        </p:xfrm>
        <a:graphic>
          <a:graphicData uri="http://schemas.openxmlformats.org/presentationml/2006/ole">
            <mc:AlternateContent xmlns:mc="http://schemas.openxmlformats.org/markup-compatibility/2006">
              <mc:Choice xmlns:v="urn:schemas-microsoft-com:vml" Requires="v">
                <p:oleObj name="Equation" r:id="rId8" imgW="1307880" imgH="279360" progId="Equation.DSMT4">
                  <p:embed/>
                </p:oleObj>
              </mc:Choice>
              <mc:Fallback>
                <p:oleObj name="Equation" r:id="rId8" imgW="1307880" imgH="279360" progId="Equation.DSMT4">
                  <p:embed/>
                  <p:pic>
                    <p:nvPicPr>
                      <p:cNvPr id="11272" name="Object 8"/>
                      <p:cNvPicPr>
                        <a:picLocks noChangeAspect="1" noChangeArrowheads="1"/>
                      </p:cNvPicPr>
                      <p:nvPr/>
                    </p:nvPicPr>
                    <p:blipFill>
                      <a:blip r:embed="rId9"/>
                      <a:srcRect/>
                      <a:stretch>
                        <a:fillRect/>
                      </a:stretch>
                    </p:blipFill>
                    <p:spPr bwMode="auto">
                      <a:xfrm>
                        <a:off x="6027738" y="4494213"/>
                        <a:ext cx="3238500" cy="627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273" name="Object 9"/>
          <p:cNvGraphicFramePr>
            <a:graphicFrameLocks noChangeAspect="1"/>
          </p:cNvGraphicFramePr>
          <p:nvPr/>
        </p:nvGraphicFramePr>
        <p:xfrm>
          <a:off x="6029326" y="5008563"/>
          <a:ext cx="3236913" cy="576262"/>
        </p:xfrm>
        <a:graphic>
          <a:graphicData uri="http://schemas.openxmlformats.org/presentationml/2006/ole">
            <mc:AlternateContent xmlns:mc="http://schemas.openxmlformats.org/markup-compatibility/2006">
              <mc:Choice xmlns:v="urn:schemas-microsoft-com:vml" Requires="v">
                <p:oleObj name="Equation" r:id="rId10" imgW="1422360" imgH="279360" progId="Equation.DSMT4">
                  <p:embed/>
                </p:oleObj>
              </mc:Choice>
              <mc:Fallback>
                <p:oleObj name="Equation" r:id="rId10" imgW="1422360" imgH="279360" progId="Equation.DSMT4">
                  <p:embed/>
                  <p:pic>
                    <p:nvPicPr>
                      <p:cNvPr id="11273" name="Object 9"/>
                      <p:cNvPicPr>
                        <a:picLocks noChangeAspect="1" noChangeArrowheads="1"/>
                      </p:cNvPicPr>
                      <p:nvPr/>
                    </p:nvPicPr>
                    <p:blipFill>
                      <a:blip r:embed="rId11"/>
                      <a:srcRect/>
                      <a:stretch>
                        <a:fillRect/>
                      </a:stretch>
                    </p:blipFill>
                    <p:spPr bwMode="auto">
                      <a:xfrm>
                        <a:off x="6029326" y="5008563"/>
                        <a:ext cx="3236913"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274" name="Object 10"/>
          <p:cNvGraphicFramePr>
            <a:graphicFrameLocks noChangeAspect="1"/>
          </p:cNvGraphicFramePr>
          <p:nvPr/>
        </p:nvGraphicFramePr>
        <p:xfrm>
          <a:off x="5883276" y="5461000"/>
          <a:ext cx="3457575" cy="700088"/>
        </p:xfrm>
        <a:graphic>
          <a:graphicData uri="http://schemas.openxmlformats.org/presentationml/2006/ole">
            <mc:AlternateContent xmlns:mc="http://schemas.openxmlformats.org/markup-compatibility/2006">
              <mc:Choice xmlns:v="urn:schemas-microsoft-com:vml" Requires="v">
                <p:oleObj name="Equation" r:id="rId12" imgW="1193760" imgH="279360" progId="Equation.DSMT4">
                  <p:embed/>
                </p:oleObj>
              </mc:Choice>
              <mc:Fallback>
                <p:oleObj name="Equation" r:id="rId12" imgW="1193760" imgH="279360" progId="Equation.DSMT4">
                  <p:embed/>
                  <p:pic>
                    <p:nvPicPr>
                      <p:cNvPr id="11274" name="Object 10"/>
                      <p:cNvPicPr>
                        <a:picLocks noChangeAspect="1" noChangeArrowheads="1"/>
                      </p:cNvPicPr>
                      <p:nvPr/>
                    </p:nvPicPr>
                    <p:blipFill>
                      <a:blip r:embed="rId13"/>
                      <a:srcRect/>
                      <a:stretch>
                        <a:fillRect/>
                      </a:stretch>
                    </p:blipFill>
                    <p:spPr bwMode="auto">
                      <a:xfrm>
                        <a:off x="5883276" y="5461000"/>
                        <a:ext cx="3457575" cy="700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124431590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ntr" presetSubtype="3" fill="hold" nodeType="clickEffect">
                                  <p:stCondLst>
                                    <p:cond delay="0"/>
                                  </p:stCondLst>
                                  <p:childTnLst>
                                    <p:set>
                                      <p:cBhvr>
                                        <p:cTn id="6" dur="1" fill="hold">
                                          <p:stCondLst>
                                            <p:cond delay="0"/>
                                          </p:stCondLst>
                                        </p:cTn>
                                        <p:tgtEl>
                                          <p:spTgt spid="11269"/>
                                        </p:tgtEl>
                                        <p:attrNameLst>
                                          <p:attrName>style.visibility</p:attrName>
                                        </p:attrNameLst>
                                      </p:cBhvr>
                                      <p:to>
                                        <p:strVal val="visible"/>
                                      </p:to>
                                    </p:set>
                                    <p:animEffect transition="in" filter="strips(upRight)">
                                      <p:cBhvr>
                                        <p:cTn id="7" dur="500"/>
                                        <p:tgtEl>
                                          <p:spTgt spid="1126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8" presetClass="entr" presetSubtype="3" fill="hold" nodeType="clickEffect">
                                  <p:stCondLst>
                                    <p:cond delay="0"/>
                                  </p:stCondLst>
                                  <p:childTnLst>
                                    <p:set>
                                      <p:cBhvr>
                                        <p:cTn id="11" dur="1" fill="hold">
                                          <p:stCondLst>
                                            <p:cond delay="0"/>
                                          </p:stCondLst>
                                        </p:cTn>
                                        <p:tgtEl>
                                          <p:spTgt spid="11270"/>
                                        </p:tgtEl>
                                        <p:attrNameLst>
                                          <p:attrName>style.visibility</p:attrName>
                                        </p:attrNameLst>
                                      </p:cBhvr>
                                      <p:to>
                                        <p:strVal val="visible"/>
                                      </p:to>
                                    </p:set>
                                    <p:animEffect transition="in" filter="strips(upRight)">
                                      <p:cBhvr>
                                        <p:cTn id="12" dur="500"/>
                                        <p:tgtEl>
                                          <p:spTgt spid="11270"/>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8" presetClass="entr" presetSubtype="3" fill="hold" nodeType="clickEffect">
                                  <p:stCondLst>
                                    <p:cond delay="0"/>
                                  </p:stCondLst>
                                  <p:childTnLst>
                                    <p:set>
                                      <p:cBhvr>
                                        <p:cTn id="16" dur="1" fill="hold">
                                          <p:stCondLst>
                                            <p:cond delay="0"/>
                                          </p:stCondLst>
                                        </p:cTn>
                                        <p:tgtEl>
                                          <p:spTgt spid="11271"/>
                                        </p:tgtEl>
                                        <p:attrNameLst>
                                          <p:attrName>style.visibility</p:attrName>
                                        </p:attrNameLst>
                                      </p:cBhvr>
                                      <p:to>
                                        <p:strVal val="visible"/>
                                      </p:to>
                                    </p:set>
                                    <p:animEffect transition="in" filter="strips(upRight)">
                                      <p:cBhvr>
                                        <p:cTn id="17" dur="500"/>
                                        <p:tgtEl>
                                          <p:spTgt spid="11271"/>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8" presetClass="entr" presetSubtype="3" fill="hold" nodeType="clickEffect">
                                  <p:stCondLst>
                                    <p:cond delay="0"/>
                                  </p:stCondLst>
                                  <p:childTnLst>
                                    <p:set>
                                      <p:cBhvr>
                                        <p:cTn id="21" dur="1" fill="hold">
                                          <p:stCondLst>
                                            <p:cond delay="0"/>
                                          </p:stCondLst>
                                        </p:cTn>
                                        <p:tgtEl>
                                          <p:spTgt spid="11272"/>
                                        </p:tgtEl>
                                        <p:attrNameLst>
                                          <p:attrName>style.visibility</p:attrName>
                                        </p:attrNameLst>
                                      </p:cBhvr>
                                      <p:to>
                                        <p:strVal val="visible"/>
                                      </p:to>
                                    </p:set>
                                    <p:animEffect transition="in" filter="strips(upRight)">
                                      <p:cBhvr>
                                        <p:cTn id="22" dur="500"/>
                                        <p:tgtEl>
                                          <p:spTgt spid="11272"/>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8" presetClass="entr" presetSubtype="3" fill="hold" nodeType="clickEffect">
                                  <p:stCondLst>
                                    <p:cond delay="0"/>
                                  </p:stCondLst>
                                  <p:childTnLst>
                                    <p:set>
                                      <p:cBhvr>
                                        <p:cTn id="26" dur="1" fill="hold">
                                          <p:stCondLst>
                                            <p:cond delay="0"/>
                                          </p:stCondLst>
                                        </p:cTn>
                                        <p:tgtEl>
                                          <p:spTgt spid="11273"/>
                                        </p:tgtEl>
                                        <p:attrNameLst>
                                          <p:attrName>style.visibility</p:attrName>
                                        </p:attrNameLst>
                                      </p:cBhvr>
                                      <p:to>
                                        <p:strVal val="visible"/>
                                      </p:to>
                                    </p:set>
                                    <p:animEffect transition="in" filter="strips(upRight)">
                                      <p:cBhvr>
                                        <p:cTn id="27" dur="500"/>
                                        <p:tgtEl>
                                          <p:spTgt spid="11273"/>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8" presetClass="entr" presetSubtype="3" fill="hold" nodeType="clickEffect">
                                  <p:stCondLst>
                                    <p:cond delay="0"/>
                                  </p:stCondLst>
                                  <p:childTnLst>
                                    <p:set>
                                      <p:cBhvr>
                                        <p:cTn id="31" dur="1" fill="hold">
                                          <p:stCondLst>
                                            <p:cond delay="0"/>
                                          </p:stCondLst>
                                        </p:cTn>
                                        <p:tgtEl>
                                          <p:spTgt spid="11274"/>
                                        </p:tgtEl>
                                        <p:attrNameLst>
                                          <p:attrName>style.visibility</p:attrName>
                                        </p:attrNameLst>
                                      </p:cBhvr>
                                      <p:to>
                                        <p:strVal val="visible"/>
                                      </p:to>
                                    </p:set>
                                    <p:animEffect transition="in" filter="strips(upRight)">
                                      <p:cBhvr>
                                        <p:cTn id="32" dur="500"/>
                                        <p:tgtEl>
                                          <p:spTgt spid="112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a:xfrm>
            <a:off x="2566988" y="692150"/>
            <a:ext cx="7772400" cy="458788"/>
          </a:xfrm>
        </p:spPr>
        <p:txBody>
          <a:bodyPr>
            <a:normAutofit fontScale="90000"/>
          </a:bodyPr>
          <a:lstStyle/>
          <a:p>
            <a:pPr eaLnBrk="1" hangingPunct="1"/>
            <a:r>
              <a:rPr kumimoji="1" lang="en-US" altLang="zh-CN">
                <a:latin typeface="Times New Roman" pitchFamily="18" charset="0"/>
                <a:cs typeface="Times New Roman" pitchFamily="18" charset="0"/>
              </a:rPr>
              <a:t>2.   BP</a:t>
            </a:r>
            <a:r>
              <a:rPr kumimoji="1" lang="zh-CN" altLang="en-US">
                <a:latin typeface="Times New Roman" pitchFamily="18" charset="0"/>
                <a:cs typeface="Times New Roman" pitchFamily="18" charset="0"/>
              </a:rPr>
              <a:t>网络的标准学习算法</a:t>
            </a:r>
          </a:p>
        </p:txBody>
      </p:sp>
      <p:sp>
        <p:nvSpPr>
          <p:cNvPr id="12291" name="Rectangle 3"/>
          <p:cNvSpPr>
            <a:spLocks noGrp="1" noChangeArrowheads="1"/>
          </p:cNvSpPr>
          <p:nvPr>
            <p:ph type="body" idx="1"/>
          </p:nvPr>
        </p:nvSpPr>
        <p:spPr>
          <a:xfrm>
            <a:off x="2520950" y="1514475"/>
            <a:ext cx="7772400" cy="4800600"/>
          </a:xfrm>
        </p:spPr>
        <p:txBody>
          <a:bodyPr/>
          <a:lstStyle/>
          <a:p>
            <a:pPr lvl="1" eaLnBrk="1" hangingPunct="1"/>
            <a:r>
              <a:rPr lang="zh-CN" altLang="en-US" dirty="0">
                <a:latin typeface="Times New Roman" pitchFamily="18" charset="0"/>
                <a:cs typeface="Times New Roman" pitchFamily="18" charset="0"/>
              </a:rPr>
              <a:t>输入层与中间层的连接权值</a:t>
            </a:r>
            <a:r>
              <a:rPr lang="en-US" altLang="zh-CN" dirty="0">
                <a:latin typeface="Times New Roman" pitchFamily="18" charset="0"/>
                <a:cs typeface="Times New Roman" pitchFamily="18" charset="0"/>
              </a:rPr>
              <a:t>:</a:t>
            </a:r>
          </a:p>
          <a:p>
            <a:pPr lvl="1" eaLnBrk="1" hangingPunct="1"/>
            <a:r>
              <a:rPr lang="zh-CN" altLang="en-US" dirty="0">
                <a:latin typeface="Times New Roman" pitchFamily="18" charset="0"/>
                <a:cs typeface="Times New Roman" pitchFamily="18" charset="0"/>
              </a:rPr>
              <a:t>隐含层与输出层的连接权值</a:t>
            </a:r>
            <a:r>
              <a:rPr lang="en-US" altLang="zh-CN" dirty="0">
                <a:latin typeface="Times New Roman" pitchFamily="18" charset="0"/>
                <a:cs typeface="Times New Roman" pitchFamily="18" charset="0"/>
              </a:rPr>
              <a:t>:</a:t>
            </a:r>
          </a:p>
          <a:p>
            <a:pPr lvl="1" eaLnBrk="1" hangingPunct="1"/>
            <a:r>
              <a:rPr lang="zh-CN" altLang="en-US" dirty="0">
                <a:latin typeface="Times New Roman" pitchFamily="18" charset="0"/>
                <a:cs typeface="Times New Roman" pitchFamily="18" charset="0"/>
              </a:rPr>
              <a:t>隐含层各神经元的阈值</a:t>
            </a:r>
            <a:r>
              <a:rPr lang="en-US" altLang="zh-CN" dirty="0">
                <a:latin typeface="Times New Roman" pitchFamily="18" charset="0"/>
                <a:cs typeface="Times New Roman" pitchFamily="18" charset="0"/>
              </a:rPr>
              <a:t>:</a:t>
            </a:r>
          </a:p>
          <a:p>
            <a:pPr lvl="1" eaLnBrk="1" hangingPunct="1"/>
            <a:r>
              <a:rPr lang="zh-CN" altLang="en-US" dirty="0">
                <a:latin typeface="Times New Roman" pitchFamily="18" charset="0"/>
                <a:cs typeface="Times New Roman" pitchFamily="18" charset="0"/>
              </a:rPr>
              <a:t>输出层各神经元的阈值</a:t>
            </a:r>
            <a:r>
              <a:rPr lang="en-US" altLang="zh-CN" dirty="0">
                <a:latin typeface="Times New Roman" pitchFamily="18" charset="0"/>
                <a:cs typeface="Times New Roman" pitchFamily="18" charset="0"/>
              </a:rPr>
              <a:t>:</a:t>
            </a:r>
          </a:p>
          <a:p>
            <a:pPr lvl="1" eaLnBrk="1" hangingPunct="1"/>
            <a:r>
              <a:rPr lang="zh-CN" altLang="en-US" dirty="0">
                <a:latin typeface="Times New Roman" pitchFamily="18" charset="0"/>
                <a:cs typeface="Times New Roman" pitchFamily="18" charset="0"/>
              </a:rPr>
              <a:t>样本数据个数</a:t>
            </a:r>
            <a:r>
              <a:rPr lang="en-US" altLang="zh-CN" dirty="0">
                <a:latin typeface="Times New Roman" pitchFamily="18" charset="0"/>
                <a:cs typeface="Times New Roman" pitchFamily="18" charset="0"/>
              </a:rPr>
              <a:t>:</a:t>
            </a:r>
          </a:p>
          <a:p>
            <a:pPr lvl="1" eaLnBrk="1" hangingPunct="1"/>
            <a:r>
              <a:rPr lang="zh-CN" altLang="en-US" dirty="0">
                <a:latin typeface="Times New Roman" pitchFamily="18" charset="0"/>
                <a:cs typeface="Times New Roman" pitchFamily="18" charset="0"/>
              </a:rPr>
              <a:t>激活函数</a:t>
            </a:r>
            <a:r>
              <a:rPr lang="en-US" altLang="zh-CN" dirty="0">
                <a:latin typeface="Times New Roman" pitchFamily="18" charset="0"/>
                <a:cs typeface="Times New Roman" pitchFamily="18" charset="0"/>
              </a:rPr>
              <a:t>: </a:t>
            </a:r>
          </a:p>
          <a:p>
            <a:pPr lvl="1" eaLnBrk="1" hangingPunct="1"/>
            <a:r>
              <a:rPr lang="zh-CN" altLang="en-US" dirty="0">
                <a:latin typeface="Times New Roman" pitchFamily="18" charset="0"/>
                <a:cs typeface="Times New Roman" pitchFamily="18" charset="0"/>
              </a:rPr>
              <a:t>误差函数：</a:t>
            </a:r>
          </a:p>
          <a:p>
            <a:pPr eaLnBrk="1" hangingPunct="1"/>
            <a:endParaRPr lang="en-US" altLang="zh-CN" dirty="0">
              <a:latin typeface="Times New Roman" pitchFamily="18" charset="0"/>
              <a:cs typeface="Times New Roman" pitchFamily="18" charset="0"/>
            </a:endParaRPr>
          </a:p>
        </p:txBody>
      </p:sp>
      <p:sp>
        <p:nvSpPr>
          <p:cNvPr id="12292" name="Rectangle 4"/>
          <p:cNvSpPr>
            <a:spLocks noChangeArrowheads="1"/>
          </p:cNvSpPr>
          <p:nvPr/>
        </p:nvSpPr>
        <p:spPr bwMode="auto">
          <a:xfrm>
            <a:off x="1524000" y="-184150"/>
            <a:ext cx="18415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latin typeface="Times New Roman" pitchFamily="18" charset="0"/>
              <a:cs typeface="Times New Roman" pitchFamily="18" charset="0"/>
            </a:endParaRPr>
          </a:p>
        </p:txBody>
      </p:sp>
      <p:graphicFrame>
        <p:nvGraphicFramePr>
          <p:cNvPr id="12293" name="Object 5"/>
          <p:cNvGraphicFramePr>
            <a:graphicFrameLocks noChangeAspect="1"/>
          </p:cNvGraphicFramePr>
          <p:nvPr/>
        </p:nvGraphicFramePr>
        <p:xfrm>
          <a:off x="8613776" y="1375048"/>
          <a:ext cx="657225" cy="685800"/>
        </p:xfrm>
        <a:graphic>
          <a:graphicData uri="http://schemas.openxmlformats.org/presentationml/2006/ole">
            <mc:AlternateContent xmlns:mc="http://schemas.openxmlformats.org/markup-compatibility/2006">
              <mc:Choice xmlns:v="urn:schemas-microsoft-com:vml" Requires="v">
                <p:oleObj name="Equation" r:id="rId2" imgW="215640" imgH="228600" progId="Equation.DSMT4">
                  <p:embed/>
                </p:oleObj>
              </mc:Choice>
              <mc:Fallback>
                <p:oleObj name="Equation" r:id="rId2" imgW="215640" imgH="228600" progId="Equation.DSMT4">
                  <p:embed/>
                  <p:pic>
                    <p:nvPicPr>
                      <p:cNvPr id="12293" name="Object 5"/>
                      <p:cNvPicPr>
                        <a:picLocks noChangeAspect="1" noChangeArrowheads="1"/>
                      </p:cNvPicPr>
                      <p:nvPr/>
                    </p:nvPicPr>
                    <p:blipFill>
                      <a:blip r:embed="rId3"/>
                      <a:srcRect/>
                      <a:stretch>
                        <a:fillRect/>
                      </a:stretch>
                    </p:blipFill>
                    <p:spPr bwMode="auto">
                      <a:xfrm>
                        <a:off x="8613776" y="1375048"/>
                        <a:ext cx="657225"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2294" name="Rectangle 6"/>
          <p:cNvSpPr>
            <a:spLocks noChangeArrowheads="1"/>
          </p:cNvSpPr>
          <p:nvPr/>
        </p:nvSpPr>
        <p:spPr bwMode="auto">
          <a:xfrm>
            <a:off x="1524000" y="3144838"/>
            <a:ext cx="18415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latin typeface="Times New Roman" pitchFamily="18" charset="0"/>
              <a:cs typeface="Times New Roman" pitchFamily="18" charset="0"/>
            </a:endParaRPr>
          </a:p>
        </p:txBody>
      </p:sp>
      <p:graphicFrame>
        <p:nvGraphicFramePr>
          <p:cNvPr id="12295" name="Object 7"/>
          <p:cNvGraphicFramePr>
            <a:graphicFrameLocks noChangeAspect="1"/>
          </p:cNvGraphicFramePr>
          <p:nvPr/>
        </p:nvGraphicFramePr>
        <p:xfrm>
          <a:off x="5014914" y="4149726"/>
          <a:ext cx="681037" cy="466725"/>
        </p:xfrm>
        <a:graphic>
          <a:graphicData uri="http://schemas.openxmlformats.org/presentationml/2006/ole">
            <mc:AlternateContent xmlns:mc="http://schemas.openxmlformats.org/markup-compatibility/2006">
              <mc:Choice xmlns:v="urn:schemas-microsoft-com:vml" Requires="v">
                <p:oleObj name="Equation" r:id="rId4" imgW="291960" imgH="203040" progId="Equation.DSMT4">
                  <p:embed/>
                </p:oleObj>
              </mc:Choice>
              <mc:Fallback>
                <p:oleObj name="Equation" r:id="rId4" imgW="291960" imgH="203040" progId="Equation.DSMT4">
                  <p:embed/>
                  <p:pic>
                    <p:nvPicPr>
                      <p:cNvPr id="12295" name="Object 7"/>
                      <p:cNvPicPr>
                        <a:picLocks noChangeAspect="1" noChangeArrowheads="1"/>
                      </p:cNvPicPr>
                      <p:nvPr/>
                    </p:nvPicPr>
                    <p:blipFill>
                      <a:blip r:embed="rId5"/>
                      <a:srcRect/>
                      <a:stretch>
                        <a:fillRect/>
                      </a:stretch>
                    </p:blipFill>
                    <p:spPr bwMode="auto">
                      <a:xfrm>
                        <a:off x="5014914" y="4149726"/>
                        <a:ext cx="681037"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2296" name="Rectangle 8"/>
          <p:cNvSpPr>
            <a:spLocks noChangeArrowheads="1"/>
          </p:cNvSpPr>
          <p:nvPr/>
        </p:nvSpPr>
        <p:spPr bwMode="auto">
          <a:xfrm>
            <a:off x="1524000" y="3130550"/>
            <a:ext cx="18415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latin typeface="Times New Roman" pitchFamily="18" charset="0"/>
              <a:cs typeface="Times New Roman" pitchFamily="18" charset="0"/>
            </a:endParaRPr>
          </a:p>
        </p:txBody>
      </p:sp>
      <p:graphicFrame>
        <p:nvGraphicFramePr>
          <p:cNvPr id="12297" name="Object 9"/>
          <p:cNvGraphicFramePr>
            <a:graphicFrameLocks noChangeAspect="1"/>
          </p:cNvGraphicFramePr>
          <p:nvPr/>
        </p:nvGraphicFramePr>
        <p:xfrm>
          <a:off x="8537575" y="1916832"/>
          <a:ext cx="685800" cy="658812"/>
        </p:xfrm>
        <a:graphic>
          <a:graphicData uri="http://schemas.openxmlformats.org/presentationml/2006/ole">
            <mc:AlternateContent xmlns:mc="http://schemas.openxmlformats.org/markup-compatibility/2006">
              <mc:Choice xmlns:v="urn:schemas-microsoft-com:vml" Requires="v">
                <p:oleObj name="Equation" r:id="rId6" imgW="241200" imgH="228600" progId="Equation.DSMT4">
                  <p:embed/>
                </p:oleObj>
              </mc:Choice>
              <mc:Fallback>
                <p:oleObj name="Equation" r:id="rId6" imgW="241200" imgH="228600" progId="Equation.DSMT4">
                  <p:embed/>
                  <p:pic>
                    <p:nvPicPr>
                      <p:cNvPr id="12297" name="Object 9"/>
                      <p:cNvPicPr>
                        <a:picLocks noChangeAspect="1" noChangeArrowheads="1"/>
                      </p:cNvPicPr>
                      <p:nvPr/>
                    </p:nvPicPr>
                    <p:blipFill>
                      <a:blip r:embed="rId7"/>
                      <a:srcRect/>
                      <a:stretch>
                        <a:fillRect/>
                      </a:stretch>
                    </p:blipFill>
                    <p:spPr bwMode="auto">
                      <a:xfrm>
                        <a:off x="8537575" y="1916832"/>
                        <a:ext cx="685800" cy="658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2298" name="Rectangle 10"/>
          <p:cNvSpPr>
            <a:spLocks noChangeArrowheads="1"/>
          </p:cNvSpPr>
          <p:nvPr/>
        </p:nvSpPr>
        <p:spPr bwMode="auto">
          <a:xfrm>
            <a:off x="1524000" y="3130550"/>
            <a:ext cx="18415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latin typeface="Times New Roman" pitchFamily="18" charset="0"/>
              <a:cs typeface="Times New Roman" pitchFamily="18" charset="0"/>
            </a:endParaRPr>
          </a:p>
        </p:txBody>
      </p:sp>
      <p:graphicFrame>
        <p:nvGraphicFramePr>
          <p:cNvPr id="12299" name="Object 11"/>
          <p:cNvGraphicFramePr>
            <a:graphicFrameLocks noChangeAspect="1"/>
          </p:cNvGraphicFramePr>
          <p:nvPr/>
        </p:nvGraphicFramePr>
        <p:xfrm>
          <a:off x="7927976" y="2492896"/>
          <a:ext cx="377825" cy="533400"/>
        </p:xfrm>
        <a:graphic>
          <a:graphicData uri="http://schemas.openxmlformats.org/presentationml/2006/ole">
            <mc:AlternateContent xmlns:mc="http://schemas.openxmlformats.org/markup-compatibility/2006">
              <mc:Choice xmlns:v="urn:schemas-microsoft-com:vml" Requires="v">
                <p:oleObj name="Equation" r:id="rId8" imgW="164880" imgH="228600" progId="Equation.DSMT4">
                  <p:embed/>
                </p:oleObj>
              </mc:Choice>
              <mc:Fallback>
                <p:oleObj name="Equation" r:id="rId8" imgW="164880" imgH="228600" progId="Equation.DSMT4">
                  <p:embed/>
                  <p:pic>
                    <p:nvPicPr>
                      <p:cNvPr id="12299" name="Object 11"/>
                      <p:cNvPicPr>
                        <a:picLocks noChangeAspect="1" noChangeArrowheads="1"/>
                      </p:cNvPicPr>
                      <p:nvPr/>
                    </p:nvPicPr>
                    <p:blipFill>
                      <a:blip r:embed="rId9"/>
                      <a:srcRect/>
                      <a:stretch>
                        <a:fillRect/>
                      </a:stretch>
                    </p:blipFill>
                    <p:spPr bwMode="auto">
                      <a:xfrm>
                        <a:off x="7927976" y="2492896"/>
                        <a:ext cx="377825"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2300" name="Rectangle 12"/>
          <p:cNvSpPr>
            <a:spLocks noChangeArrowheads="1"/>
          </p:cNvSpPr>
          <p:nvPr/>
        </p:nvSpPr>
        <p:spPr bwMode="auto">
          <a:xfrm>
            <a:off x="1524000" y="-184150"/>
            <a:ext cx="18415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latin typeface="Times New Roman" pitchFamily="18" charset="0"/>
              <a:cs typeface="Times New Roman" pitchFamily="18" charset="0"/>
            </a:endParaRPr>
          </a:p>
        </p:txBody>
      </p:sp>
      <p:graphicFrame>
        <p:nvGraphicFramePr>
          <p:cNvPr id="12301" name="Object 13"/>
          <p:cNvGraphicFramePr>
            <a:graphicFrameLocks noChangeAspect="1"/>
          </p:cNvGraphicFramePr>
          <p:nvPr/>
        </p:nvGraphicFramePr>
        <p:xfrm>
          <a:off x="6167438" y="3703639"/>
          <a:ext cx="1676400" cy="441325"/>
        </p:xfrm>
        <a:graphic>
          <a:graphicData uri="http://schemas.openxmlformats.org/presentationml/2006/ole">
            <mc:AlternateContent xmlns:mc="http://schemas.openxmlformats.org/markup-compatibility/2006">
              <mc:Choice xmlns:v="urn:schemas-microsoft-com:vml" Requires="v">
                <p:oleObj name="Equation" r:id="rId10" imgW="774360" imgH="203040" progId="Equation.DSMT4">
                  <p:embed/>
                </p:oleObj>
              </mc:Choice>
              <mc:Fallback>
                <p:oleObj name="Equation" r:id="rId10" imgW="774360" imgH="203040" progId="Equation.DSMT4">
                  <p:embed/>
                  <p:pic>
                    <p:nvPicPr>
                      <p:cNvPr id="12301" name="Object 13"/>
                      <p:cNvPicPr>
                        <a:picLocks noChangeAspect="1" noChangeArrowheads="1"/>
                      </p:cNvPicPr>
                      <p:nvPr/>
                    </p:nvPicPr>
                    <p:blipFill>
                      <a:blip r:embed="rId11"/>
                      <a:srcRect/>
                      <a:stretch>
                        <a:fillRect/>
                      </a:stretch>
                    </p:blipFill>
                    <p:spPr bwMode="auto">
                      <a:xfrm>
                        <a:off x="6167438" y="3703639"/>
                        <a:ext cx="1676400" cy="4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2302" name="Rectangle 14"/>
          <p:cNvSpPr>
            <a:spLocks noChangeArrowheads="1"/>
          </p:cNvSpPr>
          <p:nvPr/>
        </p:nvSpPr>
        <p:spPr bwMode="auto">
          <a:xfrm>
            <a:off x="1524000" y="-184150"/>
            <a:ext cx="18415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latin typeface="Times New Roman" pitchFamily="18" charset="0"/>
              <a:cs typeface="Times New Roman" pitchFamily="18" charset="0"/>
            </a:endParaRPr>
          </a:p>
        </p:txBody>
      </p:sp>
      <p:graphicFrame>
        <p:nvGraphicFramePr>
          <p:cNvPr id="12303" name="Object 15"/>
          <p:cNvGraphicFramePr>
            <a:graphicFrameLocks noChangeAspect="1"/>
          </p:cNvGraphicFramePr>
          <p:nvPr/>
        </p:nvGraphicFramePr>
        <p:xfrm>
          <a:off x="7775575" y="3068960"/>
          <a:ext cx="355600" cy="533400"/>
        </p:xfrm>
        <a:graphic>
          <a:graphicData uri="http://schemas.openxmlformats.org/presentationml/2006/ole">
            <mc:AlternateContent xmlns:mc="http://schemas.openxmlformats.org/markup-compatibility/2006">
              <mc:Choice xmlns:v="urn:schemas-microsoft-com:vml" Requires="v">
                <p:oleObj name="Equation" r:id="rId12" imgW="152280" imgH="228600" progId="Equation.DSMT4">
                  <p:embed/>
                </p:oleObj>
              </mc:Choice>
              <mc:Fallback>
                <p:oleObj name="Equation" r:id="rId12" imgW="152280" imgH="228600" progId="Equation.DSMT4">
                  <p:embed/>
                  <p:pic>
                    <p:nvPicPr>
                      <p:cNvPr id="12303" name="Object 15"/>
                      <p:cNvPicPr>
                        <a:picLocks noChangeAspect="1" noChangeArrowheads="1"/>
                      </p:cNvPicPr>
                      <p:nvPr/>
                    </p:nvPicPr>
                    <p:blipFill>
                      <a:blip r:embed="rId13"/>
                      <a:srcRect/>
                      <a:stretch>
                        <a:fillRect/>
                      </a:stretch>
                    </p:blipFill>
                    <p:spPr bwMode="auto">
                      <a:xfrm>
                        <a:off x="7775575" y="3068960"/>
                        <a:ext cx="3556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2304" name="Rectangle 16"/>
          <p:cNvSpPr>
            <a:spLocks noChangeArrowheads="1"/>
          </p:cNvSpPr>
          <p:nvPr/>
        </p:nvSpPr>
        <p:spPr bwMode="auto">
          <a:xfrm>
            <a:off x="1524000" y="-184150"/>
            <a:ext cx="18415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latin typeface="Times New Roman" pitchFamily="18" charset="0"/>
              <a:cs typeface="Times New Roman" pitchFamily="18" charset="0"/>
            </a:endParaRPr>
          </a:p>
        </p:txBody>
      </p:sp>
      <p:graphicFrame>
        <p:nvGraphicFramePr>
          <p:cNvPr id="12305" name="Object 17"/>
          <p:cNvGraphicFramePr>
            <a:graphicFrameLocks noChangeAspect="1"/>
          </p:cNvGraphicFramePr>
          <p:nvPr/>
        </p:nvGraphicFramePr>
        <p:xfrm>
          <a:off x="5447929" y="4437112"/>
          <a:ext cx="3806825" cy="1008062"/>
        </p:xfrm>
        <a:graphic>
          <a:graphicData uri="http://schemas.openxmlformats.org/presentationml/2006/ole">
            <mc:AlternateContent xmlns:mc="http://schemas.openxmlformats.org/markup-compatibility/2006">
              <mc:Choice xmlns:v="urn:schemas-microsoft-com:vml" Requires="v">
                <p:oleObj name="Equation" r:id="rId14" imgW="1612800" imgH="431640" progId="Equation.DSMT4">
                  <p:embed/>
                </p:oleObj>
              </mc:Choice>
              <mc:Fallback>
                <p:oleObj name="Equation" r:id="rId14" imgW="1612800" imgH="431640" progId="Equation.DSMT4">
                  <p:embed/>
                  <p:pic>
                    <p:nvPicPr>
                      <p:cNvPr id="12305" name="Object 17"/>
                      <p:cNvPicPr>
                        <a:picLocks noChangeAspect="1" noChangeArrowheads="1"/>
                      </p:cNvPicPr>
                      <p:nvPr/>
                    </p:nvPicPr>
                    <p:blipFill>
                      <a:blip r:embed="rId15"/>
                      <a:srcRect/>
                      <a:stretch>
                        <a:fillRect/>
                      </a:stretch>
                    </p:blipFill>
                    <p:spPr bwMode="auto">
                      <a:xfrm>
                        <a:off x="5447929" y="4437112"/>
                        <a:ext cx="3806825" cy="100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182927788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0" presetClass="entr" presetSubtype="0" fill="hold" nodeType="clickEffect">
                                  <p:stCondLst>
                                    <p:cond delay="0"/>
                                  </p:stCondLst>
                                  <p:childTnLst>
                                    <p:set>
                                      <p:cBhvr>
                                        <p:cTn id="6" dur="1" fill="hold">
                                          <p:stCondLst>
                                            <p:cond delay="0"/>
                                          </p:stCondLst>
                                        </p:cTn>
                                        <p:tgtEl>
                                          <p:spTgt spid="12293"/>
                                        </p:tgtEl>
                                        <p:attrNameLst>
                                          <p:attrName>style.visibility</p:attrName>
                                        </p:attrNameLst>
                                      </p:cBhvr>
                                      <p:to>
                                        <p:strVal val="visible"/>
                                      </p:to>
                                    </p:set>
                                    <p:animEffect transition="in" filter="wedge">
                                      <p:cBhvr>
                                        <p:cTn id="7" dur="500"/>
                                        <p:tgtEl>
                                          <p:spTgt spid="1229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0" presetClass="entr" presetSubtype="0" fill="hold" nodeType="clickEffect">
                                  <p:stCondLst>
                                    <p:cond delay="0"/>
                                  </p:stCondLst>
                                  <p:childTnLst>
                                    <p:set>
                                      <p:cBhvr>
                                        <p:cTn id="11" dur="1" fill="hold">
                                          <p:stCondLst>
                                            <p:cond delay="0"/>
                                          </p:stCondLst>
                                        </p:cTn>
                                        <p:tgtEl>
                                          <p:spTgt spid="12297"/>
                                        </p:tgtEl>
                                        <p:attrNameLst>
                                          <p:attrName>style.visibility</p:attrName>
                                        </p:attrNameLst>
                                      </p:cBhvr>
                                      <p:to>
                                        <p:strVal val="visible"/>
                                      </p:to>
                                    </p:set>
                                    <p:animEffect transition="in" filter="wedge">
                                      <p:cBhvr>
                                        <p:cTn id="12" dur="500"/>
                                        <p:tgtEl>
                                          <p:spTgt spid="1229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0" presetClass="entr" presetSubtype="0" fill="hold" nodeType="clickEffect">
                                  <p:stCondLst>
                                    <p:cond delay="0"/>
                                  </p:stCondLst>
                                  <p:childTnLst>
                                    <p:set>
                                      <p:cBhvr>
                                        <p:cTn id="16" dur="1" fill="hold">
                                          <p:stCondLst>
                                            <p:cond delay="0"/>
                                          </p:stCondLst>
                                        </p:cTn>
                                        <p:tgtEl>
                                          <p:spTgt spid="12299"/>
                                        </p:tgtEl>
                                        <p:attrNameLst>
                                          <p:attrName>style.visibility</p:attrName>
                                        </p:attrNameLst>
                                      </p:cBhvr>
                                      <p:to>
                                        <p:strVal val="visible"/>
                                      </p:to>
                                    </p:set>
                                    <p:animEffect transition="in" filter="wedge">
                                      <p:cBhvr>
                                        <p:cTn id="17" dur="500"/>
                                        <p:tgtEl>
                                          <p:spTgt spid="12299"/>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0" presetClass="entr" presetSubtype="0" fill="hold" nodeType="clickEffect">
                                  <p:stCondLst>
                                    <p:cond delay="0"/>
                                  </p:stCondLst>
                                  <p:childTnLst>
                                    <p:set>
                                      <p:cBhvr>
                                        <p:cTn id="21" dur="1" fill="hold">
                                          <p:stCondLst>
                                            <p:cond delay="0"/>
                                          </p:stCondLst>
                                        </p:cTn>
                                        <p:tgtEl>
                                          <p:spTgt spid="12303"/>
                                        </p:tgtEl>
                                        <p:attrNameLst>
                                          <p:attrName>style.visibility</p:attrName>
                                        </p:attrNameLst>
                                      </p:cBhvr>
                                      <p:to>
                                        <p:strVal val="visible"/>
                                      </p:to>
                                    </p:set>
                                    <p:animEffect transition="in" filter="wedge">
                                      <p:cBhvr>
                                        <p:cTn id="22" dur="500"/>
                                        <p:tgtEl>
                                          <p:spTgt spid="12303"/>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0" presetClass="entr" presetSubtype="0" fill="hold" nodeType="clickEffect">
                                  <p:stCondLst>
                                    <p:cond delay="0"/>
                                  </p:stCondLst>
                                  <p:childTnLst>
                                    <p:set>
                                      <p:cBhvr>
                                        <p:cTn id="26" dur="1" fill="hold">
                                          <p:stCondLst>
                                            <p:cond delay="0"/>
                                          </p:stCondLst>
                                        </p:cTn>
                                        <p:tgtEl>
                                          <p:spTgt spid="12301"/>
                                        </p:tgtEl>
                                        <p:attrNameLst>
                                          <p:attrName>style.visibility</p:attrName>
                                        </p:attrNameLst>
                                      </p:cBhvr>
                                      <p:to>
                                        <p:strVal val="visible"/>
                                      </p:to>
                                    </p:set>
                                    <p:animEffect transition="in" filter="wedge">
                                      <p:cBhvr>
                                        <p:cTn id="27" dur="500"/>
                                        <p:tgtEl>
                                          <p:spTgt spid="12301"/>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0" presetClass="entr" presetSubtype="0" fill="hold" nodeType="clickEffect">
                                  <p:stCondLst>
                                    <p:cond delay="0"/>
                                  </p:stCondLst>
                                  <p:childTnLst>
                                    <p:set>
                                      <p:cBhvr>
                                        <p:cTn id="31" dur="1" fill="hold">
                                          <p:stCondLst>
                                            <p:cond delay="0"/>
                                          </p:stCondLst>
                                        </p:cTn>
                                        <p:tgtEl>
                                          <p:spTgt spid="12295"/>
                                        </p:tgtEl>
                                        <p:attrNameLst>
                                          <p:attrName>style.visibility</p:attrName>
                                        </p:attrNameLst>
                                      </p:cBhvr>
                                      <p:to>
                                        <p:strVal val="visible"/>
                                      </p:to>
                                    </p:set>
                                    <p:animEffect transition="in" filter="wedge">
                                      <p:cBhvr>
                                        <p:cTn id="32" dur="500"/>
                                        <p:tgtEl>
                                          <p:spTgt spid="12295"/>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0" presetClass="entr" presetSubtype="0" fill="hold" nodeType="clickEffect">
                                  <p:stCondLst>
                                    <p:cond delay="0"/>
                                  </p:stCondLst>
                                  <p:childTnLst>
                                    <p:set>
                                      <p:cBhvr>
                                        <p:cTn id="36" dur="1" fill="hold">
                                          <p:stCondLst>
                                            <p:cond delay="0"/>
                                          </p:stCondLst>
                                        </p:cTn>
                                        <p:tgtEl>
                                          <p:spTgt spid="12305"/>
                                        </p:tgtEl>
                                        <p:attrNameLst>
                                          <p:attrName>style.visibility</p:attrName>
                                        </p:attrNameLst>
                                      </p:cBhvr>
                                      <p:to>
                                        <p:strVal val="visible"/>
                                      </p:to>
                                    </p:set>
                                    <p:animEffect transition="in" filter="wedge">
                                      <p:cBhvr>
                                        <p:cTn id="37" dur="500"/>
                                        <p:tgtEl>
                                          <p:spTgt spid="123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pPr eaLnBrk="1" hangingPunct="1"/>
            <a:r>
              <a:rPr kumimoji="1" lang="en-US" altLang="zh-CN">
                <a:latin typeface="Times New Roman" pitchFamily="18" charset="0"/>
                <a:cs typeface="Times New Roman" pitchFamily="18" charset="0"/>
              </a:rPr>
              <a:t>2.   BP</a:t>
            </a:r>
            <a:r>
              <a:rPr kumimoji="1" lang="zh-CN" altLang="en-US">
                <a:latin typeface="Times New Roman" pitchFamily="18" charset="0"/>
                <a:cs typeface="Times New Roman" pitchFamily="18" charset="0"/>
              </a:rPr>
              <a:t>网络的标准学习算法</a:t>
            </a:r>
          </a:p>
        </p:txBody>
      </p:sp>
      <p:sp>
        <p:nvSpPr>
          <p:cNvPr id="13315" name="Rectangle 3"/>
          <p:cNvSpPr>
            <a:spLocks noGrp="1" noChangeArrowheads="1"/>
          </p:cNvSpPr>
          <p:nvPr>
            <p:ph type="body" idx="1"/>
          </p:nvPr>
        </p:nvSpPr>
        <p:spPr>
          <a:xfrm>
            <a:off x="2495550" y="1412875"/>
            <a:ext cx="7772400" cy="4114800"/>
          </a:xfrm>
        </p:spPr>
        <p:txBody>
          <a:bodyPr/>
          <a:lstStyle/>
          <a:p>
            <a:pPr eaLnBrk="1" hangingPunct="1"/>
            <a:r>
              <a:rPr lang="zh-CN" altLang="en-US" dirty="0">
                <a:latin typeface="Times New Roman" pitchFamily="18" charset="0"/>
                <a:cs typeface="Times New Roman" pitchFamily="18" charset="0"/>
              </a:rPr>
              <a:t>第一步，网络初始化 </a:t>
            </a:r>
          </a:p>
          <a:p>
            <a:pPr lvl="1" eaLnBrk="1" hangingPunct="1"/>
            <a:r>
              <a:rPr lang="zh-CN" altLang="en-US" dirty="0">
                <a:latin typeface="Times New Roman" pitchFamily="18" charset="0"/>
                <a:cs typeface="Times New Roman" pitchFamily="18" charset="0"/>
              </a:rPr>
              <a:t>给各连接权值分别赋一个区间（</a:t>
            </a:r>
            <a:r>
              <a:rPr lang="en-US" altLang="zh-CN" dirty="0">
                <a:latin typeface="Times New Roman" pitchFamily="18" charset="0"/>
                <a:cs typeface="Times New Roman" pitchFamily="18" charset="0"/>
              </a:rPr>
              <a:t>-1</a:t>
            </a:r>
            <a:r>
              <a:rPr lang="zh-CN" altLang="en-US" dirty="0">
                <a:latin typeface="Times New Roman" pitchFamily="18" charset="0"/>
                <a:cs typeface="Times New Roman" pitchFamily="18" charset="0"/>
              </a:rPr>
              <a:t>，</a:t>
            </a:r>
            <a:r>
              <a:rPr lang="en-US" altLang="zh-CN" dirty="0">
                <a:latin typeface="Times New Roman" pitchFamily="18" charset="0"/>
                <a:cs typeface="Times New Roman" pitchFamily="18" charset="0"/>
              </a:rPr>
              <a:t>1</a:t>
            </a:r>
            <a:r>
              <a:rPr lang="zh-CN" altLang="en-US" dirty="0">
                <a:latin typeface="Times New Roman" pitchFamily="18" charset="0"/>
                <a:cs typeface="Times New Roman" pitchFamily="18" charset="0"/>
              </a:rPr>
              <a:t>）内的随机数，设定误差函数</a:t>
            </a:r>
            <a:r>
              <a:rPr lang="en-US" altLang="zh-CN" dirty="0">
                <a:latin typeface="Times New Roman" pitchFamily="18" charset="0"/>
                <a:cs typeface="Times New Roman" pitchFamily="18" charset="0"/>
              </a:rPr>
              <a:t>e</a:t>
            </a:r>
            <a:r>
              <a:rPr lang="zh-CN" altLang="en-US" dirty="0">
                <a:latin typeface="Times New Roman" pitchFamily="18" charset="0"/>
                <a:cs typeface="Times New Roman" pitchFamily="18" charset="0"/>
              </a:rPr>
              <a:t>，给定计算精度值   和最大学习次数</a:t>
            </a:r>
            <a:r>
              <a:rPr lang="en-US" altLang="zh-CN" dirty="0">
                <a:latin typeface="Times New Roman" pitchFamily="18" charset="0"/>
                <a:cs typeface="Times New Roman" pitchFamily="18" charset="0"/>
              </a:rPr>
              <a:t>M</a:t>
            </a:r>
            <a:r>
              <a:rPr lang="zh-CN" altLang="en-US" dirty="0">
                <a:latin typeface="Times New Roman" pitchFamily="18" charset="0"/>
                <a:cs typeface="Times New Roman" pitchFamily="18" charset="0"/>
              </a:rPr>
              <a:t>。</a:t>
            </a:r>
          </a:p>
          <a:p>
            <a:pPr eaLnBrk="1" hangingPunct="1"/>
            <a:r>
              <a:rPr lang="zh-CN" altLang="en-US" dirty="0">
                <a:latin typeface="Times New Roman" pitchFamily="18" charset="0"/>
                <a:cs typeface="Times New Roman" pitchFamily="18" charset="0"/>
              </a:rPr>
              <a:t>第二步</a:t>
            </a:r>
            <a:r>
              <a:rPr lang="en-US" altLang="zh-CN" dirty="0">
                <a:latin typeface="Times New Roman" pitchFamily="18" charset="0"/>
                <a:cs typeface="Times New Roman" pitchFamily="18" charset="0"/>
              </a:rPr>
              <a:t>,</a:t>
            </a:r>
            <a:r>
              <a:rPr lang="zh-CN" altLang="en-US" dirty="0">
                <a:latin typeface="Times New Roman" pitchFamily="18" charset="0"/>
                <a:cs typeface="Times New Roman" pitchFamily="18" charset="0"/>
              </a:rPr>
              <a:t>随机选取第     个输入样本及对应期望输出  </a:t>
            </a:r>
          </a:p>
        </p:txBody>
      </p:sp>
      <p:graphicFrame>
        <p:nvGraphicFramePr>
          <p:cNvPr id="13316" name="Object 4"/>
          <p:cNvGraphicFramePr>
            <a:graphicFrameLocks noChangeAspect="1"/>
          </p:cNvGraphicFramePr>
          <p:nvPr/>
        </p:nvGraphicFramePr>
        <p:xfrm>
          <a:off x="3719737" y="2924945"/>
          <a:ext cx="277813" cy="358775"/>
        </p:xfrm>
        <a:graphic>
          <a:graphicData uri="http://schemas.openxmlformats.org/presentationml/2006/ole">
            <mc:AlternateContent xmlns:mc="http://schemas.openxmlformats.org/markup-compatibility/2006">
              <mc:Choice xmlns:v="urn:schemas-microsoft-com:vml" Requires="v">
                <p:oleObj name="Equation" r:id="rId2" imgW="126720" imgH="139680" progId="Equation.DSMT4">
                  <p:embed/>
                </p:oleObj>
              </mc:Choice>
              <mc:Fallback>
                <p:oleObj name="Equation" r:id="rId2" imgW="126720" imgH="139680" progId="Equation.DSMT4">
                  <p:embed/>
                  <p:pic>
                    <p:nvPicPr>
                      <p:cNvPr id="13316" name="Object 4"/>
                      <p:cNvPicPr>
                        <a:picLocks noChangeAspect="1" noChangeArrowheads="1"/>
                      </p:cNvPicPr>
                      <p:nvPr/>
                    </p:nvPicPr>
                    <p:blipFill>
                      <a:blip r:embed="rId3"/>
                      <a:srcRect/>
                      <a:stretch>
                        <a:fillRect/>
                      </a:stretch>
                    </p:blipFill>
                    <p:spPr bwMode="auto">
                      <a:xfrm>
                        <a:off x="3719737" y="2924945"/>
                        <a:ext cx="277813" cy="35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3317" name="Object 5"/>
          <p:cNvGraphicFramePr>
            <a:graphicFrameLocks noChangeAspect="1"/>
          </p:cNvGraphicFramePr>
          <p:nvPr/>
        </p:nvGraphicFramePr>
        <p:xfrm>
          <a:off x="6312024" y="3429000"/>
          <a:ext cx="323850" cy="433388"/>
        </p:xfrm>
        <a:graphic>
          <a:graphicData uri="http://schemas.openxmlformats.org/presentationml/2006/ole">
            <mc:AlternateContent xmlns:mc="http://schemas.openxmlformats.org/markup-compatibility/2006">
              <mc:Choice xmlns:v="urn:schemas-microsoft-com:vml" Requires="v">
                <p:oleObj name="Equation" r:id="rId4" imgW="126720" imgH="177480" progId="Equation.DSMT4">
                  <p:embed/>
                </p:oleObj>
              </mc:Choice>
              <mc:Fallback>
                <p:oleObj name="Equation" r:id="rId4" imgW="126720" imgH="177480" progId="Equation.DSMT4">
                  <p:embed/>
                  <p:pic>
                    <p:nvPicPr>
                      <p:cNvPr id="13317" name="Object 5"/>
                      <p:cNvPicPr>
                        <a:picLocks noChangeAspect="1" noChangeArrowheads="1"/>
                      </p:cNvPicPr>
                      <p:nvPr/>
                    </p:nvPicPr>
                    <p:blipFill>
                      <a:blip r:embed="rId5"/>
                      <a:srcRect/>
                      <a:stretch>
                        <a:fillRect/>
                      </a:stretch>
                    </p:blipFill>
                    <p:spPr bwMode="auto">
                      <a:xfrm>
                        <a:off x="6312024" y="3429000"/>
                        <a:ext cx="323850" cy="43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3318" name="Object 6"/>
          <p:cNvGraphicFramePr>
            <a:graphicFrameLocks noChangeAspect="1"/>
          </p:cNvGraphicFramePr>
          <p:nvPr/>
        </p:nvGraphicFramePr>
        <p:xfrm>
          <a:off x="3252788" y="4581525"/>
          <a:ext cx="5327650" cy="757238"/>
        </p:xfrm>
        <a:graphic>
          <a:graphicData uri="http://schemas.openxmlformats.org/presentationml/2006/ole">
            <mc:AlternateContent xmlns:mc="http://schemas.openxmlformats.org/markup-compatibility/2006">
              <mc:Choice xmlns:v="urn:schemas-microsoft-com:vml" Requires="v">
                <p:oleObj name="Equation" r:id="rId6" imgW="1854000" imgH="253800" progId="Equation.DSMT4">
                  <p:embed/>
                </p:oleObj>
              </mc:Choice>
              <mc:Fallback>
                <p:oleObj name="Equation" r:id="rId6" imgW="1854000" imgH="253800" progId="Equation.DSMT4">
                  <p:embed/>
                  <p:pic>
                    <p:nvPicPr>
                      <p:cNvPr id="13318" name="Object 6"/>
                      <p:cNvPicPr>
                        <a:picLocks noChangeAspect="1" noChangeArrowheads="1"/>
                      </p:cNvPicPr>
                      <p:nvPr/>
                    </p:nvPicPr>
                    <p:blipFill>
                      <a:blip r:embed="rId7"/>
                      <a:srcRect/>
                      <a:stretch>
                        <a:fillRect/>
                      </a:stretch>
                    </p:blipFill>
                    <p:spPr bwMode="auto">
                      <a:xfrm>
                        <a:off x="3252788" y="4581525"/>
                        <a:ext cx="5327650" cy="757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3319" name="Object 7"/>
          <p:cNvGraphicFramePr>
            <a:graphicFrameLocks noChangeAspect="1"/>
          </p:cNvGraphicFramePr>
          <p:nvPr/>
        </p:nvGraphicFramePr>
        <p:xfrm>
          <a:off x="3216276" y="5229225"/>
          <a:ext cx="5400675" cy="757238"/>
        </p:xfrm>
        <a:graphic>
          <a:graphicData uri="http://schemas.openxmlformats.org/presentationml/2006/ole">
            <mc:AlternateContent xmlns:mc="http://schemas.openxmlformats.org/markup-compatibility/2006">
              <mc:Choice xmlns:v="urn:schemas-microsoft-com:vml" Requires="v">
                <p:oleObj name="Equation" r:id="rId8" imgW="1942920" imgH="279360" progId="Equation.DSMT4">
                  <p:embed/>
                </p:oleObj>
              </mc:Choice>
              <mc:Fallback>
                <p:oleObj name="Equation" r:id="rId8" imgW="1942920" imgH="279360" progId="Equation.DSMT4">
                  <p:embed/>
                  <p:pic>
                    <p:nvPicPr>
                      <p:cNvPr id="13319" name="Object 7"/>
                      <p:cNvPicPr>
                        <a:picLocks noChangeAspect="1" noChangeArrowheads="1"/>
                      </p:cNvPicPr>
                      <p:nvPr/>
                    </p:nvPicPr>
                    <p:blipFill>
                      <a:blip r:embed="rId9"/>
                      <a:srcRect/>
                      <a:stretch>
                        <a:fillRect/>
                      </a:stretch>
                    </p:blipFill>
                    <p:spPr bwMode="auto">
                      <a:xfrm>
                        <a:off x="3216276" y="5229225"/>
                        <a:ext cx="5400675" cy="757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165245132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ntr" presetSubtype="3" fill="hold" nodeType="clickEffect">
                                  <p:stCondLst>
                                    <p:cond delay="0"/>
                                  </p:stCondLst>
                                  <p:childTnLst>
                                    <p:set>
                                      <p:cBhvr>
                                        <p:cTn id="6" dur="1" fill="hold">
                                          <p:stCondLst>
                                            <p:cond delay="0"/>
                                          </p:stCondLst>
                                        </p:cTn>
                                        <p:tgtEl>
                                          <p:spTgt spid="13315">
                                            <p:txEl>
                                              <p:pRg st="0" end="0"/>
                                            </p:txEl>
                                          </p:spTgt>
                                        </p:tgtEl>
                                        <p:attrNameLst>
                                          <p:attrName>style.visibility</p:attrName>
                                        </p:attrNameLst>
                                      </p:cBhvr>
                                      <p:to>
                                        <p:strVal val="visible"/>
                                      </p:to>
                                    </p:set>
                                    <p:animEffect transition="in" filter="strips(upRight)">
                                      <p:cBhvr>
                                        <p:cTn id="7" dur="500"/>
                                        <p:tgtEl>
                                          <p:spTgt spid="13315">
                                            <p:txEl>
                                              <p:pRg st="0" end="0"/>
                                            </p:txEl>
                                          </p:spTgt>
                                        </p:tgtEl>
                                      </p:cBhvr>
                                    </p:animEffect>
                                  </p:childTnLst>
                                </p:cTn>
                              </p:par>
                              <p:par>
                                <p:cTn id="8" presetID="18" presetClass="entr" presetSubtype="3" fill="hold" nodeType="withEffect">
                                  <p:stCondLst>
                                    <p:cond delay="0"/>
                                  </p:stCondLst>
                                  <p:childTnLst>
                                    <p:set>
                                      <p:cBhvr>
                                        <p:cTn id="9" dur="1" fill="hold">
                                          <p:stCondLst>
                                            <p:cond delay="0"/>
                                          </p:stCondLst>
                                        </p:cTn>
                                        <p:tgtEl>
                                          <p:spTgt spid="13315">
                                            <p:txEl>
                                              <p:pRg st="1" end="1"/>
                                            </p:txEl>
                                          </p:spTgt>
                                        </p:tgtEl>
                                        <p:attrNameLst>
                                          <p:attrName>style.visibility</p:attrName>
                                        </p:attrNameLst>
                                      </p:cBhvr>
                                      <p:to>
                                        <p:strVal val="visible"/>
                                      </p:to>
                                    </p:set>
                                    <p:animEffect transition="in" filter="strips(upRight)">
                                      <p:cBhvr>
                                        <p:cTn id="10" dur="500"/>
                                        <p:tgtEl>
                                          <p:spTgt spid="13315">
                                            <p:txEl>
                                              <p:pRg st="1" end="1"/>
                                            </p:txEl>
                                          </p:spTgt>
                                        </p:tgtEl>
                                      </p:cBhvr>
                                    </p:animEffect>
                                  </p:childTnLst>
                                </p:cTn>
                              </p:par>
                              <p:par>
                                <p:cTn id="11" presetID="18" presetClass="entr" presetSubtype="12" fill="hold" nodeType="withEffect">
                                  <p:stCondLst>
                                    <p:cond delay="0"/>
                                  </p:stCondLst>
                                  <p:childTnLst>
                                    <p:set>
                                      <p:cBhvr>
                                        <p:cTn id="12" dur="1" fill="hold">
                                          <p:stCondLst>
                                            <p:cond delay="0"/>
                                          </p:stCondLst>
                                        </p:cTn>
                                        <p:tgtEl>
                                          <p:spTgt spid="13316"/>
                                        </p:tgtEl>
                                        <p:attrNameLst>
                                          <p:attrName>style.visibility</p:attrName>
                                        </p:attrNameLst>
                                      </p:cBhvr>
                                      <p:to>
                                        <p:strVal val="visible"/>
                                      </p:to>
                                    </p:set>
                                    <p:animEffect transition="in" filter="strips(downLeft)">
                                      <p:cBhvr>
                                        <p:cTn id="13" dur="500"/>
                                        <p:tgtEl>
                                          <p:spTgt spid="13316"/>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18" presetClass="entr" presetSubtype="3" fill="hold" nodeType="clickEffect">
                                  <p:stCondLst>
                                    <p:cond delay="0"/>
                                  </p:stCondLst>
                                  <p:childTnLst>
                                    <p:set>
                                      <p:cBhvr>
                                        <p:cTn id="17" dur="1" fill="hold">
                                          <p:stCondLst>
                                            <p:cond delay="0"/>
                                          </p:stCondLst>
                                        </p:cTn>
                                        <p:tgtEl>
                                          <p:spTgt spid="13315">
                                            <p:txEl>
                                              <p:pRg st="2" end="2"/>
                                            </p:txEl>
                                          </p:spTgt>
                                        </p:tgtEl>
                                        <p:attrNameLst>
                                          <p:attrName>style.visibility</p:attrName>
                                        </p:attrNameLst>
                                      </p:cBhvr>
                                      <p:to>
                                        <p:strVal val="visible"/>
                                      </p:to>
                                    </p:set>
                                    <p:animEffect transition="in" filter="strips(upRight)">
                                      <p:cBhvr>
                                        <p:cTn id="18" dur="500"/>
                                        <p:tgtEl>
                                          <p:spTgt spid="13315">
                                            <p:txEl>
                                              <p:pRg st="2" end="2"/>
                                            </p:txEl>
                                          </p:spTgt>
                                        </p:tgtEl>
                                      </p:cBhvr>
                                    </p:animEffect>
                                  </p:childTnLst>
                                </p:cTn>
                              </p:par>
                              <p:par>
                                <p:cTn id="19" presetID="18" presetClass="entr" presetSubtype="12" fill="hold" nodeType="withEffect">
                                  <p:stCondLst>
                                    <p:cond delay="0"/>
                                  </p:stCondLst>
                                  <p:childTnLst>
                                    <p:set>
                                      <p:cBhvr>
                                        <p:cTn id="20" dur="1" fill="hold">
                                          <p:stCondLst>
                                            <p:cond delay="0"/>
                                          </p:stCondLst>
                                        </p:cTn>
                                        <p:tgtEl>
                                          <p:spTgt spid="13317"/>
                                        </p:tgtEl>
                                        <p:attrNameLst>
                                          <p:attrName>style.visibility</p:attrName>
                                        </p:attrNameLst>
                                      </p:cBhvr>
                                      <p:to>
                                        <p:strVal val="visible"/>
                                      </p:to>
                                    </p:set>
                                    <p:animEffect transition="in" filter="strips(downLeft)">
                                      <p:cBhvr>
                                        <p:cTn id="21" dur="500"/>
                                        <p:tgtEl>
                                          <p:spTgt spid="13317"/>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21" presetClass="entr" presetSubtype="4" fill="hold" nodeType="clickEffect">
                                  <p:stCondLst>
                                    <p:cond delay="0"/>
                                  </p:stCondLst>
                                  <p:childTnLst>
                                    <p:set>
                                      <p:cBhvr>
                                        <p:cTn id="25" dur="1" fill="hold">
                                          <p:stCondLst>
                                            <p:cond delay="0"/>
                                          </p:stCondLst>
                                        </p:cTn>
                                        <p:tgtEl>
                                          <p:spTgt spid="13318"/>
                                        </p:tgtEl>
                                        <p:attrNameLst>
                                          <p:attrName>style.visibility</p:attrName>
                                        </p:attrNameLst>
                                      </p:cBhvr>
                                      <p:to>
                                        <p:strVal val="visible"/>
                                      </p:to>
                                    </p:set>
                                    <p:animEffect transition="in" filter="wheel(4)">
                                      <p:cBhvr>
                                        <p:cTn id="26" dur="500"/>
                                        <p:tgtEl>
                                          <p:spTgt spid="13318"/>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21" presetClass="entr" presetSubtype="4" fill="hold" nodeType="clickEffect">
                                  <p:stCondLst>
                                    <p:cond delay="0"/>
                                  </p:stCondLst>
                                  <p:childTnLst>
                                    <p:set>
                                      <p:cBhvr>
                                        <p:cTn id="30" dur="1" fill="hold">
                                          <p:stCondLst>
                                            <p:cond delay="0"/>
                                          </p:stCondLst>
                                        </p:cTn>
                                        <p:tgtEl>
                                          <p:spTgt spid="13319"/>
                                        </p:tgtEl>
                                        <p:attrNameLst>
                                          <p:attrName>style.visibility</p:attrName>
                                        </p:attrNameLst>
                                      </p:cBhvr>
                                      <p:to>
                                        <p:strVal val="visible"/>
                                      </p:to>
                                    </p:set>
                                    <p:animEffect transition="in" filter="wheel(4)">
                                      <p:cBhvr>
                                        <p:cTn id="31" dur="500"/>
                                        <p:tgtEl>
                                          <p:spTgt spid="133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pPr eaLnBrk="1" hangingPunct="1"/>
            <a:r>
              <a:rPr kumimoji="1" lang="en-US" altLang="zh-CN">
                <a:latin typeface="Times New Roman" pitchFamily="18" charset="0"/>
                <a:cs typeface="Times New Roman" pitchFamily="18" charset="0"/>
              </a:rPr>
              <a:t>2.   BP</a:t>
            </a:r>
            <a:r>
              <a:rPr kumimoji="1" lang="zh-CN" altLang="en-US">
                <a:latin typeface="Times New Roman" pitchFamily="18" charset="0"/>
                <a:cs typeface="Times New Roman" pitchFamily="18" charset="0"/>
              </a:rPr>
              <a:t>网络的标准学习算法</a:t>
            </a:r>
          </a:p>
        </p:txBody>
      </p:sp>
      <p:sp>
        <p:nvSpPr>
          <p:cNvPr id="14339" name="Rectangle 3"/>
          <p:cNvSpPr>
            <a:spLocks noGrp="1" noChangeArrowheads="1"/>
          </p:cNvSpPr>
          <p:nvPr>
            <p:ph type="body" idx="1"/>
          </p:nvPr>
        </p:nvSpPr>
        <p:spPr>
          <a:xfrm>
            <a:off x="2424113" y="1484313"/>
            <a:ext cx="7772400" cy="4114800"/>
          </a:xfrm>
        </p:spPr>
        <p:txBody>
          <a:bodyPr/>
          <a:lstStyle/>
          <a:p>
            <a:pPr eaLnBrk="1" hangingPunct="1"/>
            <a:r>
              <a:rPr lang="zh-CN" altLang="en-US">
                <a:latin typeface="Times New Roman" pitchFamily="18" charset="0"/>
                <a:cs typeface="Times New Roman" pitchFamily="18" charset="0"/>
              </a:rPr>
              <a:t>第三步，计算隐含层各神经元的输入和输出</a:t>
            </a:r>
          </a:p>
          <a:p>
            <a:pPr eaLnBrk="1" hangingPunct="1">
              <a:buFont typeface="Wingdings" pitchFamily="2" charset="2"/>
              <a:buNone/>
            </a:pPr>
            <a:endParaRPr lang="en-US" altLang="zh-CN">
              <a:latin typeface="Times New Roman" pitchFamily="18" charset="0"/>
              <a:cs typeface="Times New Roman" pitchFamily="18" charset="0"/>
            </a:endParaRPr>
          </a:p>
        </p:txBody>
      </p:sp>
      <p:graphicFrame>
        <p:nvGraphicFramePr>
          <p:cNvPr id="14340" name="Object 4"/>
          <p:cNvGraphicFramePr>
            <a:graphicFrameLocks noChangeAspect="1"/>
          </p:cNvGraphicFramePr>
          <p:nvPr/>
        </p:nvGraphicFramePr>
        <p:xfrm>
          <a:off x="2998788" y="2420938"/>
          <a:ext cx="6750050" cy="1035050"/>
        </p:xfrm>
        <a:graphic>
          <a:graphicData uri="http://schemas.openxmlformats.org/presentationml/2006/ole">
            <mc:AlternateContent xmlns:mc="http://schemas.openxmlformats.org/markup-compatibility/2006">
              <mc:Choice xmlns:v="urn:schemas-microsoft-com:vml" Requires="v">
                <p:oleObj name="Equation" r:id="rId3" imgW="2476440" imgH="431640" progId="Equation.DSMT4">
                  <p:embed/>
                </p:oleObj>
              </mc:Choice>
              <mc:Fallback>
                <p:oleObj name="Equation" r:id="rId3" imgW="2476440" imgH="431640" progId="Equation.DSMT4">
                  <p:embed/>
                  <p:pic>
                    <p:nvPicPr>
                      <p:cNvPr id="14340" name="Object 4"/>
                      <p:cNvPicPr>
                        <a:picLocks noChangeAspect="1" noChangeArrowheads="1"/>
                      </p:cNvPicPr>
                      <p:nvPr/>
                    </p:nvPicPr>
                    <p:blipFill>
                      <a:blip r:embed="rId4"/>
                      <a:srcRect/>
                      <a:stretch>
                        <a:fillRect/>
                      </a:stretch>
                    </p:blipFill>
                    <p:spPr bwMode="auto">
                      <a:xfrm>
                        <a:off x="2998788" y="2420938"/>
                        <a:ext cx="6750050" cy="1035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4341" name="Object 5"/>
          <p:cNvGraphicFramePr>
            <a:graphicFrameLocks noChangeAspect="1"/>
          </p:cNvGraphicFramePr>
          <p:nvPr/>
        </p:nvGraphicFramePr>
        <p:xfrm>
          <a:off x="2905125" y="3357564"/>
          <a:ext cx="6591300" cy="695325"/>
        </p:xfrm>
        <a:graphic>
          <a:graphicData uri="http://schemas.openxmlformats.org/presentationml/2006/ole">
            <mc:AlternateContent xmlns:mc="http://schemas.openxmlformats.org/markup-compatibility/2006">
              <mc:Choice xmlns:v="urn:schemas-microsoft-com:vml" Requires="v">
                <p:oleObj name="Equation" r:id="rId5" imgW="2171520" imgH="228600" progId="Equation.DSMT4">
                  <p:embed/>
                </p:oleObj>
              </mc:Choice>
              <mc:Fallback>
                <p:oleObj name="Equation" r:id="rId5" imgW="2171520" imgH="228600" progId="Equation.DSMT4">
                  <p:embed/>
                  <p:pic>
                    <p:nvPicPr>
                      <p:cNvPr id="14341" name="Object 5"/>
                      <p:cNvPicPr>
                        <a:picLocks noChangeAspect="1" noChangeArrowheads="1"/>
                      </p:cNvPicPr>
                      <p:nvPr/>
                    </p:nvPicPr>
                    <p:blipFill>
                      <a:blip r:embed="rId6"/>
                      <a:srcRect/>
                      <a:stretch>
                        <a:fillRect/>
                      </a:stretch>
                    </p:blipFill>
                    <p:spPr bwMode="auto">
                      <a:xfrm>
                        <a:off x="2905125" y="3357564"/>
                        <a:ext cx="6591300" cy="69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4342" name="Object 6"/>
          <p:cNvGraphicFramePr>
            <a:graphicFrameLocks noChangeAspect="1"/>
          </p:cNvGraphicFramePr>
          <p:nvPr/>
        </p:nvGraphicFramePr>
        <p:xfrm>
          <a:off x="2927350" y="3933825"/>
          <a:ext cx="6897688" cy="1187450"/>
        </p:xfrm>
        <a:graphic>
          <a:graphicData uri="http://schemas.openxmlformats.org/presentationml/2006/ole">
            <mc:AlternateContent xmlns:mc="http://schemas.openxmlformats.org/markup-compatibility/2006">
              <mc:Choice xmlns:v="urn:schemas-microsoft-com:vml" Requires="v">
                <p:oleObj name="Equation" r:id="rId7" imgW="2489040" imgH="431640" progId="Equation.DSMT4">
                  <p:embed/>
                </p:oleObj>
              </mc:Choice>
              <mc:Fallback>
                <p:oleObj name="Equation" r:id="rId7" imgW="2489040" imgH="431640" progId="Equation.DSMT4">
                  <p:embed/>
                  <p:pic>
                    <p:nvPicPr>
                      <p:cNvPr id="14342" name="Object 6"/>
                      <p:cNvPicPr>
                        <a:picLocks noChangeAspect="1" noChangeArrowheads="1"/>
                      </p:cNvPicPr>
                      <p:nvPr/>
                    </p:nvPicPr>
                    <p:blipFill>
                      <a:blip r:embed="rId8"/>
                      <a:srcRect/>
                      <a:stretch>
                        <a:fillRect/>
                      </a:stretch>
                    </p:blipFill>
                    <p:spPr bwMode="auto">
                      <a:xfrm>
                        <a:off x="2927350" y="3933825"/>
                        <a:ext cx="6897688" cy="118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4343" name="Object 7"/>
          <p:cNvGraphicFramePr>
            <a:graphicFrameLocks noChangeAspect="1"/>
          </p:cNvGraphicFramePr>
          <p:nvPr/>
        </p:nvGraphicFramePr>
        <p:xfrm>
          <a:off x="2976564" y="5084764"/>
          <a:ext cx="6402387" cy="693737"/>
        </p:xfrm>
        <a:graphic>
          <a:graphicData uri="http://schemas.openxmlformats.org/presentationml/2006/ole">
            <mc:AlternateContent xmlns:mc="http://schemas.openxmlformats.org/markup-compatibility/2006">
              <mc:Choice xmlns:v="urn:schemas-microsoft-com:vml" Requires="v">
                <p:oleObj name="Equation" r:id="rId9" imgW="2108160" imgH="228600" progId="Equation.DSMT4">
                  <p:embed/>
                </p:oleObj>
              </mc:Choice>
              <mc:Fallback>
                <p:oleObj name="Equation" r:id="rId9" imgW="2108160" imgH="228600" progId="Equation.DSMT4">
                  <p:embed/>
                  <p:pic>
                    <p:nvPicPr>
                      <p:cNvPr id="14343" name="Object 7"/>
                      <p:cNvPicPr>
                        <a:picLocks noChangeAspect="1" noChangeArrowheads="1"/>
                      </p:cNvPicPr>
                      <p:nvPr/>
                    </p:nvPicPr>
                    <p:blipFill>
                      <a:blip r:embed="rId10"/>
                      <a:srcRect/>
                      <a:stretch>
                        <a:fillRect/>
                      </a:stretch>
                    </p:blipFill>
                    <p:spPr bwMode="auto">
                      <a:xfrm>
                        <a:off x="2976564" y="5084764"/>
                        <a:ext cx="6402387" cy="693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05607779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0" presetClass="entr" presetSubtype="0" fill="hold" nodeType="clickEffect">
                                  <p:stCondLst>
                                    <p:cond delay="0"/>
                                  </p:stCondLst>
                                  <p:childTnLst>
                                    <p:set>
                                      <p:cBhvr>
                                        <p:cTn id="6" dur="1" fill="hold">
                                          <p:stCondLst>
                                            <p:cond delay="0"/>
                                          </p:stCondLst>
                                        </p:cTn>
                                        <p:tgtEl>
                                          <p:spTgt spid="14339">
                                            <p:txEl>
                                              <p:pRg st="0" end="0"/>
                                            </p:txEl>
                                          </p:spTgt>
                                        </p:tgtEl>
                                        <p:attrNameLst>
                                          <p:attrName>style.visibility</p:attrName>
                                        </p:attrNameLst>
                                      </p:cBhvr>
                                      <p:to>
                                        <p:strVal val="visible"/>
                                      </p:to>
                                    </p:set>
                                    <p:animEffect transition="in" filter="wedge">
                                      <p:cBhvr>
                                        <p:cTn id="7" dur="1000"/>
                                        <p:tgtEl>
                                          <p:spTgt spid="14339">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8" presetClass="entr" presetSubtype="16" fill="hold" nodeType="clickEffect">
                                  <p:stCondLst>
                                    <p:cond delay="0"/>
                                  </p:stCondLst>
                                  <p:childTnLst>
                                    <p:set>
                                      <p:cBhvr>
                                        <p:cTn id="11" dur="1" fill="hold">
                                          <p:stCondLst>
                                            <p:cond delay="0"/>
                                          </p:stCondLst>
                                        </p:cTn>
                                        <p:tgtEl>
                                          <p:spTgt spid="14340"/>
                                        </p:tgtEl>
                                        <p:attrNameLst>
                                          <p:attrName>style.visibility</p:attrName>
                                        </p:attrNameLst>
                                      </p:cBhvr>
                                      <p:to>
                                        <p:strVal val="visible"/>
                                      </p:to>
                                    </p:set>
                                    <p:animEffect transition="in" filter="diamond(in)">
                                      <p:cBhvr>
                                        <p:cTn id="12" dur="500"/>
                                        <p:tgtEl>
                                          <p:spTgt spid="14340"/>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8" presetClass="entr" presetSubtype="16" fill="hold" nodeType="clickEffect">
                                  <p:stCondLst>
                                    <p:cond delay="0"/>
                                  </p:stCondLst>
                                  <p:childTnLst>
                                    <p:set>
                                      <p:cBhvr>
                                        <p:cTn id="16" dur="1" fill="hold">
                                          <p:stCondLst>
                                            <p:cond delay="0"/>
                                          </p:stCondLst>
                                        </p:cTn>
                                        <p:tgtEl>
                                          <p:spTgt spid="14341"/>
                                        </p:tgtEl>
                                        <p:attrNameLst>
                                          <p:attrName>style.visibility</p:attrName>
                                        </p:attrNameLst>
                                      </p:cBhvr>
                                      <p:to>
                                        <p:strVal val="visible"/>
                                      </p:to>
                                    </p:set>
                                    <p:animEffect transition="in" filter="diamond(in)">
                                      <p:cBhvr>
                                        <p:cTn id="17" dur="500"/>
                                        <p:tgtEl>
                                          <p:spTgt spid="14341"/>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8" presetClass="entr" presetSubtype="16" fill="hold" nodeType="clickEffect">
                                  <p:stCondLst>
                                    <p:cond delay="0"/>
                                  </p:stCondLst>
                                  <p:childTnLst>
                                    <p:set>
                                      <p:cBhvr>
                                        <p:cTn id="21" dur="1" fill="hold">
                                          <p:stCondLst>
                                            <p:cond delay="0"/>
                                          </p:stCondLst>
                                        </p:cTn>
                                        <p:tgtEl>
                                          <p:spTgt spid="14342"/>
                                        </p:tgtEl>
                                        <p:attrNameLst>
                                          <p:attrName>style.visibility</p:attrName>
                                        </p:attrNameLst>
                                      </p:cBhvr>
                                      <p:to>
                                        <p:strVal val="visible"/>
                                      </p:to>
                                    </p:set>
                                    <p:animEffect transition="in" filter="diamond(in)">
                                      <p:cBhvr>
                                        <p:cTn id="22" dur="500"/>
                                        <p:tgtEl>
                                          <p:spTgt spid="14342"/>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8" presetClass="entr" presetSubtype="16" fill="hold" nodeType="clickEffect">
                                  <p:stCondLst>
                                    <p:cond delay="0"/>
                                  </p:stCondLst>
                                  <p:childTnLst>
                                    <p:set>
                                      <p:cBhvr>
                                        <p:cTn id="26" dur="1" fill="hold">
                                          <p:stCondLst>
                                            <p:cond delay="0"/>
                                          </p:stCondLst>
                                        </p:cTn>
                                        <p:tgtEl>
                                          <p:spTgt spid="14343"/>
                                        </p:tgtEl>
                                        <p:attrNameLst>
                                          <p:attrName>style.visibility</p:attrName>
                                        </p:attrNameLst>
                                      </p:cBhvr>
                                      <p:to>
                                        <p:strVal val="visible"/>
                                      </p:to>
                                    </p:set>
                                    <p:animEffect transition="in" filter="diamond(in)">
                                      <p:cBhvr>
                                        <p:cTn id="27" dur="500"/>
                                        <p:tgtEl>
                                          <p:spTgt spid="143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pPr eaLnBrk="1" hangingPunct="1"/>
            <a:r>
              <a:rPr kumimoji="1" lang="en-US" altLang="zh-CN">
                <a:latin typeface="Times New Roman" pitchFamily="18" charset="0"/>
                <a:cs typeface="Times New Roman" pitchFamily="18" charset="0"/>
              </a:rPr>
              <a:t>2.   BP</a:t>
            </a:r>
            <a:r>
              <a:rPr kumimoji="1" lang="zh-CN" altLang="en-US">
                <a:latin typeface="Times New Roman" pitchFamily="18" charset="0"/>
                <a:cs typeface="Times New Roman" pitchFamily="18" charset="0"/>
              </a:rPr>
              <a:t>网络的标准学习算法</a:t>
            </a:r>
          </a:p>
        </p:txBody>
      </p:sp>
      <p:sp>
        <p:nvSpPr>
          <p:cNvPr id="15363" name="Rectangle 3"/>
          <p:cNvSpPr>
            <a:spLocks noGrp="1" noChangeArrowheads="1"/>
          </p:cNvSpPr>
          <p:nvPr>
            <p:ph type="body" idx="1"/>
          </p:nvPr>
        </p:nvSpPr>
        <p:spPr>
          <a:xfrm>
            <a:off x="2495550" y="1412875"/>
            <a:ext cx="7772400" cy="4114800"/>
          </a:xfrm>
        </p:spPr>
        <p:txBody>
          <a:bodyPr/>
          <a:lstStyle/>
          <a:p>
            <a:pPr eaLnBrk="1" hangingPunct="1"/>
            <a:r>
              <a:rPr lang="zh-CN" altLang="en-US">
                <a:latin typeface="Times New Roman" pitchFamily="18" charset="0"/>
                <a:cs typeface="Times New Roman" pitchFamily="18" charset="0"/>
              </a:rPr>
              <a:t>第四步，利用网络期望输出和实际输出，计算误差函数对输出层的各神经元的偏导数        。 </a:t>
            </a:r>
          </a:p>
        </p:txBody>
      </p:sp>
      <p:graphicFrame>
        <p:nvGraphicFramePr>
          <p:cNvPr id="15364" name="Object 4"/>
          <p:cNvGraphicFramePr>
            <a:graphicFrameLocks noChangeAspect="1"/>
          </p:cNvGraphicFramePr>
          <p:nvPr/>
        </p:nvGraphicFramePr>
        <p:xfrm>
          <a:off x="2927351" y="3141663"/>
          <a:ext cx="2232025" cy="1312862"/>
        </p:xfrm>
        <a:graphic>
          <a:graphicData uri="http://schemas.openxmlformats.org/presentationml/2006/ole">
            <mc:AlternateContent xmlns:mc="http://schemas.openxmlformats.org/markup-compatibility/2006">
              <mc:Choice xmlns:v="urn:schemas-microsoft-com:vml" Requires="v">
                <p:oleObj name="Equation" r:id="rId2" imgW="1079280" imgH="634680" progId="Equation.DSMT4">
                  <p:embed/>
                </p:oleObj>
              </mc:Choice>
              <mc:Fallback>
                <p:oleObj name="Equation" r:id="rId2" imgW="1079280" imgH="634680" progId="Equation.DSMT4">
                  <p:embed/>
                  <p:pic>
                    <p:nvPicPr>
                      <p:cNvPr id="15364" name="Object 4"/>
                      <p:cNvPicPr>
                        <a:picLocks noChangeAspect="1" noChangeArrowheads="1"/>
                      </p:cNvPicPr>
                      <p:nvPr/>
                    </p:nvPicPr>
                    <p:blipFill>
                      <a:blip r:embed="rId3"/>
                      <a:srcRect/>
                      <a:stretch>
                        <a:fillRect/>
                      </a:stretch>
                    </p:blipFill>
                    <p:spPr bwMode="auto">
                      <a:xfrm>
                        <a:off x="2927351" y="3141663"/>
                        <a:ext cx="2232025" cy="13128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365" name="Object 5"/>
          <p:cNvGraphicFramePr>
            <a:graphicFrameLocks noChangeAspect="1"/>
          </p:cNvGraphicFramePr>
          <p:nvPr/>
        </p:nvGraphicFramePr>
        <p:xfrm>
          <a:off x="5675314" y="2924176"/>
          <a:ext cx="4370387" cy="1173163"/>
        </p:xfrm>
        <a:graphic>
          <a:graphicData uri="http://schemas.openxmlformats.org/presentationml/2006/ole">
            <mc:AlternateContent xmlns:mc="http://schemas.openxmlformats.org/markup-compatibility/2006">
              <mc:Choice xmlns:v="urn:schemas-microsoft-com:vml" Requires="v">
                <p:oleObj name="Equation" r:id="rId4" imgW="2412720" imgH="647640" progId="Equation.DSMT4">
                  <p:embed/>
                </p:oleObj>
              </mc:Choice>
              <mc:Fallback>
                <p:oleObj name="Equation" r:id="rId4" imgW="2412720" imgH="647640" progId="Equation.DSMT4">
                  <p:embed/>
                  <p:pic>
                    <p:nvPicPr>
                      <p:cNvPr id="15365" name="Object 5"/>
                      <p:cNvPicPr>
                        <a:picLocks noChangeAspect="1" noChangeArrowheads="1"/>
                      </p:cNvPicPr>
                      <p:nvPr/>
                    </p:nvPicPr>
                    <p:blipFill>
                      <a:blip r:embed="rId5"/>
                      <a:srcRect/>
                      <a:stretch>
                        <a:fillRect/>
                      </a:stretch>
                    </p:blipFill>
                    <p:spPr bwMode="auto">
                      <a:xfrm>
                        <a:off x="5675314" y="2924176"/>
                        <a:ext cx="4370387" cy="11731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366" name="Object 6"/>
          <p:cNvGraphicFramePr>
            <a:graphicFrameLocks noChangeAspect="1"/>
          </p:cNvGraphicFramePr>
          <p:nvPr/>
        </p:nvGraphicFramePr>
        <p:xfrm>
          <a:off x="3071814" y="4076701"/>
          <a:ext cx="5761037" cy="1865313"/>
        </p:xfrm>
        <a:graphic>
          <a:graphicData uri="http://schemas.openxmlformats.org/presentationml/2006/ole">
            <mc:AlternateContent xmlns:mc="http://schemas.openxmlformats.org/markup-compatibility/2006">
              <mc:Choice xmlns:v="urn:schemas-microsoft-com:vml" Requires="v">
                <p:oleObj name="Equation" r:id="rId6" imgW="3670200" imgH="965160" progId="Equation.DSMT4">
                  <p:embed/>
                </p:oleObj>
              </mc:Choice>
              <mc:Fallback>
                <p:oleObj name="Equation" r:id="rId6" imgW="3670200" imgH="965160" progId="Equation.DSMT4">
                  <p:embed/>
                  <p:pic>
                    <p:nvPicPr>
                      <p:cNvPr id="15366" name="Object 6"/>
                      <p:cNvPicPr>
                        <a:picLocks noChangeAspect="1" noChangeArrowheads="1"/>
                      </p:cNvPicPr>
                      <p:nvPr/>
                    </p:nvPicPr>
                    <p:blipFill>
                      <a:blip r:embed="rId7"/>
                      <a:srcRect/>
                      <a:stretch>
                        <a:fillRect/>
                      </a:stretch>
                    </p:blipFill>
                    <p:spPr bwMode="auto">
                      <a:xfrm>
                        <a:off x="3071814" y="4076701"/>
                        <a:ext cx="5761037" cy="1865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5367" name="Object 7"/>
          <p:cNvGraphicFramePr>
            <a:graphicFrameLocks noChangeAspect="1"/>
          </p:cNvGraphicFramePr>
          <p:nvPr/>
        </p:nvGraphicFramePr>
        <p:xfrm>
          <a:off x="3863752" y="2492897"/>
          <a:ext cx="755650" cy="468313"/>
        </p:xfrm>
        <a:graphic>
          <a:graphicData uri="http://schemas.openxmlformats.org/presentationml/2006/ole">
            <mc:AlternateContent xmlns:mc="http://schemas.openxmlformats.org/markup-compatibility/2006">
              <mc:Choice xmlns:v="urn:schemas-microsoft-com:vml" Requires="v">
                <p:oleObj name="Equation" r:id="rId8" imgW="368280" imgH="228600" progId="Equation.DSMT4">
                  <p:embed/>
                </p:oleObj>
              </mc:Choice>
              <mc:Fallback>
                <p:oleObj name="Equation" r:id="rId8" imgW="368280" imgH="228600" progId="Equation.DSMT4">
                  <p:embed/>
                  <p:pic>
                    <p:nvPicPr>
                      <p:cNvPr id="15367" name="Object 7"/>
                      <p:cNvPicPr>
                        <a:picLocks noChangeAspect="1" noChangeArrowheads="1"/>
                      </p:cNvPicPr>
                      <p:nvPr/>
                    </p:nvPicPr>
                    <p:blipFill>
                      <a:blip r:embed="rId9"/>
                      <a:srcRect/>
                      <a:stretch>
                        <a:fillRect/>
                      </a:stretch>
                    </p:blipFill>
                    <p:spPr bwMode="auto">
                      <a:xfrm>
                        <a:off x="3863752" y="2492897"/>
                        <a:ext cx="755650" cy="468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317973699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ntr" presetSubtype="3" fill="hold" nodeType="clickEffect">
                                  <p:stCondLst>
                                    <p:cond delay="0"/>
                                  </p:stCondLst>
                                  <p:childTnLst>
                                    <p:set>
                                      <p:cBhvr>
                                        <p:cTn id="6" dur="1" fill="hold">
                                          <p:stCondLst>
                                            <p:cond delay="0"/>
                                          </p:stCondLst>
                                        </p:cTn>
                                        <p:tgtEl>
                                          <p:spTgt spid="15363">
                                            <p:txEl>
                                              <p:pRg st="0" end="0"/>
                                            </p:txEl>
                                          </p:spTgt>
                                        </p:tgtEl>
                                        <p:attrNameLst>
                                          <p:attrName>style.visibility</p:attrName>
                                        </p:attrNameLst>
                                      </p:cBhvr>
                                      <p:to>
                                        <p:strVal val="visible"/>
                                      </p:to>
                                    </p:set>
                                    <p:animEffect transition="in" filter="strips(upRight)">
                                      <p:cBhvr>
                                        <p:cTn id="7" dur="500"/>
                                        <p:tgtEl>
                                          <p:spTgt spid="15363">
                                            <p:txEl>
                                              <p:pRg st="0" end="0"/>
                                            </p:txEl>
                                          </p:spTgt>
                                        </p:tgtEl>
                                      </p:cBhvr>
                                    </p:animEffect>
                                  </p:childTnLst>
                                </p:cTn>
                              </p:par>
                              <p:par>
                                <p:cTn id="8" presetID="18" presetClass="entr" presetSubtype="3" fill="hold" nodeType="withEffect">
                                  <p:stCondLst>
                                    <p:cond delay="0"/>
                                  </p:stCondLst>
                                  <p:childTnLst>
                                    <p:set>
                                      <p:cBhvr>
                                        <p:cTn id="9" dur="1" fill="hold">
                                          <p:stCondLst>
                                            <p:cond delay="0"/>
                                          </p:stCondLst>
                                        </p:cTn>
                                        <p:tgtEl>
                                          <p:spTgt spid="15367"/>
                                        </p:tgtEl>
                                        <p:attrNameLst>
                                          <p:attrName>style.visibility</p:attrName>
                                        </p:attrNameLst>
                                      </p:cBhvr>
                                      <p:to>
                                        <p:strVal val="visible"/>
                                      </p:to>
                                    </p:set>
                                    <p:animEffect transition="in" filter="strips(upRight)">
                                      <p:cBhvr>
                                        <p:cTn id="10" dur="500"/>
                                        <p:tgtEl>
                                          <p:spTgt spid="15367"/>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55" presetClass="entr" presetSubtype="0" fill="hold" nodeType="clickEffect">
                                  <p:stCondLst>
                                    <p:cond delay="0"/>
                                  </p:stCondLst>
                                  <p:childTnLst>
                                    <p:set>
                                      <p:cBhvr>
                                        <p:cTn id="14" dur="1" fill="hold">
                                          <p:stCondLst>
                                            <p:cond delay="0"/>
                                          </p:stCondLst>
                                        </p:cTn>
                                        <p:tgtEl>
                                          <p:spTgt spid="15364"/>
                                        </p:tgtEl>
                                        <p:attrNameLst>
                                          <p:attrName>style.visibility</p:attrName>
                                        </p:attrNameLst>
                                      </p:cBhvr>
                                      <p:to>
                                        <p:strVal val="visible"/>
                                      </p:to>
                                    </p:set>
                                    <p:anim calcmode="lin" valueType="num">
                                      <p:cBhvr>
                                        <p:cTn id="15" dur="1000" fill="hold"/>
                                        <p:tgtEl>
                                          <p:spTgt spid="15364"/>
                                        </p:tgtEl>
                                        <p:attrNameLst>
                                          <p:attrName>ppt_w</p:attrName>
                                        </p:attrNameLst>
                                      </p:cBhvr>
                                      <p:tavLst>
                                        <p:tav tm="0">
                                          <p:val>
                                            <p:strVal val="#ppt_w*0.70"/>
                                          </p:val>
                                        </p:tav>
                                        <p:tav tm="100000">
                                          <p:val>
                                            <p:strVal val="#ppt_w"/>
                                          </p:val>
                                        </p:tav>
                                      </p:tavLst>
                                    </p:anim>
                                    <p:anim calcmode="lin" valueType="num">
                                      <p:cBhvr>
                                        <p:cTn id="16" dur="1000" fill="hold"/>
                                        <p:tgtEl>
                                          <p:spTgt spid="15364"/>
                                        </p:tgtEl>
                                        <p:attrNameLst>
                                          <p:attrName>ppt_h</p:attrName>
                                        </p:attrNameLst>
                                      </p:cBhvr>
                                      <p:tavLst>
                                        <p:tav tm="0">
                                          <p:val>
                                            <p:strVal val="#ppt_h"/>
                                          </p:val>
                                        </p:tav>
                                        <p:tav tm="100000">
                                          <p:val>
                                            <p:strVal val="#ppt_h"/>
                                          </p:val>
                                        </p:tav>
                                      </p:tavLst>
                                    </p:anim>
                                    <p:animEffect transition="in" filter="fade">
                                      <p:cBhvr>
                                        <p:cTn id="17" dur="1000"/>
                                        <p:tgtEl>
                                          <p:spTgt spid="15364"/>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55" presetClass="entr" presetSubtype="0" fill="hold" nodeType="clickEffect">
                                  <p:stCondLst>
                                    <p:cond delay="0"/>
                                  </p:stCondLst>
                                  <p:childTnLst>
                                    <p:set>
                                      <p:cBhvr>
                                        <p:cTn id="21" dur="1" fill="hold">
                                          <p:stCondLst>
                                            <p:cond delay="0"/>
                                          </p:stCondLst>
                                        </p:cTn>
                                        <p:tgtEl>
                                          <p:spTgt spid="15365"/>
                                        </p:tgtEl>
                                        <p:attrNameLst>
                                          <p:attrName>style.visibility</p:attrName>
                                        </p:attrNameLst>
                                      </p:cBhvr>
                                      <p:to>
                                        <p:strVal val="visible"/>
                                      </p:to>
                                    </p:set>
                                    <p:anim calcmode="lin" valueType="num">
                                      <p:cBhvr>
                                        <p:cTn id="22" dur="1000" fill="hold"/>
                                        <p:tgtEl>
                                          <p:spTgt spid="15365"/>
                                        </p:tgtEl>
                                        <p:attrNameLst>
                                          <p:attrName>ppt_w</p:attrName>
                                        </p:attrNameLst>
                                      </p:cBhvr>
                                      <p:tavLst>
                                        <p:tav tm="0">
                                          <p:val>
                                            <p:strVal val="#ppt_w*0.70"/>
                                          </p:val>
                                        </p:tav>
                                        <p:tav tm="100000">
                                          <p:val>
                                            <p:strVal val="#ppt_w"/>
                                          </p:val>
                                        </p:tav>
                                      </p:tavLst>
                                    </p:anim>
                                    <p:anim calcmode="lin" valueType="num">
                                      <p:cBhvr>
                                        <p:cTn id="23" dur="1000" fill="hold"/>
                                        <p:tgtEl>
                                          <p:spTgt spid="15365"/>
                                        </p:tgtEl>
                                        <p:attrNameLst>
                                          <p:attrName>ppt_h</p:attrName>
                                        </p:attrNameLst>
                                      </p:cBhvr>
                                      <p:tavLst>
                                        <p:tav tm="0">
                                          <p:val>
                                            <p:strVal val="#ppt_h"/>
                                          </p:val>
                                        </p:tav>
                                        <p:tav tm="100000">
                                          <p:val>
                                            <p:strVal val="#ppt_h"/>
                                          </p:val>
                                        </p:tav>
                                      </p:tavLst>
                                    </p:anim>
                                    <p:animEffect transition="in" filter="fade">
                                      <p:cBhvr>
                                        <p:cTn id="24" dur="1000"/>
                                        <p:tgtEl>
                                          <p:spTgt spid="15365"/>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55" presetClass="entr" presetSubtype="0" fill="hold" nodeType="clickEffect">
                                  <p:stCondLst>
                                    <p:cond delay="0"/>
                                  </p:stCondLst>
                                  <p:childTnLst>
                                    <p:set>
                                      <p:cBhvr>
                                        <p:cTn id="28" dur="1" fill="hold">
                                          <p:stCondLst>
                                            <p:cond delay="0"/>
                                          </p:stCondLst>
                                        </p:cTn>
                                        <p:tgtEl>
                                          <p:spTgt spid="15366"/>
                                        </p:tgtEl>
                                        <p:attrNameLst>
                                          <p:attrName>style.visibility</p:attrName>
                                        </p:attrNameLst>
                                      </p:cBhvr>
                                      <p:to>
                                        <p:strVal val="visible"/>
                                      </p:to>
                                    </p:set>
                                    <p:anim calcmode="lin" valueType="num">
                                      <p:cBhvr>
                                        <p:cTn id="29" dur="1000" fill="hold"/>
                                        <p:tgtEl>
                                          <p:spTgt spid="15366"/>
                                        </p:tgtEl>
                                        <p:attrNameLst>
                                          <p:attrName>ppt_w</p:attrName>
                                        </p:attrNameLst>
                                      </p:cBhvr>
                                      <p:tavLst>
                                        <p:tav tm="0">
                                          <p:val>
                                            <p:strVal val="#ppt_w*0.70"/>
                                          </p:val>
                                        </p:tav>
                                        <p:tav tm="100000">
                                          <p:val>
                                            <p:strVal val="#ppt_w"/>
                                          </p:val>
                                        </p:tav>
                                      </p:tavLst>
                                    </p:anim>
                                    <p:anim calcmode="lin" valueType="num">
                                      <p:cBhvr>
                                        <p:cTn id="30" dur="1000" fill="hold"/>
                                        <p:tgtEl>
                                          <p:spTgt spid="15366"/>
                                        </p:tgtEl>
                                        <p:attrNameLst>
                                          <p:attrName>ppt_h</p:attrName>
                                        </p:attrNameLst>
                                      </p:cBhvr>
                                      <p:tavLst>
                                        <p:tav tm="0">
                                          <p:val>
                                            <p:strVal val="#ppt_h"/>
                                          </p:val>
                                        </p:tav>
                                        <p:tav tm="100000">
                                          <p:val>
                                            <p:strVal val="#ppt_h"/>
                                          </p:val>
                                        </p:tav>
                                      </p:tavLst>
                                    </p:anim>
                                    <p:animEffect transition="in" filter="fade">
                                      <p:cBhvr>
                                        <p:cTn id="31" dur="1000"/>
                                        <p:tgtEl>
                                          <p:spTgt spid="153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pPr eaLnBrk="1" hangingPunct="1"/>
            <a:r>
              <a:rPr kumimoji="1" lang="en-US" altLang="zh-CN">
                <a:latin typeface="Times New Roman" pitchFamily="18" charset="0"/>
                <a:cs typeface="Times New Roman" pitchFamily="18" charset="0"/>
              </a:rPr>
              <a:t>2.4   BP</a:t>
            </a:r>
            <a:r>
              <a:rPr kumimoji="1" lang="zh-CN" altLang="en-US">
                <a:latin typeface="Times New Roman" pitchFamily="18" charset="0"/>
                <a:cs typeface="Times New Roman" pitchFamily="18" charset="0"/>
              </a:rPr>
              <a:t>网络的标准学习算法</a:t>
            </a:r>
          </a:p>
        </p:txBody>
      </p:sp>
      <p:graphicFrame>
        <p:nvGraphicFramePr>
          <p:cNvPr id="16387" name="Object 3"/>
          <p:cNvGraphicFramePr>
            <a:graphicFrameLocks noChangeAspect="1"/>
          </p:cNvGraphicFramePr>
          <p:nvPr/>
        </p:nvGraphicFramePr>
        <p:xfrm>
          <a:off x="3216275" y="2924176"/>
          <a:ext cx="4248150" cy="1319213"/>
        </p:xfrm>
        <a:graphic>
          <a:graphicData uri="http://schemas.openxmlformats.org/presentationml/2006/ole">
            <mc:AlternateContent xmlns:mc="http://schemas.openxmlformats.org/markup-compatibility/2006">
              <mc:Choice xmlns:v="urn:schemas-microsoft-com:vml" Requires="v">
                <p:oleObj name="Equation" r:id="rId2" imgW="2044440" imgH="634680" progId="Equation.DSMT4">
                  <p:embed/>
                </p:oleObj>
              </mc:Choice>
              <mc:Fallback>
                <p:oleObj name="Equation" r:id="rId2" imgW="2044440" imgH="634680" progId="Equation.DSMT4">
                  <p:embed/>
                  <p:pic>
                    <p:nvPicPr>
                      <p:cNvPr id="16387" name="Object 3"/>
                      <p:cNvPicPr>
                        <a:picLocks noChangeAspect="1" noChangeArrowheads="1"/>
                      </p:cNvPicPr>
                      <p:nvPr/>
                    </p:nvPicPr>
                    <p:blipFill>
                      <a:blip r:embed="rId3"/>
                      <a:srcRect/>
                      <a:stretch>
                        <a:fillRect/>
                      </a:stretch>
                    </p:blipFill>
                    <p:spPr bwMode="auto">
                      <a:xfrm>
                        <a:off x="3216275" y="2924176"/>
                        <a:ext cx="4248150" cy="13192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6388" name="Object 4"/>
          <p:cNvGraphicFramePr>
            <a:graphicFrameLocks noGrp="1" noChangeAspect="1"/>
          </p:cNvGraphicFramePr>
          <p:nvPr>
            <p:ph idx="1"/>
          </p:nvPr>
        </p:nvGraphicFramePr>
        <p:xfrm>
          <a:off x="3143672" y="3933057"/>
          <a:ext cx="4205288" cy="2043113"/>
        </p:xfrm>
        <a:graphic>
          <a:graphicData uri="http://schemas.openxmlformats.org/presentationml/2006/ole">
            <mc:AlternateContent xmlns:mc="http://schemas.openxmlformats.org/markup-compatibility/2006">
              <mc:Choice xmlns:v="urn:schemas-microsoft-com:vml" Requires="v">
                <p:oleObj name="Equation" r:id="rId4" imgW="2247840" imgH="1091880" progId="Equation.DSMT4">
                  <p:embed/>
                </p:oleObj>
              </mc:Choice>
              <mc:Fallback>
                <p:oleObj name="Equation" r:id="rId4" imgW="2247840" imgH="1091880" progId="Equation.DSMT4">
                  <p:embed/>
                  <p:pic>
                    <p:nvPicPr>
                      <p:cNvPr id="16388" name="Object 4"/>
                      <p:cNvPicPr>
                        <a:picLocks noChangeAspect="1" noChangeArrowheads="1"/>
                      </p:cNvPicPr>
                      <p:nvPr/>
                    </p:nvPicPr>
                    <p:blipFill>
                      <a:blip r:embed="rId5"/>
                      <a:srcRect/>
                      <a:stretch>
                        <a:fillRect/>
                      </a:stretch>
                    </p:blipFill>
                    <p:spPr bwMode="auto">
                      <a:xfrm>
                        <a:off x="3143672" y="3933057"/>
                        <a:ext cx="4205288" cy="2043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6389" name="Rectangle 5"/>
          <p:cNvSpPr>
            <a:spLocks noChangeArrowheads="1"/>
          </p:cNvSpPr>
          <p:nvPr/>
        </p:nvSpPr>
        <p:spPr bwMode="auto">
          <a:xfrm>
            <a:off x="2495550" y="1412875"/>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222250" indent="-222250">
              <a:spcBef>
                <a:spcPct val="20000"/>
              </a:spcBef>
              <a:buClr>
                <a:srgbClr val="CCFFCC"/>
              </a:buClr>
              <a:buFont typeface="Wingdings" pitchFamily="2" charset="2"/>
              <a:buChar char="p"/>
            </a:pPr>
            <a:r>
              <a:rPr lang="zh-CN" altLang="en-US" sz="3200" b="1">
                <a:latin typeface="Times New Roman" pitchFamily="18" charset="0"/>
                <a:cs typeface="Times New Roman" pitchFamily="18" charset="0"/>
              </a:rPr>
              <a:t>第五步，利用隐含层到输出层的连接权值、输出层的        和隐含层的输出计算误差函数对隐含层各神经元的偏导数        。 </a:t>
            </a:r>
          </a:p>
        </p:txBody>
      </p:sp>
      <p:graphicFrame>
        <p:nvGraphicFramePr>
          <p:cNvPr id="16390" name="Object 6"/>
          <p:cNvGraphicFramePr>
            <a:graphicFrameLocks noChangeAspect="1"/>
          </p:cNvGraphicFramePr>
          <p:nvPr/>
        </p:nvGraphicFramePr>
        <p:xfrm>
          <a:off x="8975725" y="2449513"/>
          <a:ext cx="865188" cy="520700"/>
        </p:xfrm>
        <a:graphic>
          <a:graphicData uri="http://schemas.openxmlformats.org/presentationml/2006/ole">
            <mc:AlternateContent xmlns:mc="http://schemas.openxmlformats.org/markup-compatibility/2006">
              <mc:Choice xmlns:v="urn:schemas-microsoft-com:vml" Requires="v">
                <p:oleObj name="Equation" r:id="rId6" imgW="380880" imgH="228600" progId="Equation.DSMT4">
                  <p:embed/>
                </p:oleObj>
              </mc:Choice>
              <mc:Fallback>
                <p:oleObj name="Equation" r:id="rId6" imgW="380880" imgH="228600" progId="Equation.DSMT4">
                  <p:embed/>
                  <p:pic>
                    <p:nvPicPr>
                      <p:cNvPr id="16390" name="Object 6"/>
                      <p:cNvPicPr>
                        <a:picLocks noChangeAspect="1" noChangeArrowheads="1"/>
                      </p:cNvPicPr>
                      <p:nvPr/>
                    </p:nvPicPr>
                    <p:blipFill>
                      <a:blip r:embed="rId7"/>
                      <a:srcRect/>
                      <a:stretch>
                        <a:fillRect/>
                      </a:stretch>
                    </p:blipFill>
                    <p:spPr bwMode="auto">
                      <a:xfrm>
                        <a:off x="8975725" y="2449513"/>
                        <a:ext cx="865188" cy="520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6391" name="Object 7"/>
          <p:cNvGraphicFramePr>
            <a:graphicFrameLocks noChangeAspect="1"/>
          </p:cNvGraphicFramePr>
          <p:nvPr/>
        </p:nvGraphicFramePr>
        <p:xfrm>
          <a:off x="5287964" y="1974850"/>
          <a:ext cx="865187" cy="534988"/>
        </p:xfrm>
        <a:graphic>
          <a:graphicData uri="http://schemas.openxmlformats.org/presentationml/2006/ole">
            <mc:AlternateContent xmlns:mc="http://schemas.openxmlformats.org/markup-compatibility/2006">
              <mc:Choice xmlns:v="urn:schemas-microsoft-com:vml" Requires="v">
                <p:oleObj name="Equation" r:id="rId8" imgW="368280" imgH="228600" progId="Equation.DSMT4">
                  <p:embed/>
                </p:oleObj>
              </mc:Choice>
              <mc:Fallback>
                <p:oleObj name="Equation" r:id="rId8" imgW="368280" imgH="228600" progId="Equation.DSMT4">
                  <p:embed/>
                  <p:pic>
                    <p:nvPicPr>
                      <p:cNvPr id="16391" name="Object 7"/>
                      <p:cNvPicPr>
                        <a:picLocks noChangeAspect="1" noChangeArrowheads="1"/>
                      </p:cNvPicPr>
                      <p:nvPr/>
                    </p:nvPicPr>
                    <p:blipFill>
                      <a:blip r:embed="rId9"/>
                      <a:srcRect/>
                      <a:stretch>
                        <a:fillRect/>
                      </a:stretch>
                    </p:blipFill>
                    <p:spPr bwMode="auto">
                      <a:xfrm>
                        <a:off x="5287964" y="1974850"/>
                        <a:ext cx="865187"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60599207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5" presetClass="entr" presetSubtype="0" fill="hold" nodeType="clickEffect">
                                  <p:stCondLst>
                                    <p:cond delay="0"/>
                                  </p:stCondLst>
                                  <p:childTnLst>
                                    <p:set>
                                      <p:cBhvr>
                                        <p:cTn id="6" dur="1" fill="hold">
                                          <p:stCondLst>
                                            <p:cond delay="0"/>
                                          </p:stCondLst>
                                        </p:cTn>
                                        <p:tgtEl>
                                          <p:spTgt spid="16389">
                                            <p:txEl>
                                              <p:pRg st="0" end="0"/>
                                            </p:txEl>
                                          </p:spTgt>
                                        </p:tgtEl>
                                        <p:attrNameLst>
                                          <p:attrName>style.visibility</p:attrName>
                                        </p:attrNameLst>
                                      </p:cBhvr>
                                      <p:to>
                                        <p:strVal val="visible"/>
                                      </p:to>
                                    </p:set>
                                    <p:anim calcmode="lin" valueType="num">
                                      <p:cBhvr>
                                        <p:cTn id="7" dur="1000" fill="hold"/>
                                        <p:tgtEl>
                                          <p:spTgt spid="16389">
                                            <p:txEl>
                                              <p:pRg st="0" end="0"/>
                                            </p:txEl>
                                          </p:spTgt>
                                        </p:tgtEl>
                                        <p:attrNameLst>
                                          <p:attrName>ppt_w</p:attrName>
                                        </p:attrNameLst>
                                      </p:cBhvr>
                                      <p:tavLst>
                                        <p:tav tm="0">
                                          <p:val>
                                            <p:strVal val="#ppt_w*0.70"/>
                                          </p:val>
                                        </p:tav>
                                        <p:tav tm="100000">
                                          <p:val>
                                            <p:strVal val="#ppt_w"/>
                                          </p:val>
                                        </p:tav>
                                      </p:tavLst>
                                    </p:anim>
                                    <p:anim calcmode="lin" valueType="num">
                                      <p:cBhvr>
                                        <p:cTn id="8" dur="1000" fill="hold"/>
                                        <p:tgtEl>
                                          <p:spTgt spid="16389">
                                            <p:txEl>
                                              <p:pRg st="0" end="0"/>
                                            </p:txEl>
                                          </p:spTgt>
                                        </p:tgtEl>
                                        <p:attrNameLst>
                                          <p:attrName>ppt_h</p:attrName>
                                        </p:attrNameLst>
                                      </p:cBhvr>
                                      <p:tavLst>
                                        <p:tav tm="0">
                                          <p:val>
                                            <p:strVal val="#ppt_h"/>
                                          </p:val>
                                        </p:tav>
                                        <p:tav tm="100000">
                                          <p:val>
                                            <p:strVal val="#ppt_h"/>
                                          </p:val>
                                        </p:tav>
                                      </p:tavLst>
                                    </p:anim>
                                    <p:animEffect transition="in" filter="fade">
                                      <p:cBhvr>
                                        <p:cTn id="9" dur="1000"/>
                                        <p:tgtEl>
                                          <p:spTgt spid="16389">
                                            <p:txEl>
                                              <p:pRg st="0" end="0"/>
                                            </p:txEl>
                                          </p:spTgt>
                                        </p:tgtEl>
                                      </p:cBhvr>
                                    </p:animEffect>
                                  </p:childTnLst>
                                </p:cTn>
                              </p:par>
                              <p:par>
                                <p:cTn id="10" presetID="55" presetClass="entr" presetSubtype="0" fill="hold" nodeType="withEffect">
                                  <p:stCondLst>
                                    <p:cond delay="0"/>
                                  </p:stCondLst>
                                  <p:childTnLst>
                                    <p:set>
                                      <p:cBhvr>
                                        <p:cTn id="11" dur="1" fill="hold">
                                          <p:stCondLst>
                                            <p:cond delay="0"/>
                                          </p:stCondLst>
                                        </p:cTn>
                                        <p:tgtEl>
                                          <p:spTgt spid="16391"/>
                                        </p:tgtEl>
                                        <p:attrNameLst>
                                          <p:attrName>style.visibility</p:attrName>
                                        </p:attrNameLst>
                                      </p:cBhvr>
                                      <p:to>
                                        <p:strVal val="visible"/>
                                      </p:to>
                                    </p:set>
                                    <p:anim calcmode="lin" valueType="num">
                                      <p:cBhvr>
                                        <p:cTn id="12" dur="1000" fill="hold"/>
                                        <p:tgtEl>
                                          <p:spTgt spid="16391"/>
                                        </p:tgtEl>
                                        <p:attrNameLst>
                                          <p:attrName>ppt_w</p:attrName>
                                        </p:attrNameLst>
                                      </p:cBhvr>
                                      <p:tavLst>
                                        <p:tav tm="0">
                                          <p:val>
                                            <p:strVal val="#ppt_w*0.70"/>
                                          </p:val>
                                        </p:tav>
                                        <p:tav tm="100000">
                                          <p:val>
                                            <p:strVal val="#ppt_w"/>
                                          </p:val>
                                        </p:tav>
                                      </p:tavLst>
                                    </p:anim>
                                    <p:anim calcmode="lin" valueType="num">
                                      <p:cBhvr>
                                        <p:cTn id="13" dur="1000" fill="hold"/>
                                        <p:tgtEl>
                                          <p:spTgt spid="16391"/>
                                        </p:tgtEl>
                                        <p:attrNameLst>
                                          <p:attrName>ppt_h</p:attrName>
                                        </p:attrNameLst>
                                      </p:cBhvr>
                                      <p:tavLst>
                                        <p:tav tm="0">
                                          <p:val>
                                            <p:strVal val="#ppt_h"/>
                                          </p:val>
                                        </p:tav>
                                        <p:tav tm="100000">
                                          <p:val>
                                            <p:strVal val="#ppt_h"/>
                                          </p:val>
                                        </p:tav>
                                      </p:tavLst>
                                    </p:anim>
                                    <p:animEffect transition="in" filter="fade">
                                      <p:cBhvr>
                                        <p:cTn id="14" dur="1000"/>
                                        <p:tgtEl>
                                          <p:spTgt spid="16391"/>
                                        </p:tgtEl>
                                      </p:cBhvr>
                                    </p:animEffect>
                                  </p:childTnLst>
                                </p:cTn>
                              </p:par>
                              <p:par>
                                <p:cTn id="15" presetID="55" presetClass="entr" presetSubtype="0" fill="hold" nodeType="withEffect">
                                  <p:stCondLst>
                                    <p:cond delay="0"/>
                                  </p:stCondLst>
                                  <p:childTnLst>
                                    <p:set>
                                      <p:cBhvr>
                                        <p:cTn id="16" dur="1" fill="hold">
                                          <p:stCondLst>
                                            <p:cond delay="0"/>
                                          </p:stCondLst>
                                        </p:cTn>
                                        <p:tgtEl>
                                          <p:spTgt spid="16390"/>
                                        </p:tgtEl>
                                        <p:attrNameLst>
                                          <p:attrName>style.visibility</p:attrName>
                                        </p:attrNameLst>
                                      </p:cBhvr>
                                      <p:to>
                                        <p:strVal val="visible"/>
                                      </p:to>
                                    </p:set>
                                    <p:anim calcmode="lin" valueType="num">
                                      <p:cBhvr>
                                        <p:cTn id="17" dur="1000" fill="hold"/>
                                        <p:tgtEl>
                                          <p:spTgt spid="16390"/>
                                        </p:tgtEl>
                                        <p:attrNameLst>
                                          <p:attrName>ppt_w</p:attrName>
                                        </p:attrNameLst>
                                      </p:cBhvr>
                                      <p:tavLst>
                                        <p:tav tm="0">
                                          <p:val>
                                            <p:strVal val="#ppt_w*0.70"/>
                                          </p:val>
                                        </p:tav>
                                        <p:tav tm="100000">
                                          <p:val>
                                            <p:strVal val="#ppt_w"/>
                                          </p:val>
                                        </p:tav>
                                      </p:tavLst>
                                    </p:anim>
                                    <p:anim calcmode="lin" valueType="num">
                                      <p:cBhvr>
                                        <p:cTn id="18" dur="1000" fill="hold"/>
                                        <p:tgtEl>
                                          <p:spTgt spid="16390"/>
                                        </p:tgtEl>
                                        <p:attrNameLst>
                                          <p:attrName>ppt_h</p:attrName>
                                        </p:attrNameLst>
                                      </p:cBhvr>
                                      <p:tavLst>
                                        <p:tav tm="0">
                                          <p:val>
                                            <p:strVal val="#ppt_h"/>
                                          </p:val>
                                        </p:tav>
                                        <p:tav tm="100000">
                                          <p:val>
                                            <p:strVal val="#ppt_h"/>
                                          </p:val>
                                        </p:tav>
                                      </p:tavLst>
                                    </p:anim>
                                    <p:animEffect transition="in" filter="fade">
                                      <p:cBhvr>
                                        <p:cTn id="19" dur="1000"/>
                                        <p:tgtEl>
                                          <p:spTgt spid="16390"/>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35" presetClass="entr" presetSubtype="0" fill="hold" nodeType="clickEffect">
                                  <p:stCondLst>
                                    <p:cond delay="0"/>
                                  </p:stCondLst>
                                  <p:childTnLst>
                                    <p:set>
                                      <p:cBhvr>
                                        <p:cTn id="23" dur="1" fill="hold">
                                          <p:stCondLst>
                                            <p:cond delay="0"/>
                                          </p:stCondLst>
                                        </p:cTn>
                                        <p:tgtEl>
                                          <p:spTgt spid="16387"/>
                                        </p:tgtEl>
                                        <p:attrNameLst>
                                          <p:attrName>style.visibility</p:attrName>
                                        </p:attrNameLst>
                                      </p:cBhvr>
                                      <p:to>
                                        <p:strVal val="visible"/>
                                      </p:to>
                                    </p:set>
                                    <p:animEffect transition="in" filter="fade">
                                      <p:cBhvr>
                                        <p:cTn id="24" dur="1000"/>
                                        <p:tgtEl>
                                          <p:spTgt spid="16387"/>
                                        </p:tgtEl>
                                      </p:cBhvr>
                                    </p:animEffect>
                                    <p:anim calcmode="lin" valueType="num">
                                      <p:cBhvr>
                                        <p:cTn id="25" dur="1000" fill="hold"/>
                                        <p:tgtEl>
                                          <p:spTgt spid="16387"/>
                                        </p:tgtEl>
                                        <p:attrNameLst>
                                          <p:attrName>style.rotation</p:attrName>
                                        </p:attrNameLst>
                                      </p:cBhvr>
                                      <p:tavLst>
                                        <p:tav tm="0">
                                          <p:val>
                                            <p:fltVal val="720"/>
                                          </p:val>
                                        </p:tav>
                                        <p:tav tm="100000">
                                          <p:val>
                                            <p:fltVal val="0"/>
                                          </p:val>
                                        </p:tav>
                                      </p:tavLst>
                                    </p:anim>
                                    <p:anim calcmode="lin" valueType="num">
                                      <p:cBhvr>
                                        <p:cTn id="26" dur="1000" fill="hold"/>
                                        <p:tgtEl>
                                          <p:spTgt spid="16387"/>
                                        </p:tgtEl>
                                        <p:attrNameLst>
                                          <p:attrName>ppt_h</p:attrName>
                                        </p:attrNameLst>
                                      </p:cBhvr>
                                      <p:tavLst>
                                        <p:tav tm="0">
                                          <p:val>
                                            <p:fltVal val="0"/>
                                          </p:val>
                                        </p:tav>
                                        <p:tav tm="100000">
                                          <p:val>
                                            <p:strVal val="#ppt_h"/>
                                          </p:val>
                                        </p:tav>
                                      </p:tavLst>
                                    </p:anim>
                                    <p:anim calcmode="lin" valueType="num">
                                      <p:cBhvr>
                                        <p:cTn id="27" dur="1000" fill="hold"/>
                                        <p:tgtEl>
                                          <p:spTgt spid="16387"/>
                                        </p:tgtEl>
                                        <p:attrNameLst>
                                          <p:attrName>ppt_w</p:attrName>
                                        </p:attrNameLst>
                                      </p:cBhvr>
                                      <p:tavLst>
                                        <p:tav tm="0">
                                          <p:val>
                                            <p:fltVal val="0"/>
                                          </p:val>
                                        </p:tav>
                                        <p:tav tm="100000">
                                          <p:val>
                                            <p:strVal val="#ppt_w"/>
                                          </p:val>
                                        </p:tav>
                                      </p:tavLst>
                                    </p:anim>
                                  </p:childTnLst>
                                </p:cTn>
                              </p:par>
                            </p:childTnLst>
                          </p:cTn>
                        </p:par>
                      </p:childTnLst>
                    </p:cTn>
                  </p:par>
                  <p:par>
                    <p:cTn id="28" fill="hold" nodeType="clickPar">
                      <p:stCondLst>
                        <p:cond delay="indefinite"/>
                      </p:stCondLst>
                      <p:childTnLst>
                        <p:par>
                          <p:cTn id="29" fill="hold" nodeType="withGroup">
                            <p:stCondLst>
                              <p:cond delay="0"/>
                            </p:stCondLst>
                            <p:childTnLst>
                              <p:par>
                                <p:cTn id="30" presetID="35" presetClass="entr" presetSubtype="0" fill="hold" nodeType="clickEffect">
                                  <p:stCondLst>
                                    <p:cond delay="0"/>
                                  </p:stCondLst>
                                  <p:childTnLst>
                                    <p:set>
                                      <p:cBhvr>
                                        <p:cTn id="31" dur="1" fill="hold">
                                          <p:stCondLst>
                                            <p:cond delay="0"/>
                                          </p:stCondLst>
                                        </p:cTn>
                                        <p:tgtEl>
                                          <p:spTgt spid="16388"/>
                                        </p:tgtEl>
                                        <p:attrNameLst>
                                          <p:attrName>style.visibility</p:attrName>
                                        </p:attrNameLst>
                                      </p:cBhvr>
                                      <p:to>
                                        <p:strVal val="visible"/>
                                      </p:to>
                                    </p:set>
                                    <p:animEffect transition="in" filter="fade">
                                      <p:cBhvr>
                                        <p:cTn id="32" dur="1000"/>
                                        <p:tgtEl>
                                          <p:spTgt spid="16388"/>
                                        </p:tgtEl>
                                      </p:cBhvr>
                                    </p:animEffect>
                                    <p:anim calcmode="lin" valueType="num">
                                      <p:cBhvr>
                                        <p:cTn id="33" dur="1000" fill="hold"/>
                                        <p:tgtEl>
                                          <p:spTgt spid="16388"/>
                                        </p:tgtEl>
                                        <p:attrNameLst>
                                          <p:attrName>style.rotation</p:attrName>
                                        </p:attrNameLst>
                                      </p:cBhvr>
                                      <p:tavLst>
                                        <p:tav tm="0">
                                          <p:val>
                                            <p:fltVal val="720"/>
                                          </p:val>
                                        </p:tav>
                                        <p:tav tm="100000">
                                          <p:val>
                                            <p:fltVal val="0"/>
                                          </p:val>
                                        </p:tav>
                                      </p:tavLst>
                                    </p:anim>
                                    <p:anim calcmode="lin" valueType="num">
                                      <p:cBhvr>
                                        <p:cTn id="34" dur="1000" fill="hold"/>
                                        <p:tgtEl>
                                          <p:spTgt spid="16388"/>
                                        </p:tgtEl>
                                        <p:attrNameLst>
                                          <p:attrName>ppt_h</p:attrName>
                                        </p:attrNameLst>
                                      </p:cBhvr>
                                      <p:tavLst>
                                        <p:tav tm="0">
                                          <p:val>
                                            <p:fltVal val="0"/>
                                          </p:val>
                                        </p:tav>
                                        <p:tav tm="100000">
                                          <p:val>
                                            <p:strVal val="#ppt_h"/>
                                          </p:val>
                                        </p:tav>
                                      </p:tavLst>
                                    </p:anim>
                                    <p:anim calcmode="lin" valueType="num">
                                      <p:cBhvr>
                                        <p:cTn id="35" dur="1000" fill="hold"/>
                                        <p:tgtEl>
                                          <p:spTgt spid="16388"/>
                                        </p:tgtEl>
                                        <p:attrNameLst>
                                          <p:attrName>ppt_w</p:attrName>
                                        </p:attrNameLst>
                                      </p:cBhvr>
                                      <p:tavLst>
                                        <p:tav tm="0">
                                          <p:val>
                                            <p:fltVal val="0"/>
                                          </p:val>
                                        </p:tav>
                                        <p:tav tm="100000">
                                          <p:val>
                                            <p:strVal val="#ppt_w"/>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pPr eaLnBrk="1" hangingPunct="1"/>
            <a:r>
              <a:rPr kumimoji="1" lang="en-US" altLang="zh-CN">
                <a:latin typeface="Times New Roman" pitchFamily="18" charset="0"/>
                <a:cs typeface="Times New Roman" pitchFamily="18" charset="0"/>
              </a:rPr>
              <a:t>2.   BP</a:t>
            </a:r>
            <a:r>
              <a:rPr kumimoji="1" lang="zh-CN" altLang="en-US">
                <a:latin typeface="Times New Roman" pitchFamily="18" charset="0"/>
                <a:cs typeface="Times New Roman" pitchFamily="18" charset="0"/>
              </a:rPr>
              <a:t>网络的标准学习算法</a:t>
            </a:r>
          </a:p>
        </p:txBody>
      </p:sp>
      <p:graphicFrame>
        <p:nvGraphicFramePr>
          <p:cNvPr id="17411" name="Object 3"/>
          <p:cNvGraphicFramePr>
            <a:graphicFrameLocks noGrp="1" noChangeAspect="1"/>
          </p:cNvGraphicFramePr>
          <p:nvPr>
            <p:ph idx="1"/>
          </p:nvPr>
        </p:nvGraphicFramePr>
        <p:xfrm>
          <a:off x="3044825" y="1368425"/>
          <a:ext cx="5670550" cy="3124200"/>
        </p:xfrm>
        <a:graphic>
          <a:graphicData uri="http://schemas.openxmlformats.org/presentationml/2006/ole">
            <mc:AlternateContent xmlns:mc="http://schemas.openxmlformats.org/markup-compatibility/2006">
              <mc:Choice xmlns:v="urn:schemas-microsoft-com:vml" Requires="v">
                <p:oleObj name="Equation" r:id="rId2" imgW="3619440" imgH="1993680" progId="Equation.DSMT4">
                  <p:embed/>
                </p:oleObj>
              </mc:Choice>
              <mc:Fallback>
                <p:oleObj name="Equation" r:id="rId2" imgW="3619440" imgH="1993680" progId="Equation.DSMT4">
                  <p:embed/>
                  <p:pic>
                    <p:nvPicPr>
                      <p:cNvPr id="17411" name="Object 3"/>
                      <p:cNvPicPr>
                        <a:picLocks noChangeAspect="1" noChangeArrowheads="1"/>
                      </p:cNvPicPr>
                      <p:nvPr/>
                    </p:nvPicPr>
                    <p:blipFill>
                      <a:blip r:embed="rId3"/>
                      <a:srcRect/>
                      <a:stretch>
                        <a:fillRect/>
                      </a:stretch>
                    </p:blipFill>
                    <p:spPr bwMode="auto">
                      <a:xfrm>
                        <a:off x="3044825" y="1368425"/>
                        <a:ext cx="5670550" cy="312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7412" name="Object 4"/>
          <p:cNvGraphicFramePr>
            <a:graphicFrameLocks noChangeAspect="1"/>
          </p:cNvGraphicFramePr>
          <p:nvPr/>
        </p:nvGraphicFramePr>
        <p:xfrm>
          <a:off x="3841750" y="4641851"/>
          <a:ext cx="4819650" cy="1585913"/>
        </p:xfrm>
        <a:graphic>
          <a:graphicData uri="http://schemas.openxmlformats.org/presentationml/2006/ole">
            <mc:AlternateContent xmlns:mc="http://schemas.openxmlformats.org/markup-compatibility/2006">
              <mc:Choice xmlns:v="urn:schemas-microsoft-com:vml" Requires="v">
                <p:oleObj name="Equation" r:id="rId4" imgW="2743200" imgH="901440" progId="Equation.DSMT4">
                  <p:embed/>
                </p:oleObj>
              </mc:Choice>
              <mc:Fallback>
                <p:oleObj name="Equation" r:id="rId4" imgW="2743200" imgH="901440" progId="Equation.DSMT4">
                  <p:embed/>
                  <p:pic>
                    <p:nvPicPr>
                      <p:cNvPr id="17412" name="Object 4"/>
                      <p:cNvPicPr>
                        <a:picLocks noChangeAspect="1" noChangeArrowheads="1"/>
                      </p:cNvPicPr>
                      <p:nvPr/>
                    </p:nvPicPr>
                    <p:blipFill>
                      <a:blip r:embed="rId5"/>
                      <a:srcRect/>
                      <a:stretch>
                        <a:fillRect/>
                      </a:stretch>
                    </p:blipFill>
                    <p:spPr bwMode="auto">
                      <a:xfrm>
                        <a:off x="3841750" y="4641851"/>
                        <a:ext cx="4819650" cy="1585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415611753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1" presetClass="entr" presetSubtype="4" fill="hold" nodeType="clickEffect">
                                  <p:stCondLst>
                                    <p:cond delay="0"/>
                                  </p:stCondLst>
                                  <p:childTnLst>
                                    <p:set>
                                      <p:cBhvr>
                                        <p:cTn id="6" dur="1" fill="hold">
                                          <p:stCondLst>
                                            <p:cond delay="0"/>
                                          </p:stCondLst>
                                        </p:cTn>
                                        <p:tgtEl>
                                          <p:spTgt spid="17411"/>
                                        </p:tgtEl>
                                        <p:attrNameLst>
                                          <p:attrName>style.visibility</p:attrName>
                                        </p:attrNameLst>
                                      </p:cBhvr>
                                      <p:to>
                                        <p:strVal val="visible"/>
                                      </p:to>
                                    </p:set>
                                    <p:animEffect transition="in" filter="wheel(4)">
                                      <p:cBhvr>
                                        <p:cTn id="7" dur="500"/>
                                        <p:tgtEl>
                                          <p:spTgt spid="1741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1" presetClass="entr" presetSubtype="4" fill="hold" nodeType="clickEffect">
                                  <p:stCondLst>
                                    <p:cond delay="0"/>
                                  </p:stCondLst>
                                  <p:childTnLst>
                                    <p:set>
                                      <p:cBhvr>
                                        <p:cTn id="11" dur="1" fill="hold">
                                          <p:stCondLst>
                                            <p:cond delay="0"/>
                                          </p:stCondLst>
                                        </p:cTn>
                                        <p:tgtEl>
                                          <p:spTgt spid="17412"/>
                                        </p:tgtEl>
                                        <p:attrNameLst>
                                          <p:attrName>style.visibility</p:attrName>
                                        </p:attrNameLst>
                                      </p:cBhvr>
                                      <p:to>
                                        <p:strVal val="visible"/>
                                      </p:to>
                                    </p:set>
                                    <p:animEffect transition="in" filter="wheel(4)">
                                      <p:cBhvr>
                                        <p:cTn id="12" dur="500"/>
                                        <p:tgtEl>
                                          <p:spTgt spid="174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pPr eaLnBrk="1" hangingPunct="1"/>
            <a:r>
              <a:rPr kumimoji="1" lang="en-US" altLang="zh-CN">
                <a:latin typeface="Times New Roman" pitchFamily="18" charset="0"/>
                <a:cs typeface="Times New Roman" pitchFamily="18" charset="0"/>
              </a:rPr>
              <a:t>2.   BP</a:t>
            </a:r>
            <a:r>
              <a:rPr kumimoji="1" lang="zh-CN" altLang="en-US">
                <a:latin typeface="Times New Roman" pitchFamily="18" charset="0"/>
                <a:cs typeface="Times New Roman" pitchFamily="18" charset="0"/>
              </a:rPr>
              <a:t>网络的标准学习算法</a:t>
            </a:r>
          </a:p>
        </p:txBody>
      </p:sp>
      <p:sp>
        <p:nvSpPr>
          <p:cNvPr id="18435" name="Rectangle 3"/>
          <p:cNvSpPr>
            <a:spLocks noGrp="1" noChangeArrowheads="1"/>
          </p:cNvSpPr>
          <p:nvPr>
            <p:ph type="body" idx="1"/>
          </p:nvPr>
        </p:nvSpPr>
        <p:spPr/>
        <p:txBody>
          <a:bodyPr/>
          <a:lstStyle/>
          <a:p>
            <a:pPr eaLnBrk="1" hangingPunct="1"/>
            <a:r>
              <a:rPr lang="zh-CN" altLang="en-US">
                <a:latin typeface="Times New Roman" pitchFamily="18" charset="0"/>
                <a:cs typeface="Times New Roman" pitchFamily="18" charset="0"/>
              </a:rPr>
              <a:t>第六步，利用输出层各神经元的         和隐含层各神经元的输出来修正连接权值          。 </a:t>
            </a:r>
          </a:p>
        </p:txBody>
      </p:sp>
      <p:graphicFrame>
        <p:nvGraphicFramePr>
          <p:cNvPr id="18436" name="Object 4"/>
          <p:cNvGraphicFramePr>
            <a:graphicFrameLocks noChangeAspect="1"/>
          </p:cNvGraphicFramePr>
          <p:nvPr/>
        </p:nvGraphicFramePr>
        <p:xfrm>
          <a:off x="3287689" y="2924944"/>
          <a:ext cx="5832475" cy="1841500"/>
        </p:xfrm>
        <a:graphic>
          <a:graphicData uri="http://schemas.openxmlformats.org/presentationml/2006/ole">
            <mc:AlternateContent xmlns:mc="http://schemas.openxmlformats.org/markup-compatibility/2006">
              <mc:Choice xmlns:v="urn:schemas-microsoft-com:vml" Requires="v">
                <p:oleObj name="Equation" r:id="rId3" imgW="2171520" imgH="685800" progId="Equation.DSMT4">
                  <p:embed/>
                </p:oleObj>
              </mc:Choice>
              <mc:Fallback>
                <p:oleObj name="Equation" r:id="rId3" imgW="2171520" imgH="685800" progId="Equation.DSMT4">
                  <p:embed/>
                  <p:pic>
                    <p:nvPicPr>
                      <p:cNvPr id="18436" name="Object 4"/>
                      <p:cNvPicPr>
                        <a:picLocks noChangeAspect="1" noChangeArrowheads="1"/>
                      </p:cNvPicPr>
                      <p:nvPr/>
                    </p:nvPicPr>
                    <p:blipFill>
                      <a:blip r:embed="rId4"/>
                      <a:srcRect/>
                      <a:stretch>
                        <a:fillRect/>
                      </a:stretch>
                    </p:blipFill>
                    <p:spPr bwMode="auto">
                      <a:xfrm>
                        <a:off x="3287689" y="2924944"/>
                        <a:ext cx="5832475" cy="184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8437" name="Object 5"/>
          <p:cNvGraphicFramePr>
            <a:graphicFrameLocks noChangeAspect="1"/>
          </p:cNvGraphicFramePr>
          <p:nvPr/>
        </p:nvGraphicFramePr>
        <p:xfrm>
          <a:off x="8112224" y="1628800"/>
          <a:ext cx="865188" cy="534988"/>
        </p:xfrm>
        <a:graphic>
          <a:graphicData uri="http://schemas.openxmlformats.org/presentationml/2006/ole">
            <mc:AlternateContent xmlns:mc="http://schemas.openxmlformats.org/markup-compatibility/2006">
              <mc:Choice xmlns:v="urn:schemas-microsoft-com:vml" Requires="v">
                <p:oleObj name="Equation" r:id="rId5" imgW="368280" imgH="228600" progId="Equation.DSMT4">
                  <p:embed/>
                </p:oleObj>
              </mc:Choice>
              <mc:Fallback>
                <p:oleObj name="Equation" r:id="rId5" imgW="368280" imgH="228600" progId="Equation.DSMT4">
                  <p:embed/>
                  <p:pic>
                    <p:nvPicPr>
                      <p:cNvPr id="18437" name="Object 5"/>
                      <p:cNvPicPr>
                        <a:picLocks noChangeAspect="1" noChangeArrowheads="1"/>
                      </p:cNvPicPr>
                      <p:nvPr/>
                    </p:nvPicPr>
                    <p:blipFill>
                      <a:blip r:embed="rId6"/>
                      <a:srcRect/>
                      <a:stretch>
                        <a:fillRect/>
                      </a:stretch>
                    </p:blipFill>
                    <p:spPr bwMode="auto">
                      <a:xfrm>
                        <a:off x="8112224" y="1628800"/>
                        <a:ext cx="865188"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8438" name="Object 6"/>
          <p:cNvGraphicFramePr>
            <a:graphicFrameLocks noChangeAspect="1"/>
          </p:cNvGraphicFramePr>
          <p:nvPr/>
        </p:nvGraphicFramePr>
        <p:xfrm>
          <a:off x="8832304" y="2132856"/>
          <a:ext cx="1008062" cy="520700"/>
        </p:xfrm>
        <a:graphic>
          <a:graphicData uri="http://schemas.openxmlformats.org/presentationml/2006/ole">
            <mc:AlternateContent xmlns:mc="http://schemas.openxmlformats.org/markup-compatibility/2006">
              <mc:Choice xmlns:v="urn:schemas-microsoft-com:vml" Requires="v">
                <p:oleObj name="Equation" r:id="rId7" imgW="444240" imgH="228600" progId="Equation.DSMT4">
                  <p:embed/>
                </p:oleObj>
              </mc:Choice>
              <mc:Fallback>
                <p:oleObj name="Equation" r:id="rId7" imgW="444240" imgH="228600" progId="Equation.DSMT4">
                  <p:embed/>
                  <p:pic>
                    <p:nvPicPr>
                      <p:cNvPr id="18438" name="Object 6"/>
                      <p:cNvPicPr>
                        <a:picLocks noChangeAspect="1" noChangeArrowheads="1"/>
                      </p:cNvPicPr>
                      <p:nvPr/>
                    </p:nvPicPr>
                    <p:blipFill>
                      <a:blip r:embed="rId8"/>
                      <a:srcRect/>
                      <a:stretch>
                        <a:fillRect/>
                      </a:stretch>
                    </p:blipFill>
                    <p:spPr bwMode="auto">
                      <a:xfrm>
                        <a:off x="8832304" y="2132856"/>
                        <a:ext cx="1008062"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95001074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ntr" presetSubtype="3" fill="hold" nodeType="clickEffect">
                                  <p:stCondLst>
                                    <p:cond delay="0"/>
                                  </p:stCondLst>
                                  <p:childTnLst>
                                    <p:set>
                                      <p:cBhvr>
                                        <p:cTn id="6" dur="1" fill="hold">
                                          <p:stCondLst>
                                            <p:cond delay="0"/>
                                          </p:stCondLst>
                                        </p:cTn>
                                        <p:tgtEl>
                                          <p:spTgt spid="18435">
                                            <p:txEl>
                                              <p:pRg st="0" end="0"/>
                                            </p:txEl>
                                          </p:spTgt>
                                        </p:tgtEl>
                                        <p:attrNameLst>
                                          <p:attrName>style.visibility</p:attrName>
                                        </p:attrNameLst>
                                      </p:cBhvr>
                                      <p:to>
                                        <p:strVal val="visible"/>
                                      </p:to>
                                    </p:set>
                                    <p:animEffect transition="in" filter="strips(upRight)">
                                      <p:cBhvr>
                                        <p:cTn id="7" dur="500"/>
                                        <p:tgtEl>
                                          <p:spTgt spid="18435">
                                            <p:txEl>
                                              <p:pRg st="0" end="0"/>
                                            </p:txEl>
                                          </p:spTgt>
                                        </p:tgtEl>
                                      </p:cBhvr>
                                    </p:animEffect>
                                  </p:childTnLst>
                                </p:cTn>
                              </p:par>
                              <p:par>
                                <p:cTn id="8" presetID="18" presetClass="entr" presetSubtype="3" fill="hold" nodeType="withEffect">
                                  <p:stCondLst>
                                    <p:cond delay="0"/>
                                  </p:stCondLst>
                                  <p:childTnLst>
                                    <p:set>
                                      <p:cBhvr>
                                        <p:cTn id="9" dur="1" fill="hold">
                                          <p:stCondLst>
                                            <p:cond delay="0"/>
                                          </p:stCondLst>
                                        </p:cTn>
                                        <p:tgtEl>
                                          <p:spTgt spid="18437"/>
                                        </p:tgtEl>
                                        <p:attrNameLst>
                                          <p:attrName>style.visibility</p:attrName>
                                        </p:attrNameLst>
                                      </p:cBhvr>
                                      <p:to>
                                        <p:strVal val="visible"/>
                                      </p:to>
                                    </p:set>
                                    <p:animEffect transition="in" filter="strips(upRight)">
                                      <p:cBhvr>
                                        <p:cTn id="10" dur="500"/>
                                        <p:tgtEl>
                                          <p:spTgt spid="18437"/>
                                        </p:tgtEl>
                                      </p:cBhvr>
                                    </p:animEffect>
                                  </p:childTnLst>
                                </p:cTn>
                              </p:par>
                              <p:par>
                                <p:cTn id="11" presetID="18" presetClass="entr" presetSubtype="3" fill="hold" nodeType="withEffect">
                                  <p:stCondLst>
                                    <p:cond delay="0"/>
                                  </p:stCondLst>
                                  <p:childTnLst>
                                    <p:set>
                                      <p:cBhvr>
                                        <p:cTn id="12" dur="1" fill="hold">
                                          <p:stCondLst>
                                            <p:cond delay="0"/>
                                          </p:stCondLst>
                                        </p:cTn>
                                        <p:tgtEl>
                                          <p:spTgt spid="18438"/>
                                        </p:tgtEl>
                                        <p:attrNameLst>
                                          <p:attrName>style.visibility</p:attrName>
                                        </p:attrNameLst>
                                      </p:cBhvr>
                                      <p:to>
                                        <p:strVal val="visible"/>
                                      </p:to>
                                    </p:set>
                                    <p:animEffect transition="in" filter="strips(upRight)">
                                      <p:cBhvr>
                                        <p:cTn id="13" dur="500"/>
                                        <p:tgtEl>
                                          <p:spTgt spid="18438"/>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20" presetClass="entr" presetSubtype="0" fill="hold" nodeType="clickEffect">
                                  <p:stCondLst>
                                    <p:cond delay="0"/>
                                  </p:stCondLst>
                                  <p:childTnLst>
                                    <p:set>
                                      <p:cBhvr>
                                        <p:cTn id="17" dur="1" fill="hold">
                                          <p:stCondLst>
                                            <p:cond delay="0"/>
                                          </p:stCondLst>
                                        </p:cTn>
                                        <p:tgtEl>
                                          <p:spTgt spid="18436"/>
                                        </p:tgtEl>
                                        <p:attrNameLst>
                                          <p:attrName>style.visibility</p:attrName>
                                        </p:attrNameLst>
                                      </p:cBhvr>
                                      <p:to>
                                        <p:strVal val="visible"/>
                                      </p:to>
                                    </p:set>
                                    <p:animEffect transition="in" filter="wedge">
                                      <p:cBhvr>
                                        <p:cTn id="18" dur="1000"/>
                                        <p:tgtEl>
                                          <p:spTgt spid="184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pPr eaLnBrk="1" hangingPunct="1"/>
            <a:r>
              <a:rPr kumimoji="1" lang="en-US" altLang="zh-CN">
                <a:latin typeface="Times New Roman" pitchFamily="18" charset="0"/>
                <a:cs typeface="Times New Roman" pitchFamily="18" charset="0"/>
              </a:rPr>
              <a:t>2.   BP</a:t>
            </a:r>
            <a:r>
              <a:rPr kumimoji="1" lang="zh-CN" altLang="en-US">
                <a:latin typeface="Times New Roman" pitchFamily="18" charset="0"/>
                <a:cs typeface="Times New Roman" pitchFamily="18" charset="0"/>
              </a:rPr>
              <a:t>网络的标准学习算法</a:t>
            </a:r>
          </a:p>
        </p:txBody>
      </p:sp>
      <p:sp>
        <p:nvSpPr>
          <p:cNvPr id="19459" name="Rectangle 3"/>
          <p:cNvSpPr>
            <a:spLocks noGrp="1" noChangeArrowheads="1"/>
          </p:cNvSpPr>
          <p:nvPr>
            <p:ph type="body" idx="1"/>
          </p:nvPr>
        </p:nvSpPr>
        <p:spPr/>
        <p:txBody>
          <a:bodyPr/>
          <a:lstStyle/>
          <a:p>
            <a:pPr eaLnBrk="1" hangingPunct="1"/>
            <a:r>
              <a:rPr lang="zh-CN" altLang="en-US">
                <a:latin typeface="Times New Roman" pitchFamily="18" charset="0"/>
                <a:cs typeface="Times New Roman" pitchFamily="18" charset="0"/>
              </a:rPr>
              <a:t>第七步，利用隐含层各神经元的         和输入层各神经元的输入修正连接权。 </a:t>
            </a:r>
          </a:p>
        </p:txBody>
      </p:sp>
      <p:graphicFrame>
        <p:nvGraphicFramePr>
          <p:cNvPr id="19460" name="Object 4"/>
          <p:cNvGraphicFramePr>
            <a:graphicFrameLocks noChangeAspect="1"/>
          </p:cNvGraphicFramePr>
          <p:nvPr/>
        </p:nvGraphicFramePr>
        <p:xfrm>
          <a:off x="8112224" y="1628800"/>
          <a:ext cx="865188" cy="520700"/>
        </p:xfrm>
        <a:graphic>
          <a:graphicData uri="http://schemas.openxmlformats.org/presentationml/2006/ole">
            <mc:AlternateContent xmlns:mc="http://schemas.openxmlformats.org/markup-compatibility/2006">
              <mc:Choice xmlns:v="urn:schemas-microsoft-com:vml" Requires="v">
                <p:oleObj name="Equation" r:id="rId2" imgW="380880" imgH="228600" progId="Equation.DSMT4">
                  <p:embed/>
                </p:oleObj>
              </mc:Choice>
              <mc:Fallback>
                <p:oleObj name="Equation" r:id="rId2" imgW="380880" imgH="228600" progId="Equation.DSMT4">
                  <p:embed/>
                  <p:pic>
                    <p:nvPicPr>
                      <p:cNvPr id="19460" name="Object 4"/>
                      <p:cNvPicPr>
                        <a:picLocks noChangeAspect="1" noChangeArrowheads="1"/>
                      </p:cNvPicPr>
                      <p:nvPr/>
                    </p:nvPicPr>
                    <p:blipFill>
                      <a:blip r:embed="rId3"/>
                      <a:srcRect/>
                      <a:stretch>
                        <a:fillRect/>
                      </a:stretch>
                    </p:blipFill>
                    <p:spPr bwMode="auto">
                      <a:xfrm>
                        <a:off x="8112224" y="1628800"/>
                        <a:ext cx="865188" cy="520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9461" name="Object 5"/>
          <p:cNvGraphicFramePr>
            <a:graphicFrameLocks noChangeAspect="1"/>
          </p:cNvGraphicFramePr>
          <p:nvPr/>
        </p:nvGraphicFramePr>
        <p:xfrm>
          <a:off x="2567609" y="2996952"/>
          <a:ext cx="7172325" cy="1800200"/>
        </p:xfrm>
        <a:graphic>
          <a:graphicData uri="http://schemas.openxmlformats.org/presentationml/2006/ole">
            <mc:AlternateContent xmlns:mc="http://schemas.openxmlformats.org/markup-compatibility/2006">
              <mc:Choice xmlns:v="urn:schemas-microsoft-com:vml" Requires="v">
                <p:oleObj name="Equation" r:id="rId4" imgW="3238200" imgH="685800" progId="Equation.DSMT4">
                  <p:embed/>
                </p:oleObj>
              </mc:Choice>
              <mc:Fallback>
                <p:oleObj name="Equation" r:id="rId4" imgW="3238200" imgH="685800" progId="Equation.DSMT4">
                  <p:embed/>
                  <p:pic>
                    <p:nvPicPr>
                      <p:cNvPr id="19461" name="Object 5"/>
                      <p:cNvPicPr>
                        <a:picLocks noChangeAspect="1" noChangeArrowheads="1"/>
                      </p:cNvPicPr>
                      <p:nvPr/>
                    </p:nvPicPr>
                    <p:blipFill>
                      <a:blip r:embed="rId5"/>
                      <a:srcRect/>
                      <a:stretch>
                        <a:fillRect/>
                      </a:stretch>
                    </p:blipFill>
                    <p:spPr bwMode="auto">
                      <a:xfrm>
                        <a:off x="2567609" y="2996952"/>
                        <a:ext cx="7172325" cy="1800200"/>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239941976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3" presetClass="entr" presetSubtype="0" fill="hold" nodeType="clickEffect">
                                  <p:stCondLst>
                                    <p:cond delay="0"/>
                                  </p:stCondLst>
                                  <p:childTnLst>
                                    <p:set>
                                      <p:cBhvr>
                                        <p:cTn id="6" dur="1" fill="hold">
                                          <p:stCondLst>
                                            <p:cond delay="0"/>
                                          </p:stCondLst>
                                        </p:cTn>
                                        <p:tgtEl>
                                          <p:spTgt spid="19459">
                                            <p:txEl>
                                              <p:pRg st="0" end="0"/>
                                            </p:txEl>
                                          </p:spTgt>
                                        </p:tgtEl>
                                        <p:attrNameLst>
                                          <p:attrName>style.visibility</p:attrName>
                                        </p:attrNameLst>
                                      </p:cBhvr>
                                      <p:to>
                                        <p:strVal val="visible"/>
                                      </p:to>
                                    </p:set>
                                    <p:animEffect transition="in" filter="fade">
                                      <p:cBhvr>
                                        <p:cTn id="7" dur="100"/>
                                        <p:tgtEl>
                                          <p:spTgt spid="19459">
                                            <p:txEl>
                                              <p:pRg st="0" end="0"/>
                                            </p:txEl>
                                          </p:spTgt>
                                        </p:tgtEl>
                                      </p:cBhvr>
                                    </p:animEffect>
                                    <p:anim calcmode="lin" valueType="num">
                                      <p:cBhvr>
                                        <p:cTn id="8" dur="400" fill="hold"/>
                                        <p:tgtEl>
                                          <p:spTgt spid="19459">
                                            <p:txEl>
                                              <p:pRg st="0" end="0"/>
                                            </p:txEl>
                                          </p:spTgt>
                                        </p:tgtEl>
                                        <p:attrNameLst>
                                          <p:attrName>ppt_x</p:attrName>
                                        </p:attrNameLst>
                                      </p:cBhvr>
                                      <p:tavLst>
                                        <p:tav tm="0">
                                          <p:val>
                                            <p:strVal val="#ppt_x"/>
                                          </p:val>
                                        </p:tav>
                                        <p:tav tm="100000">
                                          <p:val>
                                            <p:strVal val="#ppt_x"/>
                                          </p:val>
                                        </p:tav>
                                      </p:tavLst>
                                    </p:anim>
                                    <p:anim calcmode="lin" valueType="num">
                                      <p:cBhvr>
                                        <p:cTn id="9" dur="400" fill="hold"/>
                                        <p:tgtEl>
                                          <p:spTgt spid="19459">
                                            <p:txEl>
                                              <p:pRg st="0" end="0"/>
                                            </p:txEl>
                                          </p:spTgt>
                                        </p:tgtEl>
                                        <p:attrNameLst>
                                          <p:attrName>ppt_y</p:attrName>
                                        </p:attrNameLst>
                                      </p:cBhvr>
                                      <p:tavLst>
                                        <p:tav tm="0">
                                          <p:val>
                                            <p:strVal val="#ppt_y+0.31"/>
                                          </p:val>
                                        </p:tav>
                                        <p:tav tm="100000">
                                          <p:val>
                                            <p:strVal val="#ppt_y+0.31"/>
                                          </p:val>
                                        </p:tav>
                                      </p:tavLst>
                                    </p:anim>
                                    <p:anim calcmode="lin" valueType="num">
                                      <p:cBhvr>
                                        <p:cTn id="10" dur="600" decel="50000" fill="hold">
                                          <p:stCondLst>
                                            <p:cond delay="400"/>
                                          </p:stCondLst>
                                        </p:cTn>
                                        <p:tgtEl>
                                          <p:spTgt spid="19459">
                                            <p:txEl>
                                              <p:pRg st="0" end="0"/>
                                            </p:txEl>
                                          </p:spTgt>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11" dur="600" decel="50000" fill="hold">
                                          <p:stCondLst>
                                            <p:cond delay="400"/>
                                          </p:stCondLst>
                                        </p:cTn>
                                        <p:tgtEl>
                                          <p:spTgt spid="19459">
                                            <p:txEl>
                                              <p:pRg st="0" end="0"/>
                                            </p:txEl>
                                          </p:spTgt>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par>
                                <p:cTn id="12" presetID="43" presetClass="entr" presetSubtype="0" fill="hold" nodeType="withEffect">
                                  <p:stCondLst>
                                    <p:cond delay="0"/>
                                  </p:stCondLst>
                                  <p:childTnLst>
                                    <p:set>
                                      <p:cBhvr>
                                        <p:cTn id="13" dur="1" fill="hold">
                                          <p:stCondLst>
                                            <p:cond delay="0"/>
                                          </p:stCondLst>
                                        </p:cTn>
                                        <p:tgtEl>
                                          <p:spTgt spid="19460"/>
                                        </p:tgtEl>
                                        <p:attrNameLst>
                                          <p:attrName>style.visibility</p:attrName>
                                        </p:attrNameLst>
                                      </p:cBhvr>
                                      <p:to>
                                        <p:strVal val="visible"/>
                                      </p:to>
                                    </p:set>
                                    <p:animEffect transition="in" filter="fade">
                                      <p:cBhvr>
                                        <p:cTn id="14" dur="100"/>
                                        <p:tgtEl>
                                          <p:spTgt spid="19460"/>
                                        </p:tgtEl>
                                      </p:cBhvr>
                                    </p:animEffect>
                                    <p:anim calcmode="lin" valueType="num">
                                      <p:cBhvr>
                                        <p:cTn id="15" dur="400" fill="hold"/>
                                        <p:tgtEl>
                                          <p:spTgt spid="19460"/>
                                        </p:tgtEl>
                                        <p:attrNameLst>
                                          <p:attrName>ppt_x</p:attrName>
                                        </p:attrNameLst>
                                      </p:cBhvr>
                                      <p:tavLst>
                                        <p:tav tm="0">
                                          <p:val>
                                            <p:strVal val="#ppt_x"/>
                                          </p:val>
                                        </p:tav>
                                        <p:tav tm="100000">
                                          <p:val>
                                            <p:strVal val="#ppt_x"/>
                                          </p:val>
                                        </p:tav>
                                      </p:tavLst>
                                    </p:anim>
                                    <p:anim calcmode="lin" valueType="num">
                                      <p:cBhvr>
                                        <p:cTn id="16" dur="400" fill="hold"/>
                                        <p:tgtEl>
                                          <p:spTgt spid="19460"/>
                                        </p:tgtEl>
                                        <p:attrNameLst>
                                          <p:attrName>ppt_y</p:attrName>
                                        </p:attrNameLst>
                                      </p:cBhvr>
                                      <p:tavLst>
                                        <p:tav tm="0">
                                          <p:val>
                                            <p:strVal val="#ppt_y+0.31"/>
                                          </p:val>
                                        </p:tav>
                                        <p:tav tm="100000">
                                          <p:val>
                                            <p:strVal val="#ppt_y+0.31"/>
                                          </p:val>
                                        </p:tav>
                                      </p:tavLst>
                                    </p:anim>
                                    <p:anim calcmode="lin" valueType="num">
                                      <p:cBhvr>
                                        <p:cTn id="17" dur="600" decel="50000" fill="hold">
                                          <p:stCondLst>
                                            <p:cond delay="400"/>
                                          </p:stCondLst>
                                        </p:cTn>
                                        <p:tgtEl>
                                          <p:spTgt spid="19460"/>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18" dur="600" decel="50000" fill="hold">
                                          <p:stCondLst>
                                            <p:cond delay="400"/>
                                          </p:stCondLst>
                                        </p:cTn>
                                        <p:tgtEl>
                                          <p:spTgt spid="19460"/>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8" presetClass="entr" presetSubtype="16" fill="hold" nodeType="clickEffect">
                                  <p:stCondLst>
                                    <p:cond delay="0"/>
                                  </p:stCondLst>
                                  <p:childTnLst>
                                    <p:set>
                                      <p:cBhvr>
                                        <p:cTn id="22" dur="1" fill="hold">
                                          <p:stCondLst>
                                            <p:cond delay="0"/>
                                          </p:stCondLst>
                                        </p:cTn>
                                        <p:tgtEl>
                                          <p:spTgt spid="19461"/>
                                        </p:tgtEl>
                                        <p:attrNameLst>
                                          <p:attrName>style.visibility</p:attrName>
                                        </p:attrNameLst>
                                      </p:cBhvr>
                                      <p:to>
                                        <p:strVal val="visible"/>
                                      </p:to>
                                    </p:set>
                                    <p:animEffect transition="in" filter="diamond(in)">
                                      <p:cBhvr>
                                        <p:cTn id="23" dur="1000"/>
                                        <p:tgtEl>
                                          <p:spTgt spid="194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5295</Words>
  <Application>Microsoft Office PowerPoint</Application>
  <PresentationFormat>宽屏</PresentationFormat>
  <Paragraphs>654</Paragraphs>
  <Slides>169</Slides>
  <Notes>11</Notes>
  <HiddenSlides>0</HiddenSlides>
  <MMClips>0</MMClips>
  <ScaleCrop>false</ScaleCrop>
  <HeadingPairs>
    <vt:vector size="8" baseType="variant">
      <vt:variant>
        <vt:lpstr>已用的字体</vt:lpstr>
      </vt:variant>
      <vt:variant>
        <vt:i4>14</vt:i4>
      </vt:variant>
      <vt:variant>
        <vt:lpstr>主题</vt:lpstr>
      </vt:variant>
      <vt:variant>
        <vt:i4>1</vt:i4>
      </vt:variant>
      <vt:variant>
        <vt:lpstr>嵌入 OLE 服务器</vt:lpstr>
      </vt:variant>
      <vt:variant>
        <vt:i4>3</vt:i4>
      </vt:variant>
      <vt:variant>
        <vt:lpstr>幻灯片标题</vt:lpstr>
      </vt:variant>
      <vt:variant>
        <vt:i4>169</vt:i4>
      </vt:variant>
    </vt:vector>
  </HeadingPairs>
  <TitlesOfParts>
    <vt:vector size="187" baseType="lpstr">
      <vt:lpstr>等线</vt:lpstr>
      <vt:lpstr>等线 Light</vt:lpstr>
      <vt:lpstr>黑体</vt:lpstr>
      <vt:lpstr>华文彩云</vt:lpstr>
      <vt:lpstr>华文仿宋</vt:lpstr>
      <vt:lpstr>华文楷体</vt:lpstr>
      <vt:lpstr>华文细黑</vt:lpstr>
      <vt:lpstr>微软雅黑</vt:lpstr>
      <vt:lpstr>Arial</vt:lpstr>
      <vt:lpstr>Arial Narrow</vt:lpstr>
      <vt:lpstr>Calibri</vt:lpstr>
      <vt:lpstr>Cambria Math</vt:lpstr>
      <vt:lpstr>Times New Roman</vt:lpstr>
      <vt:lpstr>Wingdings</vt:lpstr>
      <vt:lpstr>Office 主题​​</vt:lpstr>
      <vt:lpstr>Equation</vt:lpstr>
      <vt:lpstr>Visio</vt:lpstr>
      <vt:lpstr>公式</vt:lpstr>
      <vt:lpstr>PowerPoint 演示文稿</vt:lpstr>
      <vt:lpstr>PowerPoint 演示文稿</vt:lpstr>
      <vt:lpstr>软件可靠性定义</vt:lpstr>
      <vt:lpstr>软件可靠性的参数</vt:lpstr>
      <vt:lpstr>软件可靠性的参数</vt:lpstr>
      <vt:lpstr>软件可靠性的参数</vt:lpstr>
      <vt:lpstr>PowerPoint 演示文稿</vt:lpstr>
      <vt:lpstr>PowerPoint 演示文稿</vt:lpstr>
      <vt:lpstr>PowerPoint 演示文稿</vt:lpstr>
      <vt:lpstr>PowerPoint 演示文稿</vt:lpstr>
      <vt:lpstr>软件可靠性模型的分类</vt:lpstr>
      <vt:lpstr>PowerPoint 演示文稿</vt:lpstr>
      <vt:lpstr>PowerPoint 演示文稿</vt:lpstr>
      <vt:lpstr>软件可靠性模型的分类</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可靠性建模流程</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Jelinski-Moranda模型</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数据驱动的软件可靠性模型                                 --BP神经网络模型与学习算法</vt:lpstr>
      <vt:lpstr>概述</vt:lpstr>
      <vt:lpstr>1.  BP神经网络模型</vt:lpstr>
      <vt:lpstr>1.  BP神经网络模型</vt:lpstr>
      <vt:lpstr>1.  BP神经网络模型</vt:lpstr>
      <vt:lpstr>2.  BP网络的标准学习算法</vt:lpstr>
      <vt:lpstr>2.  BP网络的标准学习算法-算法思想</vt:lpstr>
      <vt:lpstr>2.  BP网络的标准学习算法-学习过程</vt:lpstr>
      <vt:lpstr>2.   BP网络的标准学习算法 </vt:lpstr>
      <vt:lpstr>2.   BP网络的标准学习算法</vt:lpstr>
      <vt:lpstr>2.   BP网络的标准学习算法</vt:lpstr>
      <vt:lpstr>2.   BP网络的标准学习算法</vt:lpstr>
      <vt:lpstr>2.   BP网络的标准学习算法</vt:lpstr>
      <vt:lpstr>2.4   BP网络的标准学习算法</vt:lpstr>
      <vt:lpstr>2.   BP网络的标准学习算法</vt:lpstr>
      <vt:lpstr>2.   BP网络的标准学习算法</vt:lpstr>
      <vt:lpstr>2.   BP网络的标准学习算法</vt:lpstr>
      <vt:lpstr>2.   BP网络的标准学习算法</vt:lpstr>
      <vt:lpstr>2.   BP网络的标准学习算法</vt:lpstr>
      <vt:lpstr>2.   BP网络的标准学习算法</vt:lpstr>
      <vt:lpstr>3.   BP神经网络学习算法的Java实现 </vt:lpstr>
      <vt:lpstr>3.   BP神经网络学习算法的java实现</vt:lpstr>
      <vt:lpstr>3.   BP神经网络学习算法的java实现</vt:lpstr>
      <vt:lpstr>3.   BP神经网络学习算法的java实现</vt:lpstr>
      <vt:lpstr>3.   BP神经网络学习算法的java实现</vt:lpstr>
      <vt:lpstr>BP神经网络的特点</vt:lpstr>
      <vt:lpstr>小结</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拉格朗日对偶问题</vt:lpstr>
      <vt:lpstr>拉格朗日对偶问题</vt:lpstr>
      <vt:lpstr>拉格朗日对偶问题</vt:lpstr>
      <vt:lpstr>拉格朗日对偶问题</vt:lpstr>
      <vt:lpstr>拉格朗日对偶问题</vt:lpstr>
      <vt:lpstr>拉格朗日对偶问题</vt:lpstr>
      <vt:lpstr>拉格朗日对偶问题</vt:lpstr>
      <vt:lpstr>拉格朗日对偶问题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3.3 可靠性分配（Reliability allocation)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失效率和可靠度分配公式推导</vt:lpstr>
      <vt:lpstr>PowerPoint 演示文稿</vt:lpstr>
      <vt:lpstr>PowerPoint 演示文稿</vt:lpstr>
      <vt:lpstr>分配给第 I 个系统的可靠度</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张 咫星</dc:creator>
  <cp:lastModifiedBy>张 咫星</cp:lastModifiedBy>
  <cp:revision>1</cp:revision>
  <dcterms:created xsi:type="dcterms:W3CDTF">2021-09-15T10:09:59Z</dcterms:created>
  <dcterms:modified xsi:type="dcterms:W3CDTF">2021-09-15T10:10:20Z</dcterms:modified>
</cp:coreProperties>
</file>